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9"/>
  </p:notesMasterIdLst>
  <p:sldIdLst>
    <p:sldId id="257" r:id="rId2"/>
    <p:sldId id="523" r:id="rId3"/>
    <p:sldId id="451" r:id="rId4"/>
    <p:sldId id="258" r:id="rId5"/>
    <p:sldId id="299" r:id="rId6"/>
    <p:sldId id="309" r:id="rId7"/>
    <p:sldId id="314" r:id="rId8"/>
    <p:sldId id="310" r:id="rId9"/>
    <p:sldId id="311" r:id="rId10"/>
    <p:sldId id="315" r:id="rId11"/>
    <p:sldId id="325" r:id="rId12"/>
    <p:sldId id="326" r:id="rId13"/>
    <p:sldId id="435" r:id="rId14"/>
    <p:sldId id="436" r:id="rId15"/>
    <p:sldId id="438" r:id="rId16"/>
    <p:sldId id="521" r:id="rId17"/>
    <p:sldId id="302" r:id="rId18"/>
    <p:sldId id="328" r:id="rId19"/>
    <p:sldId id="329" r:id="rId20"/>
    <p:sldId id="330" r:id="rId21"/>
    <p:sldId id="349" r:id="rId22"/>
    <p:sldId id="454" r:id="rId23"/>
    <p:sldId id="457" r:id="rId24"/>
    <p:sldId id="465" r:id="rId25"/>
    <p:sldId id="466" r:id="rId26"/>
    <p:sldId id="468" r:id="rId27"/>
    <p:sldId id="471" r:id="rId28"/>
    <p:sldId id="470" r:id="rId29"/>
    <p:sldId id="507" r:id="rId30"/>
    <p:sldId id="508" r:id="rId31"/>
    <p:sldId id="474" r:id="rId32"/>
    <p:sldId id="475" r:id="rId33"/>
    <p:sldId id="342" r:id="rId34"/>
    <p:sldId id="343" r:id="rId35"/>
    <p:sldId id="476" r:id="rId36"/>
    <p:sldId id="442" r:id="rId37"/>
    <p:sldId id="444" r:id="rId38"/>
    <p:sldId id="445" r:id="rId39"/>
    <p:sldId id="446" r:id="rId40"/>
    <p:sldId id="447" r:id="rId41"/>
    <p:sldId id="448" r:id="rId42"/>
    <p:sldId id="449" r:id="rId43"/>
    <p:sldId id="490" r:id="rId44"/>
    <p:sldId id="486" r:id="rId45"/>
    <p:sldId id="487" r:id="rId46"/>
    <p:sldId id="488" r:id="rId47"/>
    <p:sldId id="489" r:id="rId48"/>
    <p:sldId id="509" r:id="rId49"/>
    <p:sldId id="520" r:id="rId50"/>
    <p:sldId id="492" r:id="rId51"/>
    <p:sldId id="491" r:id="rId52"/>
    <p:sldId id="359" r:id="rId53"/>
    <p:sldId id="360" r:id="rId54"/>
    <p:sldId id="495" r:id="rId55"/>
    <p:sldId id="362" r:id="rId56"/>
    <p:sldId id="453" r:id="rId57"/>
    <p:sldId id="494" r:id="rId58"/>
    <p:sldId id="493" r:id="rId59"/>
    <p:sldId id="502" r:id="rId60"/>
    <p:sldId id="496" r:id="rId61"/>
    <p:sldId id="497" r:id="rId62"/>
    <p:sldId id="498" r:id="rId63"/>
    <p:sldId id="513" r:id="rId64"/>
    <p:sldId id="514" r:id="rId65"/>
    <p:sldId id="405" r:id="rId66"/>
    <p:sldId id="273" r:id="rId67"/>
    <p:sldId id="274" r:id="rId68"/>
    <p:sldId id="275" r:id="rId69"/>
    <p:sldId id="276" r:id="rId70"/>
    <p:sldId id="278" r:id="rId71"/>
    <p:sldId id="279" r:id="rId72"/>
    <p:sldId id="426" r:id="rId73"/>
    <p:sldId id="427" r:id="rId74"/>
    <p:sldId id="429" r:id="rId75"/>
    <p:sldId id="430" r:id="rId76"/>
    <p:sldId id="431" r:id="rId77"/>
    <p:sldId id="432" r:id="rId78"/>
    <p:sldId id="433" r:id="rId79"/>
    <p:sldId id="284" r:id="rId80"/>
    <p:sldId id="281" r:id="rId81"/>
    <p:sldId id="282" r:id="rId82"/>
    <p:sldId id="519" r:id="rId83"/>
    <p:sldId id="324" r:id="rId84"/>
    <p:sldId id="518" r:id="rId85"/>
    <p:sldId id="294" r:id="rId86"/>
    <p:sldId id="307" r:id="rId87"/>
    <p:sldId id="295" r:id="rId88"/>
    <p:sldId id="297" r:id="rId89"/>
    <p:sldId id="305" r:id="rId90"/>
    <p:sldId id="440" r:id="rId91"/>
    <p:sldId id="441" r:id="rId92"/>
    <p:sldId id="512" r:id="rId93"/>
    <p:sldId id="522" r:id="rId94"/>
    <p:sldId id="515" r:id="rId95"/>
    <p:sldId id="516" r:id="rId96"/>
    <p:sldId id="517" r:id="rId97"/>
    <p:sldId id="503" r:id="rId9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ett Andy" initials="I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6060"/>
    <a:srgbClr val="D976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173" autoAdjust="0"/>
  </p:normalViewPr>
  <p:slideViewPr>
    <p:cSldViewPr>
      <p:cViewPr varScale="1">
        <p:scale>
          <a:sx n="95" d="100"/>
          <a:sy n="95" d="100"/>
        </p:scale>
        <p:origin x="4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2DFB3-732F-4D66-B379-27C55C42F68D}" type="doc">
      <dgm:prSet loTypeId="urn:microsoft.com/office/officeart/2005/8/layout/cycle1" loCatId="cycle" qsTypeId="urn:microsoft.com/office/officeart/2005/8/quickstyle/simple1" qsCatId="simple" csTypeId="urn:microsoft.com/office/officeart/2005/8/colors/accent1_2" csCatId="accent1" phldr="1"/>
      <dgm:spPr/>
    </dgm:pt>
    <dgm:pt modelId="{A6199EE4-8FE7-4ADF-A2BF-8C2963E3419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     Poor self esteem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       &amp; negative self image </a:t>
          </a:r>
        </a:p>
      </dgm:t>
    </dgm:pt>
    <dgm:pt modelId="{7B8DB2B0-5DF4-4145-80C6-7DE5B920B488}" type="parTrans" cxnId="{F5F1127E-BE4C-4C6F-8253-B32E0389E2BD}">
      <dgm:prSet/>
      <dgm:spPr/>
      <dgm:t>
        <a:bodyPr/>
        <a:lstStyle/>
        <a:p>
          <a:endParaRPr lang="en-GB"/>
        </a:p>
      </dgm:t>
    </dgm:pt>
    <dgm:pt modelId="{6EFB0CB2-1722-41EA-BE10-1370BE6C1095}" type="sibTrans" cxnId="{F5F1127E-BE4C-4C6F-8253-B32E0389E2BD}">
      <dgm:prSet/>
      <dgm:spPr/>
      <dgm:t>
        <a:bodyPr/>
        <a:lstStyle/>
        <a:p>
          <a:endParaRPr lang="en-GB"/>
        </a:p>
      </dgm:t>
    </dgm:pt>
    <dgm:pt modelId="{DBA96DBE-5012-4ADF-8508-D815711F1AA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Expecting rejection – withdraws &amp; isolate self</a:t>
          </a:r>
        </a:p>
      </dgm:t>
    </dgm:pt>
    <dgm:pt modelId="{C9382185-33BB-453F-9678-0F8CEB1B22DA}" type="parTrans" cxnId="{0C08DFF3-DBA9-49B4-81A6-49E022D7F00C}">
      <dgm:prSet/>
      <dgm:spPr/>
      <dgm:t>
        <a:bodyPr/>
        <a:lstStyle/>
        <a:p>
          <a:endParaRPr lang="en-GB"/>
        </a:p>
      </dgm:t>
    </dgm:pt>
    <dgm:pt modelId="{305A7D8B-F05C-475F-A904-E6C3244FA4C6}" type="sibTrans" cxnId="{0C08DFF3-DBA9-49B4-81A6-49E022D7F00C}">
      <dgm:prSet/>
      <dgm:spPr/>
      <dgm:t>
        <a:bodyPr/>
        <a:lstStyle/>
        <a:p>
          <a:endParaRPr lang="en-GB"/>
        </a:p>
      </dgm:t>
    </dgm:pt>
    <dgm:pt modelId="{8D0BC03E-ECD8-42E5-B964-2237CF9F2B0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Deviant sexual fantasises</a:t>
          </a:r>
        </a:p>
      </dgm:t>
    </dgm:pt>
    <dgm:pt modelId="{A11FE25E-F45E-4DB8-9B60-31CA0EAAB484}" type="parTrans" cxnId="{0E230B10-2987-4B90-9AA5-765A55F2A962}">
      <dgm:prSet/>
      <dgm:spPr/>
      <dgm:t>
        <a:bodyPr/>
        <a:lstStyle/>
        <a:p>
          <a:endParaRPr lang="en-GB"/>
        </a:p>
      </dgm:t>
    </dgm:pt>
    <dgm:pt modelId="{EA03DBB2-5E2A-427A-8AD0-4276CA9267F2}" type="sibTrans" cxnId="{0E230B10-2987-4B90-9AA5-765A55F2A962}">
      <dgm:prSet/>
      <dgm:spPr/>
      <dgm:t>
        <a:bodyPr/>
        <a:lstStyle/>
        <a:p>
          <a:endParaRPr lang="en-GB"/>
        </a:p>
      </dgm:t>
    </dgm:pt>
    <dgm:pt modelId="{9CF43DA9-E3FE-4ACF-B03E-E1EF39A51FB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a:ln>
                <a:noFill/>
              </a:ln>
              <a:solidFill>
                <a:schemeClr val="tx1"/>
              </a:solidFill>
              <a:effectLst/>
              <a:latin typeface="Arial" pitchFamily="34" charset="0"/>
            </a:rPr>
            <a:t> Justifies </a:t>
          </a:r>
          <a:r>
            <a:rPr kumimoji="0" lang="en-GB" altLang="en-US" sz="1050" b="0" i="0" u="none" strike="noStrike" cap="none" normalizeH="0" baseline="0" dirty="0">
              <a:ln>
                <a:noFill/>
              </a:ln>
              <a:solidFill>
                <a:schemeClr val="tx1"/>
              </a:solidFill>
              <a:effectLst/>
              <a:latin typeface="Arial" pitchFamily="34" charset="0"/>
            </a:rPr>
            <a:t>deviant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 sexual fantasises </a:t>
          </a:r>
        </a:p>
      </dgm:t>
    </dgm:pt>
    <dgm:pt modelId="{236C1FBC-6A6A-4DE8-868C-5C08233F2F82}" type="parTrans" cxnId="{A2676633-0036-4F4E-AFB8-1ACB4300EF59}">
      <dgm:prSet/>
      <dgm:spPr/>
      <dgm:t>
        <a:bodyPr/>
        <a:lstStyle/>
        <a:p>
          <a:endParaRPr lang="en-GB"/>
        </a:p>
      </dgm:t>
    </dgm:pt>
    <dgm:pt modelId="{B51E0994-3578-4359-9D38-5C4FF44EF5F2}" type="sibTrans" cxnId="{A2676633-0036-4F4E-AFB8-1ACB4300EF59}">
      <dgm:prSet/>
      <dgm:spPr/>
      <dgm:t>
        <a:bodyPr/>
        <a:lstStyle/>
        <a:p>
          <a:endParaRPr lang="en-GB"/>
        </a:p>
      </dgm:t>
    </dgm:pt>
    <dgm:pt modelId="{0C1A7648-75CE-4E1E-939A-EEC53E916CA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Planning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Targeting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Potential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victim</a:t>
          </a:r>
        </a:p>
      </dgm:t>
    </dgm:pt>
    <dgm:pt modelId="{F1DF7336-580B-4866-9F07-DCDFC7156301}" type="parTrans" cxnId="{9237BA6A-DFDC-4EE1-9A6A-08C46093BDCF}">
      <dgm:prSet/>
      <dgm:spPr/>
      <dgm:t>
        <a:bodyPr/>
        <a:lstStyle/>
        <a:p>
          <a:endParaRPr lang="en-GB"/>
        </a:p>
      </dgm:t>
    </dgm:pt>
    <dgm:pt modelId="{1A5A731B-B6DB-426C-BA2E-03C1D321DEE4}" type="sibTrans" cxnId="{9237BA6A-DFDC-4EE1-9A6A-08C46093BDCF}">
      <dgm:prSet/>
      <dgm:spPr/>
      <dgm:t>
        <a:bodyPr/>
        <a:lstStyle/>
        <a:p>
          <a:endParaRPr lang="en-GB"/>
        </a:p>
      </dgm:t>
    </dgm:pt>
    <dgm:pt modelId="{306E1EF0-E9F6-4CC6-8A1D-768D751AE4F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Grooming to gain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Victim’s trust &amp; use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Distorted thinking</a:t>
          </a:r>
        </a:p>
      </dgm:t>
    </dgm:pt>
    <dgm:pt modelId="{E46F2C56-6A56-452A-BCB9-FECDC93CD405}" type="parTrans" cxnId="{8BD0E37B-F88B-47D2-A2E4-F905B5F49C91}">
      <dgm:prSet/>
      <dgm:spPr/>
      <dgm:t>
        <a:bodyPr/>
        <a:lstStyle/>
        <a:p>
          <a:endParaRPr lang="en-GB"/>
        </a:p>
      </dgm:t>
    </dgm:pt>
    <dgm:pt modelId="{616E437E-C348-4175-92AB-2669BC51F77A}" type="sibTrans" cxnId="{8BD0E37B-F88B-47D2-A2E4-F905B5F49C91}">
      <dgm:prSet/>
      <dgm:spPr/>
      <dgm:t>
        <a:bodyPr/>
        <a:lstStyle/>
        <a:p>
          <a:endParaRPr lang="en-GB"/>
        </a:p>
      </dgm:t>
    </dgm:pt>
    <dgm:pt modelId="{4DB2D5BE-AFDB-4BE0-85A8-B50F47C53A1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Brief period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sexual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itchFamily="34" charset="0"/>
            </a:rPr>
            <a:t>Satisfaction</a:t>
          </a:r>
        </a:p>
      </dgm:t>
    </dgm:pt>
    <dgm:pt modelId="{187D2078-DD6F-42B9-A4BB-D769644DD42C}" type="parTrans" cxnId="{9EED2D7C-07DD-471B-B72E-8A8085D1D963}">
      <dgm:prSet/>
      <dgm:spPr/>
      <dgm:t>
        <a:bodyPr/>
        <a:lstStyle/>
        <a:p>
          <a:endParaRPr lang="en-GB"/>
        </a:p>
      </dgm:t>
    </dgm:pt>
    <dgm:pt modelId="{F40F4D84-319F-44CA-8A78-84F49F356E9E}" type="sibTrans" cxnId="{9EED2D7C-07DD-471B-B72E-8A8085D1D963}">
      <dgm:prSet/>
      <dgm:spPr/>
      <dgm:t>
        <a:bodyPr/>
        <a:lstStyle/>
        <a:p>
          <a:endParaRPr lang="en-GB"/>
        </a:p>
      </dgm:t>
    </dgm:pt>
    <dgm:pt modelId="{60034702-C0FE-449A-AE79-ABAC7FA5B8C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itchFamily="34" charset="0"/>
            </a:rPr>
            <a:t>  </a:t>
          </a:r>
        </a:p>
      </dgm:t>
    </dgm:pt>
    <dgm:pt modelId="{AA6DC463-9223-4E66-BD74-9403EB468EDE}" type="parTrans" cxnId="{1EB15FE3-3D26-4E62-9D7E-01AD17912928}">
      <dgm:prSet/>
      <dgm:spPr/>
      <dgm:t>
        <a:bodyPr/>
        <a:lstStyle/>
        <a:p>
          <a:endParaRPr lang="en-GB"/>
        </a:p>
      </dgm:t>
    </dgm:pt>
    <dgm:pt modelId="{98B51FC0-7CFC-4F2A-9E48-55073E2FF678}" type="sibTrans" cxnId="{1EB15FE3-3D26-4E62-9D7E-01AD17912928}">
      <dgm:prSet/>
      <dgm:spPr/>
      <dgm:t>
        <a:bodyPr/>
        <a:lstStyle/>
        <a:p>
          <a:endParaRPr lang="en-GB"/>
        </a:p>
      </dgm:t>
    </dgm:pt>
    <dgm:pt modelId="{C8602B20-1145-4019-AE27-C91A12D943A5}" type="pres">
      <dgm:prSet presAssocID="{BAE2DFB3-732F-4D66-B379-27C55C42F68D}" presName="cycle" presStyleCnt="0">
        <dgm:presLayoutVars>
          <dgm:dir/>
          <dgm:resizeHandles val="exact"/>
        </dgm:presLayoutVars>
      </dgm:prSet>
      <dgm:spPr/>
    </dgm:pt>
    <dgm:pt modelId="{EAE4F62E-5044-484E-BD27-F8548ECF9C47}" type="pres">
      <dgm:prSet presAssocID="{A6199EE4-8FE7-4ADF-A2BF-8C2963E34198}" presName="dummy" presStyleCnt="0"/>
      <dgm:spPr/>
    </dgm:pt>
    <dgm:pt modelId="{9DD872B2-4756-4893-9B19-FEC6B4EAE2AA}" type="pres">
      <dgm:prSet presAssocID="{A6199EE4-8FE7-4ADF-A2BF-8C2963E34198}" presName="node" presStyleLbl="revTx" presStyleIdx="0" presStyleCnt="8" custScaleX="211928" custRadScaleRad="99602" custRadScaleInc="12884">
        <dgm:presLayoutVars>
          <dgm:bulletEnabled val="1"/>
        </dgm:presLayoutVars>
      </dgm:prSet>
      <dgm:spPr/>
    </dgm:pt>
    <dgm:pt modelId="{5A8375C8-E94F-441A-8F97-437A5C17BDEF}" type="pres">
      <dgm:prSet presAssocID="{6EFB0CB2-1722-41EA-BE10-1370BE6C1095}" presName="sibTrans" presStyleLbl="node1" presStyleIdx="0" presStyleCnt="8"/>
      <dgm:spPr/>
    </dgm:pt>
    <dgm:pt modelId="{964C5362-5E30-42D2-AE86-70BBD44E73EB}" type="pres">
      <dgm:prSet presAssocID="{DBA96DBE-5012-4ADF-8508-D815711F1AA7}" presName="dummy" presStyleCnt="0"/>
      <dgm:spPr/>
    </dgm:pt>
    <dgm:pt modelId="{BD2831A5-9407-47F7-A31A-B0F6BD7BED98}" type="pres">
      <dgm:prSet presAssocID="{DBA96DBE-5012-4ADF-8508-D815711F1AA7}" presName="node" presStyleLbl="revTx" presStyleIdx="1" presStyleCnt="8" custScaleX="174892" custRadScaleRad="102089" custRadScaleInc="10091">
        <dgm:presLayoutVars>
          <dgm:bulletEnabled val="1"/>
        </dgm:presLayoutVars>
      </dgm:prSet>
      <dgm:spPr/>
    </dgm:pt>
    <dgm:pt modelId="{70AFA6AA-8152-4816-BCF4-310DC8F0560F}" type="pres">
      <dgm:prSet presAssocID="{305A7D8B-F05C-475F-A904-E6C3244FA4C6}" presName="sibTrans" presStyleLbl="node1" presStyleIdx="1" presStyleCnt="8"/>
      <dgm:spPr/>
    </dgm:pt>
    <dgm:pt modelId="{D657A3D7-6728-48D6-88FB-64B9618680A8}" type="pres">
      <dgm:prSet presAssocID="{8D0BC03E-ECD8-42E5-B964-2237CF9F2B0A}" presName="dummy" presStyleCnt="0"/>
      <dgm:spPr/>
    </dgm:pt>
    <dgm:pt modelId="{3FE3ECF5-4F36-423E-9D7B-537ACEB3408F}" type="pres">
      <dgm:prSet presAssocID="{8D0BC03E-ECD8-42E5-B964-2237CF9F2B0A}" presName="node" presStyleLbl="revTx" presStyleIdx="2" presStyleCnt="8" custRadScaleRad="103360" custRadScaleInc="1680">
        <dgm:presLayoutVars>
          <dgm:bulletEnabled val="1"/>
        </dgm:presLayoutVars>
      </dgm:prSet>
      <dgm:spPr/>
    </dgm:pt>
    <dgm:pt modelId="{AE235DDE-5F66-433C-94EF-A9D4282ED017}" type="pres">
      <dgm:prSet presAssocID="{EA03DBB2-5E2A-427A-8AD0-4276CA9267F2}" presName="sibTrans" presStyleLbl="node1" presStyleIdx="2" presStyleCnt="8"/>
      <dgm:spPr/>
    </dgm:pt>
    <dgm:pt modelId="{61462F38-577D-4BF8-B086-09D68A4E35F5}" type="pres">
      <dgm:prSet presAssocID="{9CF43DA9-E3FE-4ACF-B03E-E1EF39A51FB8}" presName="dummy" presStyleCnt="0"/>
      <dgm:spPr/>
    </dgm:pt>
    <dgm:pt modelId="{5D0CAAD6-5C08-4589-8950-8B54483B420D}" type="pres">
      <dgm:prSet presAssocID="{9CF43DA9-E3FE-4ACF-B03E-E1EF39A51FB8}" presName="node" presStyleLbl="revTx" presStyleIdx="3" presStyleCnt="8" custScaleX="128539" custRadScaleRad="102717" custRadScaleInc="-7637">
        <dgm:presLayoutVars>
          <dgm:bulletEnabled val="1"/>
        </dgm:presLayoutVars>
      </dgm:prSet>
      <dgm:spPr/>
    </dgm:pt>
    <dgm:pt modelId="{F7228029-5FBE-4B37-A62F-1FB4342CD420}" type="pres">
      <dgm:prSet presAssocID="{B51E0994-3578-4359-9D38-5C4FF44EF5F2}" presName="sibTrans" presStyleLbl="node1" presStyleIdx="3" presStyleCnt="8"/>
      <dgm:spPr/>
    </dgm:pt>
    <dgm:pt modelId="{A2D0F590-644B-412D-A7D9-A9029A42A360}" type="pres">
      <dgm:prSet presAssocID="{0C1A7648-75CE-4E1E-939A-EEC53E916CAB}" presName="dummy" presStyleCnt="0"/>
      <dgm:spPr/>
    </dgm:pt>
    <dgm:pt modelId="{7896FA80-603F-408E-BFA8-0A16AEBF1306}" type="pres">
      <dgm:prSet presAssocID="{0C1A7648-75CE-4E1E-939A-EEC53E916CAB}" presName="node" presStyleLbl="revTx" presStyleIdx="4" presStyleCnt="8" custRadScaleRad="100511" custRadScaleInc="-12767">
        <dgm:presLayoutVars>
          <dgm:bulletEnabled val="1"/>
        </dgm:presLayoutVars>
      </dgm:prSet>
      <dgm:spPr/>
    </dgm:pt>
    <dgm:pt modelId="{5BFE3A00-947B-4302-8AE6-31AA8514C503}" type="pres">
      <dgm:prSet presAssocID="{1A5A731B-B6DB-426C-BA2E-03C1D321DEE4}" presName="sibTrans" presStyleLbl="node1" presStyleIdx="4" presStyleCnt="8" custScaleX="105370" custScaleY="107717"/>
      <dgm:spPr/>
    </dgm:pt>
    <dgm:pt modelId="{4BDB6A76-8DFD-46D2-B326-84A3F7A11BC7}" type="pres">
      <dgm:prSet presAssocID="{306E1EF0-E9F6-4CC6-8A1D-768D751AE4F0}" presName="dummy" presStyleCnt="0"/>
      <dgm:spPr/>
    </dgm:pt>
    <dgm:pt modelId="{3AB18A3C-F10F-4A92-AC22-04265EE2081C}" type="pres">
      <dgm:prSet presAssocID="{306E1EF0-E9F6-4CC6-8A1D-768D751AE4F0}" presName="node" presStyleLbl="revTx" presStyleIdx="5" presStyleCnt="8" custScaleX="182114" custRadScaleRad="97983" custRadScaleInc="-10514">
        <dgm:presLayoutVars>
          <dgm:bulletEnabled val="1"/>
        </dgm:presLayoutVars>
      </dgm:prSet>
      <dgm:spPr/>
    </dgm:pt>
    <dgm:pt modelId="{6539F0F1-2FA3-4D1C-9C40-AECBEDCD42A9}" type="pres">
      <dgm:prSet presAssocID="{616E437E-C348-4175-92AB-2669BC51F77A}" presName="sibTrans" presStyleLbl="node1" presStyleIdx="5" presStyleCnt="8"/>
      <dgm:spPr/>
    </dgm:pt>
    <dgm:pt modelId="{DBD85BA9-0E67-4890-80B1-7EBF02DB24B0}" type="pres">
      <dgm:prSet presAssocID="{4DB2D5BE-AFDB-4BE0-85A8-B50F47C53A12}" presName="dummy" presStyleCnt="0"/>
      <dgm:spPr/>
    </dgm:pt>
    <dgm:pt modelId="{FA92809B-2EC3-4FF4-899D-2FA13C3C6691}" type="pres">
      <dgm:prSet presAssocID="{4DB2D5BE-AFDB-4BE0-85A8-B50F47C53A12}" presName="node" presStyleLbl="revTx" presStyleIdx="6" presStyleCnt="8" custScaleX="199943">
        <dgm:presLayoutVars>
          <dgm:bulletEnabled val="1"/>
        </dgm:presLayoutVars>
      </dgm:prSet>
      <dgm:spPr/>
    </dgm:pt>
    <dgm:pt modelId="{F81F4A17-5169-465B-B8E3-0E618CEC5C40}" type="pres">
      <dgm:prSet presAssocID="{F40F4D84-319F-44CA-8A78-84F49F356E9E}" presName="sibTrans" presStyleLbl="node1" presStyleIdx="6" presStyleCnt="8"/>
      <dgm:spPr/>
    </dgm:pt>
    <dgm:pt modelId="{5199FFCF-A8F4-4925-8B03-05009AF0B448}" type="pres">
      <dgm:prSet presAssocID="{60034702-C0FE-449A-AE79-ABAC7FA5B8C8}" presName="dummy" presStyleCnt="0"/>
      <dgm:spPr/>
    </dgm:pt>
    <dgm:pt modelId="{92CD4E83-CBEA-4F0F-B0AD-5E0C613017D1}" type="pres">
      <dgm:prSet presAssocID="{60034702-C0FE-449A-AE79-ABAC7FA5B8C8}" presName="node" presStyleLbl="revTx" presStyleIdx="7" presStyleCnt="8">
        <dgm:presLayoutVars>
          <dgm:bulletEnabled val="1"/>
        </dgm:presLayoutVars>
      </dgm:prSet>
      <dgm:spPr/>
    </dgm:pt>
    <dgm:pt modelId="{BF3C625E-7957-45F0-99AE-430E18B20494}" type="pres">
      <dgm:prSet presAssocID="{98B51FC0-7CFC-4F2A-9E48-55073E2FF678}" presName="sibTrans" presStyleLbl="node1" presStyleIdx="7" presStyleCnt="8" custScaleX="146461"/>
      <dgm:spPr/>
    </dgm:pt>
  </dgm:ptLst>
  <dgm:cxnLst>
    <dgm:cxn modelId="{0E230B10-2987-4B90-9AA5-765A55F2A962}" srcId="{BAE2DFB3-732F-4D66-B379-27C55C42F68D}" destId="{8D0BC03E-ECD8-42E5-B964-2237CF9F2B0A}" srcOrd="2" destOrd="0" parTransId="{A11FE25E-F45E-4DB8-9B60-31CA0EAAB484}" sibTransId="{EA03DBB2-5E2A-427A-8AD0-4276CA9267F2}"/>
    <dgm:cxn modelId="{A541571C-7B94-42FD-837A-F791A59EAB8A}" type="presOf" srcId="{9CF43DA9-E3FE-4ACF-B03E-E1EF39A51FB8}" destId="{5D0CAAD6-5C08-4589-8950-8B54483B420D}" srcOrd="0" destOrd="0" presId="urn:microsoft.com/office/officeart/2005/8/layout/cycle1"/>
    <dgm:cxn modelId="{DB27952A-11C4-4568-8F41-5096A8E89DAE}" type="presOf" srcId="{BAE2DFB3-732F-4D66-B379-27C55C42F68D}" destId="{C8602B20-1145-4019-AE27-C91A12D943A5}" srcOrd="0" destOrd="0" presId="urn:microsoft.com/office/officeart/2005/8/layout/cycle1"/>
    <dgm:cxn modelId="{4474A32E-F581-441A-A374-4427B71D75BE}" type="presOf" srcId="{A6199EE4-8FE7-4ADF-A2BF-8C2963E34198}" destId="{9DD872B2-4756-4893-9B19-FEC6B4EAE2AA}" srcOrd="0" destOrd="0" presId="urn:microsoft.com/office/officeart/2005/8/layout/cycle1"/>
    <dgm:cxn modelId="{81213C31-712E-4A59-A206-61C8ADE82492}" type="presOf" srcId="{98B51FC0-7CFC-4F2A-9E48-55073E2FF678}" destId="{BF3C625E-7957-45F0-99AE-430E18B20494}" srcOrd="0" destOrd="0" presId="urn:microsoft.com/office/officeart/2005/8/layout/cycle1"/>
    <dgm:cxn modelId="{2D3D1E32-C66B-4CEB-BC78-24EEE758EFF6}" type="presOf" srcId="{F40F4D84-319F-44CA-8A78-84F49F356E9E}" destId="{F81F4A17-5169-465B-B8E3-0E618CEC5C40}" srcOrd="0" destOrd="0" presId="urn:microsoft.com/office/officeart/2005/8/layout/cycle1"/>
    <dgm:cxn modelId="{A2676633-0036-4F4E-AFB8-1ACB4300EF59}" srcId="{BAE2DFB3-732F-4D66-B379-27C55C42F68D}" destId="{9CF43DA9-E3FE-4ACF-B03E-E1EF39A51FB8}" srcOrd="3" destOrd="0" parTransId="{236C1FBC-6A6A-4DE8-868C-5C08233F2F82}" sibTransId="{B51E0994-3578-4359-9D38-5C4FF44EF5F2}"/>
    <dgm:cxn modelId="{60DA4E5D-687C-4757-897C-7322CCE4461B}" type="presOf" srcId="{616E437E-C348-4175-92AB-2669BC51F77A}" destId="{6539F0F1-2FA3-4D1C-9C40-AECBEDCD42A9}" srcOrd="0" destOrd="0" presId="urn:microsoft.com/office/officeart/2005/8/layout/cycle1"/>
    <dgm:cxn modelId="{5544EF43-DD3A-48CF-9C41-1768700D1FFB}" type="presOf" srcId="{8D0BC03E-ECD8-42E5-B964-2237CF9F2B0A}" destId="{3FE3ECF5-4F36-423E-9D7B-537ACEB3408F}" srcOrd="0" destOrd="0" presId="urn:microsoft.com/office/officeart/2005/8/layout/cycle1"/>
    <dgm:cxn modelId="{D5E19767-3139-4621-A8FC-FF2C58AAD2A0}" type="presOf" srcId="{4DB2D5BE-AFDB-4BE0-85A8-B50F47C53A12}" destId="{FA92809B-2EC3-4FF4-899D-2FA13C3C6691}" srcOrd="0" destOrd="0" presId="urn:microsoft.com/office/officeart/2005/8/layout/cycle1"/>
    <dgm:cxn modelId="{9237BA6A-DFDC-4EE1-9A6A-08C46093BDCF}" srcId="{BAE2DFB3-732F-4D66-B379-27C55C42F68D}" destId="{0C1A7648-75CE-4E1E-939A-EEC53E916CAB}" srcOrd="4" destOrd="0" parTransId="{F1DF7336-580B-4866-9F07-DCDFC7156301}" sibTransId="{1A5A731B-B6DB-426C-BA2E-03C1D321DEE4}"/>
    <dgm:cxn modelId="{EC627379-88CD-48B6-9F81-15B8BFC993A7}" type="presOf" srcId="{EA03DBB2-5E2A-427A-8AD0-4276CA9267F2}" destId="{AE235DDE-5F66-433C-94EF-A9D4282ED017}" srcOrd="0" destOrd="0" presId="urn:microsoft.com/office/officeart/2005/8/layout/cycle1"/>
    <dgm:cxn modelId="{8BD0E37B-F88B-47D2-A2E4-F905B5F49C91}" srcId="{BAE2DFB3-732F-4D66-B379-27C55C42F68D}" destId="{306E1EF0-E9F6-4CC6-8A1D-768D751AE4F0}" srcOrd="5" destOrd="0" parTransId="{E46F2C56-6A56-452A-BCB9-FECDC93CD405}" sibTransId="{616E437E-C348-4175-92AB-2669BC51F77A}"/>
    <dgm:cxn modelId="{9EED2D7C-07DD-471B-B72E-8A8085D1D963}" srcId="{BAE2DFB3-732F-4D66-B379-27C55C42F68D}" destId="{4DB2D5BE-AFDB-4BE0-85A8-B50F47C53A12}" srcOrd="6" destOrd="0" parTransId="{187D2078-DD6F-42B9-A4BB-D769644DD42C}" sibTransId="{F40F4D84-319F-44CA-8A78-84F49F356E9E}"/>
    <dgm:cxn modelId="{F5F1127E-BE4C-4C6F-8253-B32E0389E2BD}" srcId="{BAE2DFB3-732F-4D66-B379-27C55C42F68D}" destId="{A6199EE4-8FE7-4ADF-A2BF-8C2963E34198}" srcOrd="0" destOrd="0" parTransId="{7B8DB2B0-5DF4-4145-80C6-7DE5B920B488}" sibTransId="{6EFB0CB2-1722-41EA-BE10-1370BE6C1095}"/>
    <dgm:cxn modelId="{7BD9BA97-8377-45C5-A574-455B5E5404C0}" type="presOf" srcId="{B51E0994-3578-4359-9D38-5C4FF44EF5F2}" destId="{F7228029-5FBE-4B37-A62F-1FB4342CD420}" srcOrd="0" destOrd="0" presId="urn:microsoft.com/office/officeart/2005/8/layout/cycle1"/>
    <dgm:cxn modelId="{BF9A919F-74DC-4C02-B3B1-C8C58CA10151}" type="presOf" srcId="{1A5A731B-B6DB-426C-BA2E-03C1D321DEE4}" destId="{5BFE3A00-947B-4302-8AE6-31AA8514C503}" srcOrd="0" destOrd="0" presId="urn:microsoft.com/office/officeart/2005/8/layout/cycle1"/>
    <dgm:cxn modelId="{9CB64AA5-D9C6-4F22-9477-2FC52FBC3993}" type="presOf" srcId="{6EFB0CB2-1722-41EA-BE10-1370BE6C1095}" destId="{5A8375C8-E94F-441A-8F97-437A5C17BDEF}" srcOrd="0" destOrd="0" presId="urn:microsoft.com/office/officeart/2005/8/layout/cycle1"/>
    <dgm:cxn modelId="{812C9AAB-29BC-4155-A5F4-94C1862D7CE5}" type="presOf" srcId="{DBA96DBE-5012-4ADF-8508-D815711F1AA7}" destId="{BD2831A5-9407-47F7-A31A-B0F6BD7BED98}" srcOrd="0" destOrd="0" presId="urn:microsoft.com/office/officeart/2005/8/layout/cycle1"/>
    <dgm:cxn modelId="{09CA4BC4-6051-4EB5-AA34-425C4C056526}" type="presOf" srcId="{305A7D8B-F05C-475F-A904-E6C3244FA4C6}" destId="{70AFA6AA-8152-4816-BCF4-310DC8F0560F}" srcOrd="0" destOrd="0" presId="urn:microsoft.com/office/officeart/2005/8/layout/cycle1"/>
    <dgm:cxn modelId="{99B526D3-B548-47BC-AD03-7A5D8E8DAC03}" type="presOf" srcId="{0C1A7648-75CE-4E1E-939A-EEC53E916CAB}" destId="{7896FA80-603F-408E-BFA8-0A16AEBF1306}" srcOrd="0" destOrd="0" presId="urn:microsoft.com/office/officeart/2005/8/layout/cycle1"/>
    <dgm:cxn modelId="{0C03ABE1-C296-4D78-9007-D16FCA92AA50}" type="presOf" srcId="{60034702-C0FE-449A-AE79-ABAC7FA5B8C8}" destId="{92CD4E83-CBEA-4F0F-B0AD-5E0C613017D1}" srcOrd="0" destOrd="0" presId="urn:microsoft.com/office/officeart/2005/8/layout/cycle1"/>
    <dgm:cxn modelId="{1EB15FE3-3D26-4E62-9D7E-01AD17912928}" srcId="{BAE2DFB3-732F-4D66-B379-27C55C42F68D}" destId="{60034702-C0FE-449A-AE79-ABAC7FA5B8C8}" srcOrd="7" destOrd="0" parTransId="{AA6DC463-9223-4E66-BD74-9403EB468EDE}" sibTransId="{98B51FC0-7CFC-4F2A-9E48-55073E2FF678}"/>
    <dgm:cxn modelId="{750256E8-0D8D-4118-A6CA-A97F04755CF8}" type="presOf" srcId="{306E1EF0-E9F6-4CC6-8A1D-768D751AE4F0}" destId="{3AB18A3C-F10F-4A92-AC22-04265EE2081C}" srcOrd="0" destOrd="0" presId="urn:microsoft.com/office/officeart/2005/8/layout/cycle1"/>
    <dgm:cxn modelId="{0C08DFF3-DBA9-49B4-81A6-49E022D7F00C}" srcId="{BAE2DFB3-732F-4D66-B379-27C55C42F68D}" destId="{DBA96DBE-5012-4ADF-8508-D815711F1AA7}" srcOrd="1" destOrd="0" parTransId="{C9382185-33BB-453F-9678-0F8CEB1B22DA}" sibTransId="{305A7D8B-F05C-475F-A904-E6C3244FA4C6}"/>
    <dgm:cxn modelId="{5F908910-27DB-482C-9D14-BC03ED20049A}" type="presParOf" srcId="{C8602B20-1145-4019-AE27-C91A12D943A5}" destId="{EAE4F62E-5044-484E-BD27-F8548ECF9C47}" srcOrd="0" destOrd="0" presId="urn:microsoft.com/office/officeart/2005/8/layout/cycle1"/>
    <dgm:cxn modelId="{AC29D1F8-F20E-4421-B51F-94B385A5EEE8}" type="presParOf" srcId="{C8602B20-1145-4019-AE27-C91A12D943A5}" destId="{9DD872B2-4756-4893-9B19-FEC6B4EAE2AA}" srcOrd="1" destOrd="0" presId="urn:microsoft.com/office/officeart/2005/8/layout/cycle1"/>
    <dgm:cxn modelId="{0D83ACCC-1175-4074-B02B-99B26FBC0C7F}" type="presParOf" srcId="{C8602B20-1145-4019-AE27-C91A12D943A5}" destId="{5A8375C8-E94F-441A-8F97-437A5C17BDEF}" srcOrd="2" destOrd="0" presId="urn:microsoft.com/office/officeart/2005/8/layout/cycle1"/>
    <dgm:cxn modelId="{174D3662-4D63-4F09-98C8-909E37EE6055}" type="presParOf" srcId="{C8602B20-1145-4019-AE27-C91A12D943A5}" destId="{964C5362-5E30-42D2-AE86-70BBD44E73EB}" srcOrd="3" destOrd="0" presId="urn:microsoft.com/office/officeart/2005/8/layout/cycle1"/>
    <dgm:cxn modelId="{853D1522-57B9-4ACF-A9F2-D174D46F8F1A}" type="presParOf" srcId="{C8602B20-1145-4019-AE27-C91A12D943A5}" destId="{BD2831A5-9407-47F7-A31A-B0F6BD7BED98}" srcOrd="4" destOrd="0" presId="urn:microsoft.com/office/officeart/2005/8/layout/cycle1"/>
    <dgm:cxn modelId="{46E7E5E3-BF33-4134-A4C5-850617CBD40F}" type="presParOf" srcId="{C8602B20-1145-4019-AE27-C91A12D943A5}" destId="{70AFA6AA-8152-4816-BCF4-310DC8F0560F}" srcOrd="5" destOrd="0" presId="urn:microsoft.com/office/officeart/2005/8/layout/cycle1"/>
    <dgm:cxn modelId="{A0AEEB73-A0CE-41DB-8057-01A5ED36C12A}" type="presParOf" srcId="{C8602B20-1145-4019-AE27-C91A12D943A5}" destId="{D657A3D7-6728-48D6-88FB-64B9618680A8}" srcOrd="6" destOrd="0" presId="urn:microsoft.com/office/officeart/2005/8/layout/cycle1"/>
    <dgm:cxn modelId="{04162D58-91C6-42FA-A5E2-DAC4C82D5612}" type="presParOf" srcId="{C8602B20-1145-4019-AE27-C91A12D943A5}" destId="{3FE3ECF5-4F36-423E-9D7B-537ACEB3408F}" srcOrd="7" destOrd="0" presId="urn:microsoft.com/office/officeart/2005/8/layout/cycle1"/>
    <dgm:cxn modelId="{5778EED7-5837-4370-882E-3CE18AF81684}" type="presParOf" srcId="{C8602B20-1145-4019-AE27-C91A12D943A5}" destId="{AE235DDE-5F66-433C-94EF-A9D4282ED017}" srcOrd="8" destOrd="0" presId="urn:microsoft.com/office/officeart/2005/8/layout/cycle1"/>
    <dgm:cxn modelId="{E4389A21-0146-44EC-94C3-3056AD0BC407}" type="presParOf" srcId="{C8602B20-1145-4019-AE27-C91A12D943A5}" destId="{61462F38-577D-4BF8-B086-09D68A4E35F5}" srcOrd="9" destOrd="0" presId="urn:microsoft.com/office/officeart/2005/8/layout/cycle1"/>
    <dgm:cxn modelId="{A7F153A7-D4BC-413F-A340-9355344F420E}" type="presParOf" srcId="{C8602B20-1145-4019-AE27-C91A12D943A5}" destId="{5D0CAAD6-5C08-4589-8950-8B54483B420D}" srcOrd="10" destOrd="0" presId="urn:microsoft.com/office/officeart/2005/8/layout/cycle1"/>
    <dgm:cxn modelId="{58C77F10-CA78-422C-B018-718C9310512B}" type="presParOf" srcId="{C8602B20-1145-4019-AE27-C91A12D943A5}" destId="{F7228029-5FBE-4B37-A62F-1FB4342CD420}" srcOrd="11" destOrd="0" presId="urn:microsoft.com/office/officeart/2005/8/layout/cycle1"/>
    <dgm:cxn modelId="{0111EA46-5584-48BA-90AA-2F6CA70D6217}" type="presParOf" srcId="{C8602B20-1145-4019-AE27-C91A12D943A5}" destId="{A2D0F590-644B-412D-A7D9-A9029A42A360}" srcOrd="12" destOrd="0" presId="urn:microsoft.com/office/officeart/2005/8/layout/cycle1"/>
    <dgm:cxn modelId="{296CF16F-9BF9-4EE9-BFA1-2E42768D43ED}" type="presParOf" srcId="{C8602B20-1145-4019-AE27-C91A12D943A5}" destId="{7896FA80-603F-408E-BFA8-0A16AEBF1306}" srcOrd="13" destOrd="0" presId="urn:microsoft.com/office/officeart/2005/8/layout/cycle1"/>
    <dgm:cxn modelId="{D9F7504C-AB67-4365-9000-6167CAB28F0B}" type="presParOf" srcId="{C8602B20-1145-4019-AE27-C91A12D943A5}" destId="{5BFE3A00-947B-4302-8AE6-31AA8514C503}" srcOrd="14" destOrd="0" presId="urn:microsoft.com/office/officeart/2005/8/layout/cycle1"/>
    <dgm:cxn modelId="{DFFE1314-C766-47C4-8CC0-24762041F99F}" type="presParOf" srcId="{C8602B20-1145-4019-AE27-C91A12D943A5}" destId="{4BDB6A76-8DFD-46D2-B326-84A3F7A11BC7}" srcOrd="15" destOrd="0" presId="urn:microsoft.com/office/officeart/2005/8/layout/cycle1"/>
    <dgm:cxn modelId="{DF6FF9B4-A896-4DF2-B52F-5A4394B19013}" type="presParOf" srcId="{C8602B20-1145-4019-AE27-C91A12D943A5}" destId="{3AB18A3C-F10F-4A92-AC22-04265EE2081C}" srcOrd="16" destOrd="0" presId="urn:microsoft.com/office/officeart/2005/8/layout/cycle1"/>
    <dgm:cxn modelId="{46F6561E-DE22-4B73-B1DC-32CE54FE8AC3}" type="presParOf" srcId="{C8602B20-1145-4019-AE27-C91A12D943A5}" destId="{6539F0F1-2FA3-4D1C-9C40-AECBEDCD42A9}" srcOrd="17" destOrd="0" presId="urn:microsoft.com/office/officeart/2005/8/layout/cycle1"/>
    <dgm:cxn modelId="{6D421770-B880-43FE-A912-FC2F710B957C}" type="presParOf" srcId="{C8602B20-1145-4019-AE27-C91A12D943A5}" destId="{DBD85BA9-0E67-4890-80B1-7EBF02DB24B0}" srcOrd="18" destOrd="0" presId="urn:microsoft.com/office/officeart/2005/8/layout/cycle1"/>
    <dgm:cxn modelId="{BBB4B8FD-9714-4082-B4D4-DAC2AB317AC5}" type="presParOf" srcId="{C8602B20-1145-4019-AE27-C91A12D943A5}" destId="{FA92809B-2EC3-4FF4-899D-2FA13C3C6691}" srcOrd="19" destOrd="0" presId="urn:microsoft.com/office/officeart/2005/8/layout/cycle1"/>
    <dgm:cxn modelId="{9FC14861-A9B6-492F-A13E-988641F8F49A}" type="presParOf" srcId="{C8602B20-1145-4019-AE27-C91A12D943A5}" destId="{F81F4A17-5169-465B-B8E3-0E618CEC5C40}" srcOrd="20" destOrd="0" presId="urn:microsoft.com/office/officeart/2005/8/layout/cycle1"/>
    <dgm:cxn modelId="{A46D5D1D-4738-455E-9958-7421CF5680A8}" type="presParOf" srcId="{C8602B20-1145-4019-AE27-C91A12D943A5}" destId="{5199FFCF-A8F4-4925-8B03-05009AF0B448}" srcOrd="21" destOrd="0" presId="urn:microsoft.com/office/officeart/2005/8/layout/cycle1"/>
    <dgm:cxn modelId="{DC82635D-2302-428E-8FC9-1D786528A1A2}" type="presParOf" srcId="{C8602B20-1145-4019-AE27-C91A12D943A5}" destId="{92CD4E83-CBEA-4F0F-B0AD-5E0C613017D1}" srcOrd="22" destOrd="0" presId="urn:microsoft.com/office/officeart/2005/8/layout/cycle1"/>
    <dgm:cxn modelId="{FFB92966-EB1A-43FD-AF95-47EE827D15CE}" type="presParOf" srcId="{C8602B20-1145-4019-AE27-C91A12D943A5}" destId="{BF3C625E-7957-45F0-99AE-430E18B20494}"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872B2-4756-4893-9B19-FEC6B4EAE2AA}">
      <dsp:nvSpPr>
        <dsp:cNvPr id="0" name=""/>
        <dsp:cNvSpPr/>
      </dsp:nvSpPr>
      <dsp:spPr>
        <a:xfrm>
          <a:off x="4153980" y="35844"/>
          <a:ext cx="1641595" cy="77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     Poor self esteem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       &amp; negative self image </a:t>
          </a:r>
        </a:p>
      </dsp:txBody>
      <dsp:txXfrm>
        <a:off x="4153980" y="35844"/>
        <a:ext cx="1641595" cy="774600"/>
      </dsp:txXfrm>
    </dsp:sp>
    <dsp:sp modelId="{5A8375C8-E94F-441A-8F97-437A5C17BDEF}">
      <dsp:nvSpPr>
        <dsp:cNvPr id="0" name=""/>
        <dsp:cNvSpPr/>
      </dsp:nvSpPr>
      <dsp:spPr>
        <a:xfrm>
          <a:off x="2161025" y="229012"/>
          <a:ext cx="4316750" cy="4316750"/>
        </a:xfrm>
        <a:prstGeom prst="circularArrow">
          <a:avLst>
            <a:gd name="adj1" fmla="val 3499"/>
            <a:gd name="adj2" fmla="val 216966"/>
            <a:gd name="adj3" fmla="val 19005918"/>
            <a:gd name="adj4" fmla="val 18465781"/>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831A5-9407-47F7-A31A-B0F6BD7BED98}">
      <dsp:nvSpPr>
        <dsp:cNvPr id="0" name=""/>
        <dsp:cNvSpPr/>
      </dsp:nvSpPr>
      <dsp:spPr>
        <a:xfrm>
          <a:off x="5376962" y="1115393"/>
          <a:ext cx="1354714" cy="77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Expecting rejection – withdraws &amp; isolate self</a:t>
          </a:r>
        </a:p>
      </dsp:txBody>
      <dsp:txXfrm>
        <a:off x="5376962" y="1115393"/>
        <a:ext cx="1354714" cy="774600"/>
      </dsp:txXfrm>
    </dsp:sp>
    <dsp:sp modelId="{70AFA6AA-8152-4816-BCF4-310DC8F0560F}">
      <dsp:nvSpPr>
        <dsp:cNvPr id="0" name=""/>
        <dsp:cNvSpPr/>
      </dsp:nvSpPr>
      <dsp:spPr>
        <a:xfrm>
          <a:off x="2049979" y="141760"/>
          <a:ext cx="4316750" cy="4316750"/>
        </a:xfrm>
        <a:prstGeom prst="circularArrow">
          <a:avLst>
            <a:gd name="adj1" fmla="val 3499"/>
            <a:gd name="adj2" fmla="val 216966"/>
            <a:gd name="adj3" fmla="val 375300"/>
            <a:gd name="adj4" fmla="val 20888082"/>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E3ECF5-4F36-423E-9D7B-537ACEB3408F}">
      <dsp:nvSpPr>
        <dsp:cNvPr id="0" name=""/>
        <dsp:cNvSpPr/>
      </dsp:nvSpPr>
      <dsp:spPr>
        <a:xfrm>
          <a:off x="5667025" y="2642097"/>
          <a:ext cx="774600" cy="77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Deviant sexual fantasises</a:t>
          </a:r>
        </a:p>
      </dsp:txBody>
      <dsp:txXfrm>
        <a:off x="5667025" y="2642097"/>
        <a:ext cx="774600" cy="774600"/>
      </dsp:txXfrm>
    </dsp:sp>
    <dsp:sp modelId="{AE235DDE-5F66-433C-94EF-A9D4282ED017}">
      <dsp:nvSpPr>
        <dsp:cNvPr id="0" name=""/>
        <dsp:cNvSpPr/>
      </dsp:nvSpPr>
      <dsp:spPr>
        <a:xfrm>
          <a:off x="2146423" y="-14803"/>
          <a:ext cx="4316750" cy="4316750"/>
        </a:xfrm>
        <a:prstGeom prst="circularArrow">
          <a:avLst>
            <a:gd name="adj1" fmla="val 3499"/>
            <a:gd name="adj2" fmla="val 216966"/>
            <a:gd name="adj3" fmla="val 3032974"/>
            <a:gd name="adj4" fmla="val 2379649"/>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CAAD6-5C08-4589-8950-8B54483B420D}">
      <dsp:nvSpPr>
        <dsp:cNvPr id="0" name=""/>
        <dsp:cNvSpPr/>
      </dsp:nvSpPr>
      <dsp:spPr>
        <a:xfrm>
          <a:off x="4476943" y="3689449"/>
          <a:ext cx="995663" cy="77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a:ln>
                <a:noFill/>
              </a:ln>
              <a:solidFill>
                <a:schemeClr val="tx1"/>
              </a:solidFill>
              <a:effectLst/>
              <a:latin typeface="Arial" pitchFamily="34" charset="0"/>
            </a:rPr>
            <a:t> Justifies </a:t>
          </a:r>
          <a:r>
            <a:rPr kumimoji="0" lang="en-GB" altLang="en-US" sz="1050" b="0" i="0" u="none" strike="noStrike" kern="1200" cap="none" normalizeH="0" baseline="0" dirty="0">
              <a:ln>
                <a:noFill/>
              </a:ln>
              <a:solidFill>
                <a:schemeClr val="tx1"/>
              </a:solidFill>
              <a:effectLst/>
              <a:latin typeface="Arial" pitchFamily="34" charset="0"/>
            </a:rPr>
            <a:t>deviant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 sexual fantasises </a:t>
          </a:r>
        </a:p>
      </dsp:txBody>
      <dsp:txXfrm>
        <a:off x="4476943" y="3689449"/>
        <a:ext cx="995663" cy="774600"/>
      </dsp:txXfrm>
    </dsp:sp>
    <dsp:sp modelId="{F7228029-5FBE-4B37-A62F-1FB4342CD420}">
      <dsp:nvSpPr>
        <dsp:cNvPr id="0" name=""/>
        <dsp:cNvSpPr/>
      </dsp:nvSpPr>
      <dsp:spPr>
        <a:xfrm>
          <a:off x="2133156" y="80881"/>
          <a:ext cx="4316750" cy="4316750"/>
        </a:xfrm>
        <a:prstGeom prst="circularArrow">
          <a:avLst>
            <a:gd name="adj1" fmla="val 3499"/>
            <a:gd name="adj2" fmla="val 216966"/>
            <a:gd name="adj3" fmla="val 5976209"/>
            <a:gd name="adj4" fmla="val 5079998"/>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6FA80-603F-408E-BFA8-0A16AEBF1306}">
      <dsp:nvSpPr>
        <dsp:cNvPr id="0" name=""/>
        <dsp:cNvSpPr/>
      </dsp:nvSpPr>
      <dsp:spPr>
        <a:xfrm>
          <a:off x="3060766" y="3689449"/>
          <a:ext cx="774600" cy="77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Planning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Targeting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Potential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victim</a:t>
          </a:r>
        </a:p>
      </dsp:txBody>
      <dsp:txXfrm>
        <a:off x="3060766" y="3689449"/>
        <a:ext cx="774600" cy="774600"/>
      </dsp:txXfrm>
    </dsp:sp>
    <dsp:sp modelId="{5BFE3A00-947B-4302-8AE6-31AA8514C503}">
      <dsp:nvSpPr>
        <dsp:cNvPr id="0" name=""/>
        <dsp:cNvSpPr/>
      </dsp:nvSpPr>
      <dsp:spPr>
        <a:xfrm>
          <a:off x="1944225" y="-72010"/>
          <a:ext cx="4548560" cy="4649874"/>
        </a:xfrm>
        <a:prstGeom prst="circularArrow">
          <a:avLst>
            <a:gd name="adj1" fmla="val 3499"/>
            <a:gd name="adj2" fmla="val 216966"/>
            <a:gd name="adj3" fmla="val 8441551"/>
            <a:gd name="adj4" fmla="val 7528704"/>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18A3C-F10F-4A92-AC22-04265EE2081C}">
      <dsp:nvSpPr>
        <dsp:cNvPr id="0" name=""/>
        <dsp:cNvSpPr/>
      </dsp:nvSpPr>
      <dsp:spPr>
        <a:xfrm>
          <a:off x="1663205" y="2642096"/>
          <a:ext cx="1410656" cy="77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Grooming to gain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Victim’s trust &amp; use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Distorted thinking</a:t>
          </a:r>
        </a:p>
      </dsp:txBody>
      <dsp:txXfrm>
        <a:off x="1663205" y="2642096"/>
        <a:ext cx="1410656" cy="774600"/>
      </dsp:txXfrm>
    </dsp:sp>
    <dsp:sp modelId="{6539F0F1-2FA3-4D1C-9C40-AECBEDCD42A9}">
      <dsp:nvSpPr>
        <dsp:cNvPr id="0" name=""/>
        <dsp:cNvSpPr/>
      </dsp:nvSpPr>
      <dsp:spPr>
        <a:xfrm>
          <a:off x="2011482" y="-28440"/>
          <a:ext cx="4316750" cy="4316750"/>
        </a:xfrm>
        <a:prstGeom prst="circularArrow">
          <a:avLst>
            <a:gd name="adj1" fmla="val 3499"/>
            <a:gd name="adj2" fmla="val 216966"/>
            <a:gd name="adj3" fmla="val 11056682"/>
            <a:gd name="adj4" fmla="val 9907340"/>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2809B-2EC3-4FF4-899D-2FA13C3C6691}">
      <dsp:nvSpPr>
        <dsp:cNvPr id="0" name=""/>
        <dsp:cNvSpPr/>
      </dsp:nvSpPr>
      <dsp:spPr>
        <a:xfrm>
          <a:off x="1535712" y="1081370"/>
          <a:ext cx="1548759" cy="77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Brief period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sexual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kern="1200" cap="none" normalizeH="0" baseline="0" dirty="0">
              <a:ln>
                <a:noFill/>
              </a:ln>
              <a:solidFill>
                <a:schemeClr val="tx1"/>
              </a:solidFill>
              <a:effectLst/>
              <a:latin typeface="Arial" pitchFamily="34" charset="0"/>
            </a:rPr>
            <a:t>Satisfaction</a:t>
          </a:r>
        </a:p>
      </dsp:txBody>
      <dsp:txXfrm>
        <a:off x="1535712" y="1081370"/>
        <a:ext cx="1548759" cy="774600"/>
      </dsp:txXfrm>
    </dsp:sp>
    <dsp:sp modelId="{F81F4A17-5169-465B-B8E3-0E618CEC5C40}">
      <dsp:nvSpPr>
        <dsp:cNvPr id="0" name=""/>
        <dsp:cNvSpPr/>
      </dsp:nvSpPr>
      <dsp:spPr>
        <a:xfrm>
          <a:off x="1994617" y="73649"/>
          <a:ext cx="4316750" cy="4316750"/>
        </a:xfrm>
        <a:prstGeom prst="circularArrow">
          <a:avLst>
            <a:gd name="adj1" fmla="val 3499"/>
            <a:gd name="adj2" fmla="val 216966"/>
            <a:gd name="adj3" fmla="val 13869302"/>
            <a:gd name="adj4" fmla="val 12913733"/>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D4E83-CBEA-4F0F-B0AD-5E0C613017D1}">
      <dsp:nvSpPr>
        <dsp:cNvPr id="0" name=""/>
        <dsp:cNvSpPr/>
      </dsp:nvSpPr>
      <dsp:spPr>
        <a:xfrm>
          <a:off x="3002338" y="1824"/>
          <a:ext cx="774600" cy="77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4500" b="0" i="0" u="none" strike="noStrike" kern="1200" cap="none" normalizeH="0" baseline="0">
              <a:ln>
                <a:noFill/>
              </a:ln>
              <a:solidFill>
                <a:schemeClr val="tx1"/>
              </a:solidFill>
              <a:effectLst/>
              <a:latin typeface="Arial" pitchFamily="34" charset="0"/>
            </a:rPr>
            <a:t>  </a:t>
          </a:r>
        </a:p>
      </dsp:txBody>
      <dsp:txXfrm>
        <a:off x="3002338" y="1824"/>
        <a:ext cx="774600" cy="774600"/>
      </dsp:txXfrm>
    </dsp:sp>
    <dsp:sp modelId="{BF3C625E-7957-45F0-99AE-430E18B20494}">
      <dsp:nvSpPr>
        <dsp:cNvPr id="0" name=""/>
        <dsp:cNvSpPr/>
      </dsp:nvSpPr>
      <dsp:spPr>
        <a:xfrm>
          <a:off x="950449" y="81139"/>
          <a:ext cx="6322355" cy="4316750"/>
        </a:xfrm>
        <a:prstGeom prst="circularArrow">
          <a:avLst>
            <a:gd name="adj1" fmla="val 3499"/>
            <a:gd name="adj2" fmla="val 216966"/>
            <a:gd name="adj3" fmla="val 16056032"/>
            <a:gd name="adj4" fmla="val 15620455"/>
            <a:gd name="adj5" fmla="val 408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5AEFA86-8155-40C0-844D-64A4710FD9EE}" type="datetimeFigureOut">
              <a:rPr lang="en-GB" smtClean="0"/>
              <a:t>31/05/2022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DD7169D-226B-4E70-8869-87B060EB16DC}" type="slidenum">
              <a:rPr lang="en-GB" smtClean="0"/>
              <a:t>‹#›</a:t>
            </a:fld>
            <a:endParaRPr lang="en-GB" dirty="0"/>
          </a:p>
        </p:txBody>
      </p:sp>
    </p:spTree>
    <p:extLst>
      <p:ext uri="{BB962C8B-B14F-4D97-AF65-F5344CB8AC3E}">
        <p14:creationId xmlns:p14="http://schemas.microsoft.com/office/powerpoint/2010/main" val="191402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ntalhealth.org.uk/learning-disabilities/a-to-z/c/challenging-behaviou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ntalhealth.org.uk/learning-disabilities/a-to-z/c/challenging-behaviou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ice.org.uk/guidance/ng11/chapter/introduc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entalhealth.org.uk/learning-disabilities/a-to-z/c/challenging-behaviou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ntalhealth.org.uk/learning-disabilities/a-to-z/c/challenging-behaviou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1</a:t>
            </a:fld>
            <a:endParaRPr lang="en-GB" dirty="0"/>
          </a:p>
        </p:txBody>
      </p:sp>
    </p:spTree>
    <p:extLst>
      <p:ext uri="{BB962C8B-B14F-4D97-AF65-F5344CB8AC3E}">
        <p14:creationId xmlns:p14="http://schemas.microsoft.com/office/powerpoint/2010/main" val="1532921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10</a:t>
            </a:fld>
            <a:endParaRPr lang="en-GB" dirty="0"/>
          </a:p>
        </p:txBody>
      </p:sp>
    </p:spTree>
    <p:extLst>
      <p:ext uri="{BB962C8B-B14F-4D97-AF65-F5344CB8AC3E}">
        <p14:creationId xmlns:p14="http://schemas.microsoft.com/office/powerpoint/2010/main" val="281609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11</a:t>
            </a:fld>
            <a:endParaRPr lang="en-GB" dirty="0"/>
          </a:p>
        </p:txBody>
      </p:sp>
    </p:spTree>
    <p:extLst>
      <p:ext uri="{BB962C8B-B14F-4D97-AF65-F5344CB8AC3E}">
        <p14:creationId xmlns:p14="http://schemas.microsoft.com/office/powerpoint/2010/main" val="3214300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12</a:t>
            </a:fld>
            <a:endParaRPr lang="en-GB" dirty="0"/>
          </a:p>
        </p:txBody>
      </p:sp>
    </p:spTree>
    <p:extLst>
      <p:ext uri="{BB962C8B-B14F-4D97-AF65-F5344CB8AC3E}">
        <p14:creationId xmlns:p14="http://schemas.microsoft.com/office/powerpoint/2010/main" val="1162297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13</a:t>
            </a:fld>
            <a:endParaRPr lang="en-GB" dirty="0"/>
          </a:p>
        </p:txBody>
      </p:sp>
    </p:spTree>
    <p:extLst>
      <p:ext uri="{BB962C8B-B14F-4D97-AF65-F5344CB8AC3E}">
        <p14:creationId xmlns:p14="http://schemas.microsoft.com/office/powerpoint/2010/main" val="412247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14</a:t>
            </a:fld>
            <a:endParaRPr lang="en-GB" dirty="0"/>
          </a:p>
        </p:txBody>
      </p:sp>
    </p:spTree>
    <p:extLst>
      <p:ext uri="{BB962C8B-B14F-4D97-AF65-F5344CB8AC3E}">
        <p14:creationId xmlns:p14="http://schemas.microsoft.com/office/powerpoint/2010/main" val="236324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15</a:t>
            </a:fld>
            <a:endParaRPr lang="en-GB" dirty="0"/>
          </a:p>
        </p:txBody>
      </p:sp>
    </p:spTree>
    <p:extLst>
      <p:ext uri="{BB962C8B-B14F-4D97-AF65-F5344CB8AC3E}">
        <p14:creationId xmlns:p14="http://schemas.microsoft.com/office/powerpoint/2010/main" val="1404738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16</a:t>
            </a:fld>
            <a:endParaRPr lang="en-GB" dirty="0"/>
          </a:p>
        </p:txBody>
      </p:sp>
    </p:spTree>
    <p:extLst>
      <p:ext uri="{BB962C8B-B14F-4D97-AF65-F5344CB8AC3E}">
        <p14:creationId xmlns:p14="http://schemas.microsoft.com/office/powerpoint/2010/main" val="1804697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17</a:t>
            </a:fld>
            <a:endParaRPr lang="en-GB" dirty="0"/>
          </a:p>
        </p:txBody>
      </p:sp>
    </p:spTree>
    <p:extLst>
      <p:ext uri="{BB962C8B-B14F-4D97-AF65-F5344CB8AC3E}">
        <p14:creationId xmlns:p14="http://schemas.microsoft.com/office/powerpoint/2010/main" val="3834912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18</a:t>
            </a:fld>
            <a:endParaRPr lang="en-GB" dirty="0"/>
          </a:p>
        </p:txBody>
      </p:sp>
    </p:spTree>
    <p:extLst>
      <p:ext uri="{BB962C8B-B14F-4D97-AF65-F5344CB8AC3E}">
        <p14:creationId xmlns:p14="http://schemas.microsoft.com/office/powerpoint/2010/main" val="2477828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19</a:t>
            </a:fld>
            <a:endParaRPr lang="en-GB" dirty="0"/>
          </a:p>
        </p:txBody>
      </p:sp>
    </p:spTree>
    <p:extLst>
      <p:ext uri="{BB962C8B-B14F-4D97-AF65-F5344CB8AC3E}">
        <p14:creationId xmlns:p14="http://schemas.microsoft.com/office/powerpoint/2010/main" val="218653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2</a:t>
            </a:fld>
            <a:endParaRPr lang="en-GB" dirty="0"/>
          </a:p>
        </p:txBody>
      </p:sp>
    </p:spTree>
    <p:extLst>
      <p:ext uri="{BB962C8B-B14F-4D97-AF65-F5344CB8AC3E}">
        <p14:creationId xmlns:p14="http://schemas.microsoft.com/office/powerpoint/2010/main" val="1206672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of flip chart stand as a visual interpretation</a:t>
            </a:r>
            <a:r>
              <a:rPr lang="en-GB" baseline="0" dirty="0"/>
              <a:t> for the above</a:t>
            </a:r>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20</a:t>
            </a:fld>
            <a:endParaRPr lang="en-GB"/>
          </a:p>
        </p:txBody>
      </p:sp>
    </p:spTree>
    <p:extLst>
      <p:ext uri="{BB962C8B-B14F-4D97-AF65-F5344CB8AC3E}">
        <p14:creationId xmlns:p14="http://schemas.microsoft.com/office/powerpoint/2010/main" val="2716898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21</a:t>
            </a:fld>
            <a:endParaRPr lang="en-GB" dirty="0"/>
          </a:p>
        </p:txBody>
      </p:sp>
    </p:spTree>
    <p:extLst>
      <p:ext uri="{BB962C8B-B14F-4D97-AF65-F5344CB8AC3E}">
        <p14:creationId xmlns:p14="http://schemas.microsoft.com/office/powerpoint/2010/main" val="1290389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22</a:t>
            </a:fld>
            <a:endParaRPr lang="en-GB"/>
          </a:p>
        </p:txBody>
      </p:sp>
    </p:spTree>
    <p:extLst>
      <p:ext uri="{BB962C8B-B14F-4D97-AF65-F5344CB8AC3E}">
        <p14:creationId xmlns:p14="http://schemas.microsoft.com/office/powerpoint/2010/main" val="2928384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being</a:t>
            </a:r>
            <a:r>
              <a:rPr lang="en-GB" baseline="0" dirty="0"/>
              <a:t> used as a Group Exercise?</a:t>
            </a:r>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23</a:t>
            </a:fld>
            <a:endParaRPr lang="en-GB" dirty="0"/>
          </a:p>
        </p:txBody>
      </p:sp>
    </p:spTree>
    <p:extLst>
      <p:ext uri="{BB962C8B-B14F-4D97-AF65-F5344CB8AC3E}">
        <p14:creationId xmlns:p14="http://schemas.microsoft.com/office/powerpoint/2010/main" val="3802113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24</a:t>
            </a:fld>
            <a:endParaRPr lang="en-GB" dirty="0"/>
          </a:p>
        </p:txBody>
      </p:sp>
    </p:spTree>
    <p:extLst>
      <p:ext uri="{BB962C8B-B14F-4D97-AF65-F5344CB8AC3E}">
        <p14:creationId xmlns:p14="http://schemas.microsoft.com/office/powerpoint/2010/main" val="3547313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25</a:t>
            </a:fld>
            <a:endParaRPr lang="en-GB" dirty="0"/>
          </a:p>
        </p:txBody>
      </p:sp>
    </p:spTree>
    <p:extLst>
      <p:ext uri="{BB962C8B-B14F-4D97-AF65-F5344CB8AC3E}">
        <p14:creationId xmlns:p14="http://schemas.microsoft.com/office/powerpoint/2010/main" val="1940664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26</a:t>
            </a:fld>
            <a:endParaRPr lang="en-GB" dirty="0"/>
          </a:p>
        </p:txBody>
      </p:sp>
    </p:spTree>
    <p:extLst>
      <p:ext uri="{BB962C8B-B14F-4D97-AF65-F5344CB8AC3E}">
        <p14:creationId xmlns:p14="http://schemas.microsoft.com/office/powerpoint/2010/main" val="1010311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to talk through the </a:t>
            </a:r>
            <a:r>
              <a:rPr lang="en-GB" dirty="0" err="1"/>
              <a:t>Finkelhor</a:t>
            </a:r>
            <a:r>
              <a:rPr lang="en-GB" dirty="0"/>
              <a:t> model</a:t>
            </a:r>
            <a:r>
              <a:rPr lang="en-GB" baseline="0" dirty="0"/>
              <a:t> and advise available via handout</a:t>
            </a:r>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27</a:t>
            </a:fld>
            <a:endParaRPr lang="en-GB"/>
          </a:p>
        </p:txBody>
      </p:sp>
    </p:spTree>
    <p:extLst>
      <p:ext uri="{BB962C8B-B14F-4D97-AF65-F5344CB8AC3E}">
        <p14:creationId xmlns:p14="http://schemas.microsoft.com/office/powerpoint/2010/main" val="3033299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28</a:t>
            </a:fld>
            <a:endParaRPr lang="en-GB" dirty="0"/>
          </a:p>
        </p:txBody>
      </p:sp>
    </p:spTree>
    <p:extLst>
      <p:ext uri="{BB962C8B-B14F-4D97-AF65-F5344CB8AC3E}">
        <p14:creationId xmlns:p14="http://schemas.microsoft.com/office/powerpoint/2010/main" val="472968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29</a:t>
            </a:fld>
            <a:endParaRPr lang="en-GB" dirty="0"/>
          </a:p>
        </p:txBody>
      </p:sp>
    </p:spTree>
    <p:extLst>
      <p:ext uri="{BB962C8B-B14F-4D97-AF65-F5344CB8AC3E}">
        <p14:creationId xmlns:p14="http://schemas.microsoft.com/office/powerpoint/2010/main" val="153804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3</a:t>
            </a:fld>
            <a:endParaRPr lang="en-GB" dirty="0"/>
          </a:p>
        </p:txBody>
      </p:sp>
    </p:spTree>
    <p:extLst>
      <p:ext uri="{BB962C8B-B14F-4D97-AF65-F5344CB8AC3E}">
        <p14:creationId xmlns:p14="http://schemas.microsoft.com/office/powerpoint/2010/main" val="3412424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30</a:t>
            </a:fld>
            <a:endParaRPr lang="en-GB" dirty="0"/>
          </a:p>
        </p:txBody>
      </p:sp>
    </p:spTree>
    <p:extLst>
      <p:ext uri="{BB962C8B-B14F-4D97-AF65-F5344CB8AC3E}">
        <p14:creationId xmlns:p14="http://schemas.microsoft.com/office/powerpoint/2010/main" val="1843287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31</a:t>
            </a:fld>
            <a:endParaRPr lang="en-GB" dirty="0"/>
          </a:p>
        </p:txBody>
      </p:sp>
    </p:spTree>
    <p:extLst>
      <p:ext uri="{BB962C8B-B14F-4D97-AF65-F5344CB8AC3E}">
        <p14:creationId xmlns:p14="http://schemas.microsoft.com/office/powerpoint/2010/main" val="2148751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32</a:t>
            </a:fld>
            <a:endParaRPr lang="en-GB" dirty="0"/>
          </a:p>
        </p:txBody>
      </p:sp>
    </p:spTree>
    <p:extLst>
      <p:ext uri="{BB962C8B-B14F-4D97-AF65-F5344CB8AC3E}">
        <p14:creationId xmlns:p14="http://schemas.microsoft.com/office/powerpoint/2010/main" val="1973988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33</a:t>
            </a:fld>
            <a:endParaRPr lang="en-GB" dirty="0"/>
          </a:p>
        </p:txBody>
      </p:sp>
    </p:spTree>
    <p:extLst>
      <p:ext uri="{BB962C8B-B14F-4D97-AF65-F5344CB8AC3E}">
        <p14:creationId xmlns:p14="http://schemas.microsoft.com/office/powerpoint/2010/main" val="1552656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34</a:t>
            </a:fld>
            <a:endParaRPr lang="en-GB" dirty="0"/>
          </a:p>
        </p:txBody>
      </p:sp>
    </p:spTree>
    <p:extLst>
      <p:ext uri="{BB962C8B-B14F-4D97-AF65-F5344CB8AC3E}">
        <p14:creationId xmlns:p14="http://schemas.microsoft.com/office/powerpoint/2010/main" val="3442949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35</a:t>
            </a:fld>
            <a:endParaRPr lang="en-GB" dirty="0"/>
          </a:p>
        </p:txBody>
      </p:sp>
    </p:spTree>
    <p:extLst>
      <p:ext uri="{BB962C8B-B14F-4D97-AF65-F5344CB8AC3E}">
        <p14:creationId xmlns:p14="http://schemas.microsoft.com/office/powerpoint/2010/main" val="27406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36</a:t>
            </a:fld>
            <a:endParaRPr lang="en-GB" dirty="0"/>
          </a:p>
        </p:txBody>
      </p:sp>
    </p:spTree>
    <p:extLst>
      <p:ext uri="{BB962C8B-B14F-4D97-AF65-F5344CB8AC3E}">
        <p14:creationId xmlns:p14="http://schemas.microsoft.com/office/powerpoint/2010/main" val="2508465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37</a:t>
            </a:fld>
            <a:endParaRPr lang="en-GB" dirty="0"/>
          </a:p>
        </p:txBody>
      </p:sp>
    </p:spTree>
    <p:extLst>
      <p:ext uri="{BB962C8B-B14F-4D97-AF65-F5344CB8AC3E}">
        <p14:creationId xmlns:p14="http://schemas.microsoft.com/office/powerpoint/2010/main" val="1996223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38</a:t>
            </a:fld>
            <a:endParaRPr lang="en-GB" dirty="0"/>
          </a:p>
        </p:txBody>
      </p:sp>
    </p:spTree>
    <p:extLst>
      <p:ext uri="{BB962C8B-B14F-4D97-AF65-F5344CB8AC3E}">
        <p14:creationId xmlns:p14="http://schemas.microsoft.com/office/powerpoint/2010/main" val="2710355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39</a:t>
            </a:fld>
            <a:endParaRPr lang="en-GB" dirty="0"/>
          </a:p>
        </p:txBody>
      </p:sp>
    </p:spTree>
    <p:extLst>
      <p:ext uri="{BB962C8B-B14F-4D97-AF65-F5344CB8AC3E}">
        <p14:creationId xmlns:p14="http://schemas.microsoft.com/office/powerpoint/2010/main" val="73637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4</a:t>
            </a:fld>
            <a:endParaRPr lang="en-GB" dirty="0"/>
          </a:p>
        </p:txBody>
      </p:sp>
    </p:spTree>
    <p:extLst>
      <p:ext uri="{BB962C8B-B14F-4D97-AF65-F5344CB8AC3E}">
        <p14:creationId xmlns:p14="http://schemas.microsoft.com/office/powerpoint/2010/main" val="2211991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40</a:t>
            </a:fld>
            <a:endParaRPr lang="en-GB" dirty="0"/>
          </a:p>
        </p:txBody>
      </p:sp>
    </p:spTree>
    <p:extLst>
      <p:ext uri="{BB962C8B-B14F-4D97-AF65-F5344CB8AC3E}">
        <p14:creationId xmlns:p14="http://schemas.microsoft.com/office/powerpoint/2010/main" val="1241576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41</a:t>
            </a:fld>
            <a:endParaRPr lang="en-GB" dirty="0"/>
          </a:p>
        </p:txBody>
      </p:sp>
    </p:spTree>
    <p:extLst>
      <p:ext uri="{BB962C8B-B14F-4D97-AF65-F5344CB8AC3E}">
        <p14:creationId xmlns:p14="http://schemas.microsoft.com/office/powerpoint/2010/main" val="4883926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42</a:t>
            </a:fld>
            <a:endParaRPr lang="en-GB" dirty="0"/>
          </a:p>
        </p:txBody>
      </p:sp>
    </p:spTree>
    <p:extLst>
      <p:ext uri="{BB962C8B-B14F-4D97-AF65-F5344CB8AC3E}">
        <p14:creationId xmlns:p14="http://schemas.microsoft.com/office/powerpoint/2010/main" val="37998394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43</a:t>
            </a:fld>
            <a:endParaRPr lang="en-GB" dirty="0"/>
          </a:p>
        </p:txBody>
      </p:sp>
    </p:spTree>
    <p:extLst>
      <p:ext uri="{BB962C8B-B14F-4D97-AF65-F5344CB8AC3E}">
        <p14:creationId xmlns:p14="http://schemas.microsoft.com/office/powerpoint/2010/main" val="1151380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C325D0-74BB-4234-B221-447D94AACF16}" type="slidenum">
              <a:rPr lang="en-GB" altLang="en-US" smtClean="0">
                <a:solidFill>
                  <a:srgbClr val="000000"/>
                </a:solidFill>
                <a:latin typeface="Arial" pitchFamily="34" charset="0"/>
                <a:cs typeface="Arial" pitchFamily="34" charset="0"/>
              </a:rPr>
              <a:pPr eaLnBrk="1" hangingPunct="1">
                <a:spcBef>
                  <a:spcPct val="0"/>
                </a:spcBef>
              </a:pPr>
              <a:t>44</a:t>
            </a:fld>
            <a:endParaRPr lang="en-GB" altLang="en-US">
              <a:solidFill>
                <a:srgbClr val="000000"/>
              </a:solidFill>
              <a:latin typeface="Arial" pitchFamily="34" charset="0"/>
              <a:cs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8BC9E63-0C70-4B97-A79A-15E8ECAC1F1C}" type="slidenum">
              <a:rPr lang="en-GB" altLang="en-US" smtClean="0">
                <a:solidFill>
                  <a:srgbClr val="000000"/>
                </a:solidFill>
                <a:latin typeface="Arial" pitchFamily="34" charset="0"/>
                <a:cs typeface="Arial" pitchFamily="34" charset="0"/>
              </a:rPr>
              <a:pPr eaLnBrk="1" hangingPunct="1">
                <a:spcBef>
                  <a:spcPct val="0"/>
                </a:spcBef>
              </a:pPr>
              <a:t>45</a:t>
            </a:fld>
            <a:endParaRPr lang="en-GB" altLang="en-US">
              <a:solidFill>
                <a:srgbClr val="000000"/>
              </a:solidFill>
              <a:latin typeface="Arial" pitchFamily="34" charset="0"/>
              <a:cs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46</a:t>
            </a:fld>
            <a:endParaRPr lang="en-GB" dirty="0"/>
          </a:p>
        </p:txBody>
      </p:sp>
    </p:spTree>
    <p:extLst>
      <p:ext uri="{BB962C8B-B14F-4D97-AF65-F5344CB8AC3E}">
        <p14:creationId xmlns:p14="http://schemas.microsoft.com/office/powerpoint/2010/main" val="29060957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47</a:t>
            </a:fld>
            <a:endParaRPr lang="en-GB" dirty="0"/>
          </a:p>
        </p:txBody>
      </p:sp>
    </p:spTree>
    <p:extLst>
      <p:ext uri="{BB962C8B-B14F-4D97-AF65-F5344CB8AC3E}">
        <p14:creationId xmlns:p14="http://schemas.microsoft.com/office/powerpoint/2010/main" val="1721286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48</a:t>
            </a:fld>
            <a:endParaRPr lang="en-GB"/>
          </a:p>
        </p:txBody>
      </p:sp>
    </p:spTree>
    <p:extLst>
      <p:ext uri="{BB962C8B-B14F-4D97-AF65-F5344CB8AC3E}">
        <p14:creationId xmlns:p14="http://schemas.microsoft.com/office/powerpoint/2010/main" val="4124672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49</a:t>
            </a:fld>
            <a:endParaRPr lang="en-GB" dirty="0"/>
          </a:p>
        </p:txBody>
      </p:sp>
    </p:spTree>
    <p:extLst>
      <p:ext uri="{BB962C8B-B14F-4D97-AF65-F5344CB8AC3E}">
        <p14:creationId xmlns:p14="http://schemas.microsoft.com/office/powerpoint/2010/main" val="239700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hlinkClick r:id="rId3"/>
              </a:rPr>
              <a:t>https://www.mentalhealth.org.uk/learning-disabilities/a-to-z/c/challenging-behaviour</a:t>
            </a:r>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5</a:t>
            </a:fld>
            <a:endParaRPr lang="en-GB" dirty="0"/>
          </a:p>
        </p:txBody>
      </p:sp>
    </p:spTree>
    <p:extLst>
      <p:ext uri="{BB962C8B-B14F-4D97-AF65-F5344CB8AC3E}">
        <p14:creationId xmlns:p14="http://schemas.microsoft.com/office/powerpoint/2010/main" val="13871655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50</a:t>
            </a:fld>
            <a:endParaRPr lang="en-GB" dirty="0"/>
          </a:p>
        </p:txBody>
      </p:sp>
    </p:spTree>
    <p:extLst>
      <p:ext uri="{BB962C8B-B14F-4D97-AF65-F5344CB8AC3E}">
        <p14:creationId xmlns:p14="http://schemas.microsoft.com/office/powerpoint/2010/main" val="1352173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51</a:t>
            </a:fld>
            <a:endParaRPr lang="en-GB" dirty="0"/>
          </a:p>
        </p:txBody>
      </p:sp>
    </p:spTree>
    <p:extLst>
      <p:ext uri="{BB962C8B-B14F-4D97-AF65-F5344CB8AC3E}">
        <p14:creationId xmlns:p14="http://schemas.microsoft.com/office/powerpoint/2010/main" val="30789533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52</a:t>
            </a:fld>
            <a:endParaRPr lang="en-GB" dirty="0"/>
          </a:p>
        </p:txBody>
      </p:sp>
    </p:spTree>
    <p:extLst>
      <p:ext uri="{BB962C8B-B14F-4D97-AF65-F5344CB8AC3E}">
        <p14:creationId xmlns:p14="http://schemas.microsoft.com/office/powerpoint/2010/main" val="3193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53</a:t>
            </a:fld>
            <a:endParaRPr lang="en-GB" dirty="0"/>
          </a:p>
        </p:txBody>
      </p:sp>
    </p:spTree>
    <p:extLst>
      <p:ext uri="{BB962C8B-B14F-4D97-AF65-F5344CB8AC3E}">
        <p14:creationId xmlns:p14="http://schemas.microsoft.com/office/powerpoint/2010/main" val="27034464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54</a:t>
            </a:fld>
            <a:endParaRPr lang="en-GB" dirty="0"/>
          </a:p>
        </p:txBody>
      </p:sp>
    </p:spTree>
    <p:extLst>
      <p:ext uri="{BB962C8B-B14F-4D97-AF65-F5344CB8AC3E}">
        <p14:creationId xmlns:p14="http://schemas.microsoft.com/office/powerpoint/2010/main" val="39596500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to refer</a:t>
            </a:r>
            <a:r>
              <a:rPr lang="en-GB" baseline="0" dirty="0"/>
              <a:t> to handout for the next slide</a:t>
            </a:r>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55</a:t>
            </a:fld>
            <a:endParaRPr lang="en-GB"/>
          </a:p>
        </p:txBody>
      </p:sp>
    </p:spTree>
    <p:extLst>
      <p:ext uri="{BB962C8B-B14F-4D97-AF65-F5344CB8AC3E}">
        <p14:creationId xmlns:p14="http://schemas.microsoft.com/office/powerpoint/2010/main" val="1070633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56</a:t>
            </a:fld>
            <a:endParaRPr lang="en-GB" dirty="0"/>
          </a:p>
        </p:txBody>
      </p:sp>
    </p:spTree>
    <p:extLst>
      <p:ext uri="{BB962C8B-B14F-4D97-AF65-F5344CB8AC3E}">
        <p14:creationId xmlns:p14="http://schemas.microsoft.com/office/powerpoint/2010/main" val="22826657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57</a:t>
            </a:fld>
            <a:endParaRPr lang="en-GB" dirty="0"/>
          </a:p>
        </p:txBody>
      </p:sp>
    </p:spTree>
    <p:extLst>
      <p:ext uri="{BB962C8B-B14F-4D97-AF65-F5344CB8AC3E}">
        <p14:creationId xmlns:p14="http://schemas.microsoft.com/office/powerpoint/2010/main" val="25527033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58</a:t>
            </a:fld>
            <a:endParaRPr lang="en-GB" dirty="0"/>
          </a:p>
        </p:txBody>
      </p:sp>
    </p:spTree>
    <p:extLst>
      <p:ext uri="{BB962C8B-B14F-4D97-AF65-F5344CB8AC3E}">
        <p14:creationId xmlns:p14="http://schemas.microsoft.com/office/powerpoint/2010/main" val="2328870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59</a:t>
            </a:fld>
            <a:endParaRPr lang="en-GB" dirty="0"/>
          </a:p>
        </p:txBody>
      </p:sp>
    </p:spTree>
    <p:extLst>
      <p:ext uri="{BB962C8B-B14F-4D97-AF65-F5344CB8AC3E}">
        <p14:creationId xmlns:p14="http://schemas.microsoft.com/office/powerpoint/2010/main" val="73464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Such behaviours may include aggression, destructive behaviours or self-injury. People with specific syndromes (for example, </a:t>
            </a:r>
            <a:r>
              <a:rPr lang="en-GB" dirty="0" err="1">
                <a:effectLst/>
              </a:rPr>
              <a:t>Lesch-Nyhan</a:t>
            </a:r>
            <a:r>
              <a:rPr lang="en-GB" dirty="0">
                <a:effectLst/>
              </a:rPr>
              <a:t> syndrome, </a:t>
            </a:r>
            <a:r>
              <a:rPr lang="en-GB" dirty="0" err="1">
                <a:effectLst/>
              </a:rPr>
              <a:t>Rett</a:t>
            </a:r>
            <a:r>
              <a:rPr lang="en-GB" dirty="0">
                <a:effectLst/>
              </a:rPr>
              <a:t> syndrome or Cornelia de Lange syndrome), people with more severe disabilities, and those with additional disabilities such as sensory impairments and communication disorders are more likely to demonstrate challenging behaviour.</a:t>
            </a:r>
          </a:p>
          <a:p>
            <a:endParaRPr lang="en-GB" dirty="0">
              <a:effectLst/>
            </a:endParaRPr>
          </a:p>
          <a:p>
            <a:r>
              <a:rPr lang="en-GB" sz="1200" u="sng" kern="1200" dirty="0">
                <a:solidFill>
                  <a:schemeClr val="tx1"/>
                </a:solidFill>
                <a:effectLst/>
                <a:latin typeface="+mn-lt"/>
                <a:ea typeface="+mn-ea"/>
                <a:cs typeface="+mn-cs"/>
                <a:hlinkClick r:id="rId3"/>
              </a:rPr>
              <a:t>https://www.mentalhealth.org.uk/learning-disabilities/a-to-z/c/challenging-behaviour</a:t>
            </a:r>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6</a:t>
            </a:fld>
            <a:endParaRPr lang="en-GB"/>
          </a:p>
        </p:txBody>
      </p:sp>
    </p:spTree>
    <p:extLst>
      <p:ext uri="{BB962C8B-B14F-4D97-AF65-F5344CB8AC3E}">
        <p14:creationId xmlns:p14="http://schemas.microsoft.com/office/powerpoint/2010/main" val="6941607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60</a:t>
            </a:fld>
            <a:endParaRPr lang="en-GB" dirty="0"/>
          </a:p>
        </p:txBody>
      </p:sp>
    </p:spTree>
    <p:extLst>
      <p:ext uri="{BB962C8B-B14F-4D97-AF65-F5344CB8AC3E}">
        <p14:creationId xmlns:p14="http://schemas.microsoft.com/office/powerpoint/2010/main" val="33429476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61</a:t>
            </a:fld>
            <a:endParaRPr lang="en-GB" dirty="0"/>
          </a:p>
        </p:txBody>
      </p:sp>
    </p:spTree>
    <p:extLst>
      <p:ext uri="{BB962C8B-B14F-4D97-AF65-F5344CB8AC3E}">
        <p14:creationId xmlns:p14="http://schemas.microsoft.com/office/powerpoint/2010/main" val="38122527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62</a:t>
            </a:fld>
            <a:endParaRPr lang="en-GB" dirty="0"/>
          </a:p>
        </p:txBody>
      </p:sp>
    </p:spTree>
    <p:extLst>
      <p:ext uri="{BB962C8B-B14F-4D97-AF65-F5344CB8AC3E}">
        <p14:creationId xmlns:p14="http://schemas.microsoft.com/office/powerpoint/2010/main" val="1335583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63</a:t>
            </a:fld>
            <a:endParaRPr lang="en-GB" dirty="0"/>
          </a:p>
        </p:txBody>
      </p:sp>
    </p:spTree>
    <p:extLst>
      <p:ext uri="{BB962C8B-B14F-4D97-AF65-F5344CB8AC3E}">
        <p14:creationId xmlns:p14="http://schemas.microsoft.com/office/powerpoint/2010/main" val="28913113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64</a:t>
            </a:fld>
            <a:endParaRPr lang="en-GB" dirty="0"/>
          </a:p>
        </p:txBody>
      </p:sp>
    </p:spTree>
    <p:extLst>
      <p:ext uri="{BB962C8B-B14F-4D97-AF65-F5344CB8AC3E}">
        <p14:creationId xmlns:p14="http://schemas.microsoft.com/office/powerpoint/2010/main" val="42680115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fontAlgn="auto">
              <a:lnSpc>
                <a:spcPct val="80000"/>
              </a:lnSpc>
              <a:spcBef>
                <a:spcPts val="0"/>
              </a:spcBef>
              <a:spcAft>
                <a:spcPts val="0"/>
              </a:spcAft>
              <a:buFont typeface="+mj-lt"/>
              <a:buAutoNum type="arabicPeriod"/>
              <a:defRPr/>
            </a:pPr>
            <a:r>
              <a:rPr lang="en-GB" altLang="en-US" sz="1100" b="1" dirty="0"/>
              <a:t>Violence is our business: </a:t>
            </a:r>
            <a:r>
              <a:rPr lang="en-GB" altLang="en-US" sz="1100" dirty="0"/>
              <a:t>Violence is an important complication of psychosis. i.e. schizophrenia is found in 1% of the general population </a:t>
            </a:r>
            <a:r>
              <a:rPr lang="en-GB" altLang="en-US" sz="1100" u="sng" dirty="0"/>
              <a:t>BUT</a:t>
            </a:r>
            <a:r>
              <a:rPr lang="en-GB" altLang="en-US" sz="1100" dirty="0"/>
              <a:t> in 5% of people in the UK charged with murder.</a:t>
            </a:r>
          </a:p>
          <a:p>
            <a:pPr marL="342900" indent="-342900" fontAlgn="auto">
              <a:lnSpc>
                <a:spcPct val="80000"/>
              </a:lnSpc>
              <a:spcBef>
                <a:spcPts val="0"/>
              </a:spcBef>
              <a:spcAft>
                <a:spcPts val="0"/>
              </a:spcAft>
              <a:buFont typeface="+mj-lt"/>
              <a:buAutoNum type="arabicPeriod"/>
              <a:defRPr/>
            </a:pPr>
            <a:r>
              <a:rPr lang="en-GB" altLang="en-US" sz="1100" b="1" dirty="0"/>
              <a:t>There is no alternative to violence risk management: </a:t>
            </a:r>
            <a:r>
              <a:rPr lang="en-GB" altLang="en-US" sz="1100" dirty="0"/>
              <a:t>If you detain people under the MHA (1983) on the grounds of risk to others, you already assess violence risk!</a:t>
            </a:r>
            <a:endParaRPr lang="en-GB" altLang="en-US" sz="1100" b="1" dirty="0"/>
          </a:p>
          <a:p>
            <a:pPr marL="342900" indent="-342900" fontAlgn="auto">
              <a:lnSpc>
                <a:spcPct val="80000"/>
              </a:lnSpc>
              <a:spcBef>
                <a:spcPts val="0"/>
              </a:spcBef>
              <a:spcAft>
                <a:spcPts val="0"/>
              </a:spcAft>
              <a:buFont typeface="+mj-lt"/>
              <a:buAutoNum type="arabicPeriod"/>
              <a:defRPr/>
            </a:pPr>
            <a:r>
              <a:rPr lang="en-GB" altLang="en-US" sz="1100" b="1" dirty="0"/>
              <a:t>Good violence risk management is good for patients: </a:t>
            </a:r>
            <a:r>
              <a:rPr lang="en-GB" altLang="en-US" sz="1100" dirty="0"/>
              <a:t>It is never in the patient’s interests to allow them to commit violence, good risk management can guide and support MDT interventions.</a:t>
            </a:r>
          </a:p>
          <a:p>
            <a:pPr marL="342900" indent="-342900" fontAlgn="auto">
              <a:lnSpc>
                <a:spcPct val="80000"/>
              </a:lnSpc>
              <a:spcBef>
                <a:spcPts val="0"/>
              </a:spcBef>
              <a:spcAft>
                <a:spcPts val="0"/>
              </a:spcAft>
              <a:buFont typeface="+mj-lt"/>
              <a:buAutoNum type="arabicPeriod"/>
              <a:defRPr/>
            </a:pPr>
            <a:r>
              <a:rPr lang="en-GB" altLang="en-US" sz="1100" b="1" dirty="0"/>
              <a:t>Hope for the best </a:t>
            </a:r>
            <a:r>
              <a:rPr lang="en-GB" altLang="en-US" sz="1100" b="1" u="sng" dirty="0"/>
              <a:t>BUT</a:t>
            </a:r>
            <a:r>
              <a:rPr lang="en-GB" altLang="en-US" sz="1100" b="1" dirty="0"/>
              <a:t> plan for the worst!</a:t>
            </a:r>
          </a:p>
          <a:p>
            <a:pPr marL="342900" indent="-342900" fontAlgn="auto">
              <a:lnSpc>
                <a:spcPct val="80000"/>
              </a:lnSpc>
              <a:spcBef>
                <a:spcPts val="0"/>
              </a:spcBef>
              <a:spcAft>
                <a:spcPts val="0"/>
              </a:spcAft>
              <a:buFont typeface="+mj-lt"/>
              <a:buAutoNum type="arabicPeriod"/>
              <a:defRPr/>
            </a:pPr>
            <a:r>
              <a:rPr lang="en-GB" altLang="en-US" sz="1100" b="1" dirty="0"/>
              <a:t>Prediction is impossible, but prevention can be easy: </a:t>
            </a:r>
            <a:r>
              <a:rPr lang="en-GB" altLang="en-US" sz="1100" dirty="0"/>
              <a:t>The HCR-20 is not about numbers or classifications of likelihood of violence, it should be used as a framework for prevention of violence.</a:t>
            </a:r>
          </a:p>
          <a:p>
            <a:pPr marL="342900" indent="-342900" fontAlgn="auto">
              <a:lnSpc>
                <a:spcPct val="80000"/>
              </a:lnSpc>
              <a:spcBef>
                <a:spcPts val="0"/>
              </a:spcBef>
              <a:spcAft>
                <a:spcPts val="0"/>
              </a:spcAft>
              <a:buFont typeface="+mj-lt"/>
              <a:buAutoNum type="arabicPeriod"/>
              <a:defRPr/>
            </a:pPr>
            <a:r>
              <a:rPr lang="en-GB" altLang="en-US" sz="1100" b="1" dirty="0"/>
              <a:t>Not all violent acts are equal: </a:t>
            </a:r>
            <a:r>
              <a:rPr lang="en-GB" altLang="en-US" sz="1100" dirty="0"/>
              <a:t>Need to distinguish between violence due to mental illness and violence for other reasons (e.g. anti-social attitudes, substance use, personality).</a:t>
            </a:r>
            <a:endParaRPr lang="en-GB" altLang="en-US" sz="1100" b="1" dirty="0"/>
          </a:p>
          <a:p>
            <a:pPr marL="342900" indent="-342900" fontAlgn="auto">
              <a:lnSpc>
                <a:spcPct val="80000"/>
              </a:lnSpc>
              <a:spcBef>
                <a:spcPts val="0"/>
              </a:spcBef>
              <a:spcAft>
                <a:spcPts val="0"/>
              </a:spcAft>
              <a:buFont typeface="+mj-lt"/>
              <a:buAutoNum type="arabicPeriod"/>
              <a:defRPr/>
            </a:pPr>
            <a:r>
              <a:rPr lang="en-GB" altLang="en-US" sz="1100" b="1" dirty="0"/>
              <a:t>Standardised assessments help clinicians but don’t replace them: </a:t>
            </a:r>
            <a:r>
              <a:rPr lang="en-GB" altLang="en-US" sz="1100" dirty="0"/>
              <a:t>Important to use mixture of actuarial measures and clinical impression. Best to consider risk within structured framework (e.g. HCR-20). Very important to discuss and consult with colleagues.</a:t>
            </a:r>
            <a:endParaRPr lang="en-US" altLang="en-US" sz="1100" dirty="0"/>
          </a:p>
          <a:p>
            <a:pPr marL="228600" indent="-228600" fontAlgn="auto">
              <a:lnSpc>
                <a:spcPct val="80000"/>
              </a:lnSpc>
              <a:spcBef>
                <a:spcPts val="0"/>
              </a:spcBef>
              <a:spcAft>
                <a:spcPts val="0"/>
              </a:spcAft>
              <a:buFont typeface="+mj-lt"/>
              <a:buAutoNum type="arabicPeriod"/>
              <a:defRPr/>
            </a:pPr>
            <a:r>
              <a:rPr lang="en-GB" altLang="en-US" sz="1100" b="1" dirty="0"/>
              <a:t>Aspire to the best but give what you can afford: </a:t>
            </a:r>
            <a:r>
              <a:rPr lang="en-GB" altLang="en-US" sz="1100" dirty="0"/>
              <a:t>Should decide on safest risk management then worry about how and whether it is possible to provide the treatment. If the HCR-20 says do X and you can’t. Document the UNMET need.</a:t>
            </a:r>
          </a:p>
          <a:p>
            <a:pPr marL="228600" indent="-228600" fontAlgn="auto">
              <a:lnSpc>
                <a:spcPct val="80000"/>
              </a:lnSpc>
              <a:spcBef>
                <a:spcPts val="0"/>
              </a:spcBef>
              <a:spcAft>
                <a:spcPts val="0"/>
              </a:spcAft>
              <a:buFont typeface="+mj-lt"/>
              <a:buAutoNum type="arabicPeriod"/>
              <a:defRPr/>
            </a:pPr>
            <a:r>
              <a:rPr lang="en-GB" altLang="en-US" sz="1100" b="1" dirty="0"/>
              <a:t>Write it down:</a:t>
            </a:r>
            <a:r>
              <a:rPr lang="en-GB" altLang="en-US" sz="1100" dirty="0"/>
              <a:t> Risk assessment and management plans should be documented and understandable to other professionals. If it’s not, then this needs to be addressed.</a:t>
            </a:r>
            <a:endParaRPr lang="en-GB" altLang="en-US" sz="1100" b="1" dirty="0"/>
          </a:p>
          <a:p>
            <a:pPr marL="228600" indent="-228600" fontAlgn="auto">
              <a:lnSpc>
                <a:spcPct val="80000"/>
              </a:lnSpc>
              <a:spcBef>
                <a:spcPts val="0"/>
              </a:spcBef>
              <a:spcAft>
                <a:spcPts val="0"/>
              </a:spcAft>
              <a:buFont typeface="+mj-lt"/>
              <a:buAutoNum type="arabicPeriod"/>
              <a:defRPr/>
            </a:pPr>
            <a:r>
              <a:rPr lang="en-GB" altLang="en-US" sz="1100" b="1" dirty="0"/>
              <a:t>When in doubt, treat: </a:t>
            </a:r>
            <a:r>
              <a:rPr lang="en-GB" altLang="en-US" sz="1100" dirty="0"/>
              <a:t>It is easier to defend a decision to try than not to try… </a:t>
            </a:r>
            <a:endParaRPr lang="en-US" altLang="en-US" sz="1100" dirty="0"/>
          </a:p>
          <a:p>
            <a:pPr marL="228600" indent="-228600" fontAlgn="auto">
              <a:spcBef>
                <a:spcPts val="0"/>
              </a:spcBef>
              <a:spcAft>
                <a:spcPts val="0"/>
              </a:spcAft>
              <a:buFont typeface="+mj-lt"/>
              <a:buAutoNum type="arabicPeriod"/>
              <a:defRPr/>
            </a:pPr>
            <a:endParaRPr lang="en-GB" sz="1100"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7D7130-C977-428E-8333-4093E53329EA}" type="slidenum">
              <a:rPr lang="en-US" altLang="en-US"/>
              <a:pPr eaLnBrk="1" hangingPunct="1"/>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66</a:t>
            </a:fld>
            <a:endParaRPr lang="en-GB"/>
          </a:p>
        </p:txBody>
      </p:sp>
    </p:spTree>
    <p:extLst>
      <p:ext uri="{BB962C8B-B14F-4D97-AF65-F5344CB8AC3E}">
        <p14:creationId xmlns:p14="http://schemas.microsoft.com/office/powerpoint/2010/main" val="9793807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67</a:t>
            </a:fld>
            <a:endParaRPr lang="en-GB"/>
          </a:p>
        </p:txBody>
      </p:sp>
    </p:spTree>
    <p:extLst>
      <p:ext uri="{BB962C8B-B14F-4D97-AF65-F5344CB8AC3E}">
        <p14:creationId xmlns:p14="http://schemas.microsoft.com/office/powerpoint/2010/main" val="29685223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68</a:t>
            </a:fld>
            <a:endParaRPr lang="en-GB"/>
          </a:p>
        </p:txBody>
      </p:sp>
    </p:spTree>
    <p:extLst>
      <p:ext uri="{BB962C8B-B14F-4D97-AF65-F5344CB8AC3E}">
        <p14:creationId xmlns:p14="http://schemas.microsoft.com/office/powerpoint/2010/main" val="11221486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69</a:t>
            </a:fld>
            <a:endParaRPr lang="en-GB"/>
          </a:p>
        </p:txBody>
      </p:sp>
    </p:spTree>
    <p:extLst>
      <p:ext uri="{BB962C8B-B14F-4D97-AF65-F5344CB8AC3E}">
        <p14:creationId xmlns:p14="http://schemas.microsoft.com/office/powerpoint/2010/main" val="64414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hlinkClick r:id="rId3"/>
              </a:rPr>
              <a:t>https://www.nice.org.uk/guidance/ng11/chapter/introduction</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7</a:t>
            </a:fld>
            <a:endParaRPr lang="en-GB"/>
          </a:p>
        </p:txBody>
      </p:sp>
    </p:spTree>
    <p:extLst>
      <p:ext uri="{BB962C8B-B14F-4D97-AF65-F5344CB8AC3E}">
        <p14:creationId xmlns:p14="http://schemas.microsoft.com/office/powerpoint/2010/main" val="17190494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70</a:t>
            </a:fld>
            <a:endParaRPr lang="en-GB"/>
          </a:p>
        </p:txBody>
      </p:sp>
    </p:spTree>
    <p:extLst>
      <p:ext uri="{BB962C8B-B14F-4D97-AF65-F5344CB8AC3E}">
        <p14:creationId xmlns:p14="http://schemas.microsoft.com/office/powerpoint/2010/main" val="16096583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71</a:t>
            </a:fld>
            <a:endParaRPr lang="en-GB"/>
          </a:p>
        </p:txBody>
      </p:sp>
    </p:spTree>
    <p:extLst>
      <p:ext uri="{BB962C8B-B14F-4D97-AF65-F5344CB8AC3E}">
        <p14:creationId xmlns:p14="http://schemas.microsoft.com/office/powerpoint/2010/main" val="18997766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72</a:t>
            </a:fld>
            <a:endParaRPr lang="en-GB" dirty="0"/>
          </a:p>
        </p:txBody>
      </p:sp>
    </p:spTree>
    <p:extLst>
      <p:ext uri="{BB962C8B-B14F-4D97-AF65-F5344CB8AC3E}">
        <p14:creationId xmlns:p14="http://schemas.microsoft.com/office/powerpoint/2010/main" val="35657658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73</a:t>
            </a:fld>
            <a:endParaRPr lang="en-GB" dirty="0"/>
          </a:p>
        </p:txBody>
      </p:sp>
    </p:spTree>
    <p:extLst>
      <p:ext uri="{BB962C8B-B14F-4D97-AF65-F5344CB8AC3E}">
        <p14:creationId xmlns:p14="http://schemas.microsoft.com/office/powerpoint/2010/main" val="23664879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74</a:t>
            </a:fld>
            <a:endParaRPr lang="en-GB" dirty="0"/>
          </a:p>
        </p:txBody>
      </p:sp>
    </p:spTree>
    <p:extLst>
      <p:ext uri="{BB962C8B-B14F-4D97-AF65-F5344CB8AC3E}">
        <p14:creationId xmlns:p14="http://schemas.microsoft.com/office/powerpoint/2010/main" val="25162899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75</a:t>
            </a:fld>
            <a:endParaRPr lang="en-GB" dirty="0"/>
          </a:p>
        </p:txBody>
      </p:sp>
    </p:spTree>
    <p:extLst>
      <p:ext uri="{BB962C8B-B14F-4D97-AF65-F5344CB8AC3E}">
        <p14:creationId xmlns:p14="http://schemas.microsoft.com/office/powerpoint/2010/main" val="39157025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76</a:t>
            </a:fld>
            <a:endParaRPr lang="en-GB" dirty="0"/>
          </a:p>
        </p:txBody>
      </p:sp>
    </p:spTree>
    <p:extLst>
      <p:ext uri="{BB962C8B-B14F-4D97-AF65-F5344CB8AC3E}">
        <p14:creationId xmlns:p14="http://schemas.microsoft.com/office/powerpoint/2010/main" val="16672543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77</a:t>
            </a:fld>
            <a:endParaRPr lang="en-GB" dirty="0"/>
          </a:p>
        </p:txBody>
      </p:sp>
    </p:spTree>
    <p:extLst>
      <p:ext uri="{BB962C8B-B14F-4D97-AF65-F5344CB8AC3E}">
        <p14:creationId xmlns:p14="http://schemas.microsoft.com/office/powerpoint/2010/main" val="15527908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78</a:t>
            </a:fld>
            <a:endParaRPr lang="en-GB" dirty="0"/>
          </a:p>
        </p:txBody>
      </p:sp>
    </p:spTree>
    <p:extLst>
      <p:ext uri="{BB962C8B-B14F-4D97-AF65-F5344CB8AC3E}">
        <p14:creationId xmlns:p14="http://schemas.microsoft.com/office/powerpoint/2010/main" val="34732175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79</a:t>
            </a:fld>
            <a:endParaRPr lang="en-GB"/>
          </a:p>
        </p:txBody>
      </p:sp>
    </p:spTree>
    <p:extLst>
      <p:ext uri="{BB962C8B-B14F-4D97-AF65-F5344CB8AC3E}">
        <p14:creationId xmlns:p14="http://schemas.microsoft.com/office/powerpoint/2010/main" val="3996829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https://www.mentalhealth.org.uk/learning-disabilities/a-to-z/c/challenging-behaviour</a:t>
            </a:r>
            <a:endParaRPr lang="en-GB" dirty="0"/>
          </a:p>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8</a:t>
            </a:fld>
            <a:endParaRPr lang="en-GB"/>
          </a:p>
        </p:txBody>
      </p:sp>
    </p:spTree>
    <p:extLst>
      <p:ext uri="{BB962C8B-B14F-4D97-AF65-F5344CB8AC3E}">
        <p14:creationId xmlns:p14="http://schemas.microsoft.com/office/powerpoint/2010/main" val="3621569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80</a:t>
            </a:fld>
            <a:endParaRPr lang="en-GB" dirty="0"/>
          </a:p>
        </p:txBody>
      </p:sp>
    </p:spTree>
    <p:extLst>
      <p:ext uri="{BB962C8B-B14F-4D97-AF65-F5344CB8AC3E}">
        <p14:creationId xmlns:p14="http://schemas.microsoft.com/office/powerpoint/2010/main" val="20880471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81</a:t>
            </a:fld>
            <a:endParaRPr lang="en-GB" dirty="0"/>
          </a:p>
        </p:txBody>
      </p:sp>
    </p:spTree>
    <p:extLst>
      <p:ext uri="{BB962C8B-B14F-4D97-AF65-F5344CB8AC3E}">
        <p14:creationId xmlns:p14="http://schemas.microsoft.com/office/powerpoint/2010/main" val="4799896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82</a:t>
            </a:fld>
            <a:endParaRPr lang="en-GB" dirty="0"/>
          </a:p>
        </p:txBody>
      </p:sp>
    </p:spTree>
    <p:extLst>
      <p:ext uri="{BB962C8B-B14F-4D97-AF65-F5344CB8AC3E}">
        <p14:creationId xmlns:p14="http://schemas.microsoft.com/office/powerpoint/2010/main" val="1197827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83</a:t>
            </a:fld>
            <a:endParaRPr lang="en-GB" dirty="0"/>
          </a:p>
        </p:txBody>
      </p:sp>
    </p:spTree>
    <p:extLst>
      <p:ext uri="{BB962C8B-B14F-4D97-AF65-F5344CB8AC3E}">
        <p14:creationId xmlns:p14="http://schemas.microsoft.com/office/powerpoint/2010/main" val="34754598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84</a:t>
            </a:fld>
            <a:endParaRPr lang="en-GB" dirty="0"/>
          </a:p>
        </p:txBody>
      </p:sp>
    </p:spTree>
    <p:extLst>
      <p:ext uri="{BB962C8B-B14F-4D97-AF65-F5344CB8AC3E}">
        <p14:creationId xmlns:p14="http://schemas.microsoft.com/office/powerpoint/2010/main" val="30558799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85</a:t>
            </a:fld>
            <a:endParaRPr lang="en-GB" dirty="0"/>
          </a:p>
        </p:txBody>
      </p:sp>
    </p:spTree>
    <p:extLst>
      <p:ext uri="{BB962C8B-B14F-4D97-AF65-F5344CB8AC3E}">
        <p14:creationId xmlns:p14="http://schemas.microsoft.com/office/powerpoint/2010/main" val="3998612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86</a:t>
            </a:fld>
            <a:endParaRPr lang="en-GB" dirty="0"/>
          </a:p>
        </p:txBody>
      </p:sp>
    </p:spTree>
    <p:extLst>
      <p:ext uri="{BB962C8B-B14F-4D97-AF65-F5344CB8AC3E}">
        <p14:creationId xmlns:p14="http://schemas.microsoft.com/office/powerpoint/2010/main" val="19821450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87</a:t>
            </a:fld>
            <a:endParaRPr lang="en-GB" dirty="0"/>
          </a:p>
        </p:txBody>
      </p:sp>
    </p:spTree>
    <p:extLst>
      <p:ext uri="{BB962C8B-B14F-4D97-AF65-F5344CB8AC3E}">
        <p14:creationId xmlns:p14="http://schemas.microsoft.com/office/powerpoint/2010/main" val="29575241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88</a:t>
            </a:fld>
            <a:endParaRPr lang="en-GB" dirty="0"/>
          </a:p>
        </p:txBody>
      </p:sp>
    </p:spTree>
    <p:extLst>
      <p:ext uri="{BB962C8B-B14F-4D97-AF65-F5344CB8AC3E}">
        <p14:creationId xmlns:p14="http://schemas.microsoft.com/office/powerpoint/2010/main" val="41444142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89</a:t>
            </a:fld>
            <a:endParaRPr lang="en-GB" dirty="0"/>
          </a:p>
        </p:txBody>
      </p:sp>
    </p:spTree>
    <p:extLst>
      <p:ext uri="{BB962C8B-B14F-4D97-AF65-F5344CB8AC3E}">
        <p14:creationId xmlns:p14="http://schemas.microsoft.com/office/powerpoint/2010/main" val="3158074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https://www.mentalhealth.org.uk/learning-disabilities/a-to-z/c/challenging-behaviour</a:t>
            </a:r>
            <a:endParaRPr lang="en-GB" dirty="0"/>
          </a:p>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9</a:t>
            </a:fld>
            <a:endParaRPr lang="en-GB"/>
          </a:p>
        </p:txBody>
      </p:sp>
    </p:spTree>
    <p:extLst>
      <p:ext uri="{BB962C8B-B14F-4D97-AF65-F5344CB8AC3E}">
        <p14:creationId xmlns:p14="http://schemas.microsoft.com/office/powerpoint/2010/main" val="22733553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90</a:t>
            </a:fld>
            <a:endParaRPr lang="en-GB" dirty="0"/>
          </a:p>
        </p:txBody>
      </p:sp>
    </p:spTree>
    <p:extLst>
      <p:ext uri="{BB962C8B-B14F-4D97-AF65-F5344CB8AC3E}">
        <p14:creationId xmlns:p14="http://schemas.microsoft.com/office/powerpoint/2010/main" val="10426447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91</a:t>
            </a:fld>
            <a:endParaRPr lang="en-GB" dirty="0"/>
          </a:p>
        </p:txBody>
      </p:sp>
    </p:spTree>
    <p:extLst>
      <p:ext uri="{BB962C8B-B14F-4D97-AF65-F5344CB8AC3E}">
        <p14:creationId xmlns:p14="http://schemas.microsoft.com/office/powerpoint/2010/main" val="459390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7169D-226B-4E70-8869-87B060EB16DC}" type="slidenum">
              <a:rPr lang="en-GB" smtClean="0"/>
              <a:t>92</a:t>
            </a:fld>
            <a:endParaRPr lang="en-GB" dirty="0"/>
          </a:p>
        </p:txBody>
      </p:sp>
    </p:spTree>
    <p:extLst>
      <p:ext uri="{BB962C8B-B14F-4D97-AF65-F5344CB8AC3E}">
        <p14:creationId xmlns:p14="http://schemas.microsoft.com/office/powerpoint/2010/main" val="8402596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93</a:t>
            </a:fld>
            <a:endParaRPr lang="en-GB" dirty="0"/>
          </a:p>
        </p:txBody>
      </p:sp>
    </p:spTree>
    <p:extLst>
      <p:ext uri="{BB962C8B-B14F-4D97-AF65-F5344CB8AC3E}">
        <p14:creationId xmlns:p14="http://schemas.microsoft.com/office/powerpoint/2010/main" val="36095291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94</a:t>
            </a:fld>
            <a:endParaRPr lang="en-GB" dirty="0"/>
          </a:p>
        </p:txBody>
      </p:sp>
    </p:spTree>
    <p:extLst>
      <p:ext uri="{BB962C8B-B14F-4D97-AF65-F5344CB8AC3E}">
        <p14:creationId xmlns:p14="http://schemas.microsoft.com/office/powerpoint/2010/main" val="7906490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95</a:t>
            </a:fld>
            <a:endParaRPr lang="en-GB" dirty="0"/>
          </a:p>
        </p:txBody>
      </p:sp>
    </p:spTree>
    <p:extLst>
      <p:ext uri="{BB962C8B-B14F-4D97-AF65-F5344CB8AC3E}">
        <p14:creationId xmlns:p14="http://schemas.microsoft.com/office/powerpoint/2010/main" val="26058634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96</a:t>
            </a:fld>
            <a:endParaRPr lang="en-GB" dirty="0"/>
          </a:p>
        </p:txBody>
      </p:sp>
    </p:spTree>
    <p:extLst>
      <p:ext uri="{BB962C8B-B14F-4D97-AF65-F5344CB8AC3E}">
        <p14:creationId xmlns:p14="http://schemas.microsoft.com/office/powerpoint/2010/main" val="37986010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D7169D-226B-4E70-8869-87B060EB16DC}" type="slidenum">
              <a:rPr lang="en-GB" smtClean="0"/>
              <a:t>97</a:t>
            </a:fld>
            <a:endParaRPr lang="en-GB" dirty="0"/>
          </a:p>
        </p:txBody>
      </p:sp>
    </p:spTree>
    <p:extLst>
      <p:ext uri="{BB962C8B-B14F-4D97-AF65-F5344CB8AC3E}">
        <p14:creationId xmlns:p14="http://schemas.microsoft.com/office/powerpoint/2010/main" val="302257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BB11A5-8587-428D-AA98-F58C1D0DCF0C}" type="datetimeFigureOut">
              <a:rPr lang="en-GB" smtClean="0"/>
              <a:t>31/05/2022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2F5A21-B460-4FE6-9C66-7B215FE6ADF2}" type="slidenum">
              <a:rPr lang="en-GB" smtClean="0"/>
              <a:t>‹#›</a:t>
            </a:fld>
            <a:endParaRPr lang="en-GB" dirty="0"/>
          </a:p>
        </p:txBody>
      </p:sp>
    </p:spTree>
    <p:extLst>
      <p:ext uri="{BB962C8B-B14F-4D97-AF65-F5344CB8AC3E}">
        <p14:creationId xmlns:p14="http://schemas.microsoft.com/office/powerpoint/2010/main" val="169469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BB11A5-8587-428D-AA98-F58C1D0DCF0C}" type="datetimeFigureOut">
              <a:rPr lang="en-GB" smtClean="0"/>
              <a:t>31/05/2022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2F5A21-B460-4FE6-9C66-7B215FE6ADF2}" type="slidenum">
              <a:rPr lang="en-GB" smtClean="0"/>
              <a:t>‹#›</a:t>
            </a:fld>
            <a:endParaRPr lang="en-GB" dirty="0"/>
          </a:p>
        </p:txBody>
      </p:sp>
    </p:spTree>
    <p:extLst>
      <p:ext uri="{BB962C8B-B14F-4D97-AF65-F5344CB8AC3E}">
        <p14:creationId xmlns:p14="http://schemas.microsoft.com/office/powerpoint/2010/main" val="9854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BB11A5-8587-428D-AA98-F58C1D0DCF0C}" type="datetimeFigureOut">
              <a:rPr lang="en-GB" smtClean="0"/>
              <a:t>31/05/2022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2F5A21-B460-4FE6-9C66-7B215FE6ADF2}" type="slidenum">
              <a:rPr lang="en-GB" smtClean="0"/>
              <a:t>‹#›</a:t>
            </a:fld>
            <a:endParaRPr lang="en-GB" dirty="0"/>
          </a:p>
        </p:txBody>
      </p:sp>
    </p:spTree>
    <p:extLst>
      <p:ext uri="{BB962C8B-B14F-4D97-AF65-F5344CB8AC3E}">
        <p14:creationId xmlns:p14="http://schemas.microsoft.com/office/powerpoint/2010/main" val="924037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D Alliance Template">
    <p:spTree>
      <p:nvGrpSpPr>
        <p:cNvPr id="1" name=""/>
        <p:cNvGrpSpPr/>
        <p:nvPr/>
      </p:nvGrpSpPr>
      <p:grpSpPr>
        <a:xfrm>
          <a:off x="0" y="0"/>
          <a:ext cx="0" cy="0"/>
          <a:chOff x="0" y="0"/>
          <a:chExt cx="0" cy="0"/>
        </a:xfrm>
      </p:grpSpPr>
      <p:sp>
        <p:nvSpPr>
          <p:cNvPr id="7" name="TextBox 6"/>
          <p:cNvSpPr txBox="1"/>
          <p:nvPr userDrawn="1"/>
        </p:nvSpPr>
        <p:spPr>
          <a:xfrm>
            <a:off x="138173" y="284121"/>
            <a:ext cx="4968552"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rgbClr val="7030A0"/>
                </a:solidFill>
                <a:effectLst/>
                <a:latin typeface="+mn-lt"/>
                <a:ea typeface="+mn-ea"/>
                <a:cs typeface="+mn-cs"/>
              </a:rPr>
              <a:t>Kent Learning Disability </a:t>
            </a:r>
            <a:r>
              <a:rPr lang="en-US" sz="2800" b="1" kern="1200" dirty="0">
                <a:solidFill>
                  <a:srgbClr val="7030A0"/>
                </a:solidFill>
                <a:effectLst/>
                <a:latin typeface="+mn-lt"/>
                <a:ea typeface="+mn-ea"/>
                <a:cs typeface="+mn-cs"/>
              </a:rPr>
              <a:t>Alliance</a:t>
            </a:r>
            <a:r>
              <a:rPr lang="en-US" sz="2800" kern="1200" dirty="0">
                <a:solidFill>
                  <a:srgbClr val="7030A0"/>
                </a:solidFill>
                <a:effectLst/>
                <a:latin typeface="+mn-lt"/>
                <a:ea typeface="+mn-ea"/>
                <a:cs typeface="+mn-cs"/>
              </a:rPr>
              <a:t> </a:t>
            </a:r>
            <a:endParaRPr lang="en-GB" sz="2800" kern="1200" dirty="0">
              <a:solidFill>
                <a:srgbClr val="7030A0"/>
              </a:solidFill>
              <a:effectLst/>
              <a:latin typeface="+mn-lt"/>
              <a:ea typeface="+mn-ea"/>
              <a:cs typeface="+mn-cs"/>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6228184" y="95525"/>
            <a:ext cx="1152128" cy="674995"/>
          </a:xfrm>
          <a:prstGeom prst="rect">
            <a:avLst/>
          </a:prstGeom>
        </p:spPr>
      </p:pic>
      <p:pic>
        <p:nvPicPr>
          <p:cNvPr id="9" name="Picture 8"/>
          <p:cNvPicPr/>
          <p:nvPr userDrawn="1"/>
        </p:nvPicPr>
        <p:blipFill>
          <a:blip r:embed="rId3">
            <a:extLst>
              <a:ext uri="{28A0092B-C50C-407E-A947-70E740481C1C}">
                <a14:useLocalDpi xmlns:a14="http://schemas.microsoft.com/office/drawing/2010/main" val="0"/>
              </a:ext>
            </a:extLst>
          </a:blip>
          <a:stretch>
            <a:fillRect/>
          </a:stretch>
        </p:blipFill>
        <p:spPr>
          <a:xfrm>
            <a:off x="7524327" y="178560"/>
            <a:ext cx="1366389" cy="508923"/>
          </a:xfrm>
          <a:prstGeom prst="rect">
            <a:avLst/>
          </a:prstGeom>
        </p:spPr>
      </p:pic>
      <p:sp>
        <p:nvSpPr>
          <p:cNvPr id="10" name="TextBox 9"/>
          <p:cNvSpPr txBox="1"/>
          <p:nvPr userDrawn="1"/>
        </p:nvSpPr>
        <p:spPr>
          <a:xfrm>
            <a:off x="138173" y="5805264"/>
            <a:ext cx="8352928" cy="923330"/>
          </a:xfrm>
          <a:prstGeom prst="rect">
            <a:avLst/>
          </a:prstGeom>
          <a:noFill/>
        </p:spPr>
        <p:txBody>
          <a:bodyPr wrap="square" rtlCol="0">
            <a:spAutoFit/>
          </a:bodyPr>
          <a:lstStyle/>
          <a:p>
            <a:r>
              <a:rPr lang="en-US" sz="1600" b="1" kern="1200" dirty="0">
                <a:solidFill>
                  <a:srgbClr val="7030A0"/>
                </a:solidFill>
                <a:effectLst/>
                <a:latin typeface="+mn-lt"/>
                <a:ea typeface="+mn-ea"/>
                <a:cs typeface="+mn-cs"/>
              </a:rPr>
              <a:t>Provided by </a:t>
            </a:r>
            <a:endParaRPr lang="en-GB" sz="1600" kern="1200" dirty="0">
              <a:solidFill>
                <a:srgbClr val="7030A0"/>
              </a:solidFill>
              <a:effectLst/>
              <a:latin typeface="+mn-lt"/>
              <a:ea typeface="+mn-ea"/>
              <a:cs typeface="+mn-cs"/>
            </a:endParaRPr>
          </a:p>
          <a:p>
            <a:r>
              <a:rPr lang="en-US" sz="1200" kern="1200" dirty="0">
                <a:solidFill>
                  <a:schemeClr val="tx1"/>
                </a:solidFill>
                <a:effectLst/>
                <a:latin typeface="+mn-lt"/>
                <a:ea typeface="+mn-ea"/>
                <a:cs typeface="+mn-cs"/>
              </a:rPr>
              <a:t>Kent County Council</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Kent Community Health NHS Foundation Trust </a:t>
            </a:r>
          </a:p>
          <a:p>
            <a:r>
              <a:rPr lang="en-GB" sz="1200" kern="1200" dirty="0">
                <a:solidFill>
                  <a:schemeClr val="tx1"/>
                </a:solidFill>
                <a:effectLst/>
                <a:latin typeface="+mn-lt"/>
                <a:ea typeface="+mn-ea"/>
                <a:cs typeface="+mn-cs"/>
              </a:rPr>
              <a:t>Kent and Medway NHS and Social Care Partnership Trust</a:t>
            </a:r>
          </a:p>
        </p:txBody>
      </p:sp>
    </p:spTree>
    <p:extLst>
      <p:ext uri="{BB962C8B-B14F-4D97-AF65-F5344CB8AC3E}">
        <p14:creationId xmlns:p14="http://schemas.microsoft.com/office/powerpoint/2010/main" val="2647735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4A5738D-6678-4468-A7A0-D053F5D2B43F}" type="slidenum">
              <a:rPr lang="en-GB"/>
              <a:pPr>
                <a:defRPr/>
              </a:pPr>
              <a:t>‹#›</a:t>
            </a:fld>
            <a:endParaRPr lang="en-GB" dirty="0"/>
          </a:p>
        </p:txBody>
      </p:sp>
    </p:spTree>
    <p:extLst>
      <p:ext uri="{BB962C8B-B14F-4D97-AF65-F5344CB8AC3E}">
        <p14:creationId xmlns:p14="http://schemas.microsoft.com/office/powerpoint/2010/main" val="1776668880"/>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30725"/>
          </a:xfrm>
        </p:spPr>
        <p:txBody>
          <a:bodyPr/>
          <a:lstStyle/>
          <a:p>
            <a:pPr lvl="0"/>
            <a:endParaRPr lang="en-GB" noProof="0" dirty="0"/>
          </a:p>
        </p:txBody>
      </p:sp>
      <p:sp>
        <p:nvSpPr>
          <p:cNvPr id="4" name="Rectangle 44"/>
          <p:cNvSpPr>
            <a:spLocks noGrp="1" noChangeArrowheads="1"/>
          </p:cNvSpPr>
          <p:nvPr>
            <p:ph type="dt" sz="half" idx="10"/>
          </p:nvPr>
        </p:nvSpPr>
        <p:spPr>
          <a:ln/>
        </p:spPr>
        <p:txBody>
          <a:bodyPr/>
          <a:lstStyle>
            <a:lvl1pPr>
              <a:defRPr/>
            </a:lvl1pPr>
          </a:lstStyle>
          <a:p>
            <a:pPr>
              <a:defRPr/>
            </a:pPr>
            <a:endParaRPr lang="en-GB"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46"/>
          <p:cNvSpPr>
            <a:spLocks noGrp="1" noChangeArrowheads="1"/>
          </p:cNvSpPr>
          <p:nvPr>
            <p:ph type="sldNum" sz="quarter" idx="12"/>
          </p:nvPr>
        </p:nvSpPr>
        <p:spPr>
          <a:ln/>
        </p:spPr>
        <p:txBody>
          <a:bodyPr/>
          <a:lstStyle>
            <a:lvl1pPr>
              <a:defRPr/>
            </a:lvl1pPr>
          </a:lstStyle>
          <a:p>
            <a:pPr>
              <a:defRPr/>
            </a:pPr>
            <a:fld id="{8792A953-A12F-4347-B294-D76382F410D2}" type="slidenum">
              <a:rPr lang="en-GB" altLang="en-US"/>
              <a:pPr>
                <a:defRPr/>
              </a:pPr>
              <a:t>‹#›</a:t>
            </a:fld>
            <a:endParaRPr lang="en-GB" altLang="en-US" dirty="0"/>
          </a:p>
        </p:txBody>
      </p:sp>
    </p:spTree>
    <p:extLst>
      <p:ext uri="{BB962C8B-B14F-4D97-AF65-F5344CB8AC3E}">
        <p14:creationId xmlns:p14="http://schemas.microsoft.com/office/powerpoint/2010/main" val="423199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BB11A5-8587-428D-AA98-F58C1D0DCF0C}" type="datetimeFigureOut">
              <a:rPr lang="en-GB" smtClean="0"/>
              <a:t>31/05/2022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2F5A21-B460-4FE6-9C66-7B215FE6ADF2}" type="slidenum">
              <a:rPr lang="en-GB" smtClean="0"/>
              <a:t>‹#›</a:t>
            </a:fld>
            <a:endParaRPr lang="en-GB" dirty="0"/>
          </a:p>
        </p:txBody>
      </p:sp>
    </p:spTree>
    <p:extLst>
      <p:ext uri="{BB962C8B-B14F-4D97-AF65-F5344CB8AC3E}">
        <p14:creationId xmlns:p14="http://schemas.microsoft.com/office/powerpoint/2010/main" val="72028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B11A5-8587-428D-AA98-F58C1D0DCF0C}" type="datetimeFigureOut">
              <a:rPr lang="en-GB" smtClean="0"/>
              <a:t>31/05/2022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2F5A21-B460-4FE6-9C66-7B215FE6ADF2}" type="slidenum">
              <a:rPr lang="en-GB" smtClean="0"/>
              <a:t>‹#›</a:t>
            </a:fld>
            <a:endParaRPr lang="en-GB" dirty="0"/>
          </a:p>
        </p:txBody>
      </p:sp>
    </p:spTree>
    <p:extLst>
      <p:ext uri="{BB962C8B-B14F-4D97-AF65-F5344CB8AC3E}">
        <p14:creationId xmlns:p14="http://schemas.microsoft.com/office/powerpoint/2010/main" val="390842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BB11A5-8587-428D-AA98-F58C1D0DCF0C}" type="datetimeFigureOut">
              <a:rPr lang="en-GB" smtClean="0"/>
              <a:t>31/05/2022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2F5A21-B460-4FE6-9C66-7B215FE6ADF2}" type="slidenum">
              <a:rPr lang="en-GB" smtClean="0"/>
              <a:t>‹#›</a:t>
            </a:fld>
            <a:endParaRPr lang="en-GB" dirty="0"/>
          </a:p>
        </p:txBody>
      </p:sp>
    </p:spTree>
    <p:extLst>
      <p:ext uri="{BB962C8B-B14F-4D97-AF65-F5344CB8AC3E}">
        <p14:creationId xmlns:p14="http://schemas.microsoft.com/office/powerpoint/2010/main" val="297753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BB11A5-8587-428D-AA98-F58C1D0DCF0C}" type="datetimeFigureOut">
              <a:rPr lang="en-GB" smtClean="0"/>
              <a:t>31/05/2022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C2F5A21-B460-4FE6-9C66-7B215FE6ADF2}" type="slidenum">
              <a:rPr lang="en-GB" smtClean="0"/>
              <a:t>‹#›</a:t>
            </a:fld>
            <a:endParaRPr lang="en-GB" dirty="0"/>
          </a:p>
        </p:txBody>
      </p:sp>
    </p:spTree>
    <p:extLst>
      <p:ext uri="{BB962C8B-B14F-4D97-AF65-F5344CB8AC3E}">
        <p14:creationId xmlns:p14="http://schemas.microsoft.com/office/powerpoint/2010/main" val="42641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BB11A5-8587-428D-AA98-F58C1D0DCF0C}" type="datetimeFigureOut">
              <a:rPr lang="en-GB" smtClean="0"/>
              <a:t>31/05/2022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C2F5A21-B460-4FE6-9C66-7B215FE6ADF2}" type="slidenum">
              <a:rPr lang="en-GB" smtClean="0"/>
              <a:t>‹#›</a:t>
            </a:fld>
            <a:endParaRPr lang="en-GB" dirty="0"/>
          </a:p>
        </p:txBody>
      </p:sp>
    </p:spTree>
    <p:extLst>
      <p:ext uri="{BB962C8B-B14F-4D97-AF65-F5344CB8AC3E}">
        <p14:creationId xmlns:p14="http://schemas.microsoft.com/office/powerpoint/2010/main" val="245563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B11A5-8587-428D-AA98-F58C1D0DCF0C}" type="datetimeFigureOut">
              <a:rPr lang="en-GB" smtClean="0"/>
              <a:t>31/05/2022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C2F5A21-B460-4FE6-9C66-7B215FE6ADF2}" type="slidenum">
              <a:rPr lang="en-GB" smtClean="0"/>
              <a:t>‹#›</a:t>
            </a:fld>
            <a:endParaRPr lang="en-GB" dirty="0"/>
          </a:p>
        </p:txBody>
      </p:sp>
    </p:spTree>
    <p:extLst>
      <p:ext uri="{BB962C8B-B14F-4D97-AF65-F5344CB8AC3E}">
        <p14:creationId xmlns:p14="http://schemas.microsoft.com/office/powerpoint/2010/main" val="251925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B11A5-8587-428D-AA98-F58C1D0DCF0C}" type="datetimeFigureOut">
              <a:rPr lang="en-GB" smtClean="0"/>
              <a:t>31/05/2022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2F5A21-B460-4FE6-9C66-7B215FE6ADF2}" type="slidenum">
              <a:rPr lang="en-GB" smtClean="0"/>
              <a:t>‹#›</a:t>
            </a:fld>
            <a:endParaRPr lang="en-GB" dirty="0"/>
          </a:p>
        </p:txBody>
      </p:sp>
    </p:spTree>
    <p:extLst>
      <p:ext uri="{BB962C8B-B14F-4D97-AF65-F5344CB8AC3E}">
        <p14:creationId xmlns:p14="http://schemas.microsoft.com/office/powerpoint/2010/main" val="169983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B11A5-8587-428D-AA98-F58C1D0DCF0C}" type="datetimeFigureOut">
              <a:rPr lang="en-GB" smtClean="0"/>
              <a:t>31/05/2022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C2F5A21-B460-4FE6-9C66-7B215FE6ADF2}" type="slidenum">
              <a:rPr lang="en-GB" smtClean="0"/>
              <a:t>‹#›</a:t>
            </a:fld>
            <a:endParaRPr lang="en-GB" dirty="0"/>
          </a:p>
        </p:txBody>
      </p:sp>
    </p:spTree>
    <p:extLst>
      <p:ext uri="{BB962C8B-B14F-4D97-AF65-F5344CB8AC3E}">
        <p14:creationId xmlns:p14="http://schemas.microsoft.com/office/powerpoint/2010/main" val="58148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B11A5-8587-428D-AA98-F58C1D0DCF0C}" type="datetimeFigureOut">
              <a:rPr lang="en-GB" smtClean="0"/>
              <a:t>31/05/2022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F5A21-B460-4FE6-9C66-7B215FE6ADF2}" type="slidenum">
              <a:rPr lang="en-GB" smtClean="0"/>
              <a:t>‹#›</a:t>
            </a:fld>
            <a:endParaRPr lang="en-GB" dirty="0"/>
          </a:p>
        </p:txBody>
      </p:sp>
    </p:spTree>
    <p:extLst>
      <p:ext uri="{BB962C8B-B14F-4D97-AF65-F5344CB8AC3E}">
        <p14:creationId xmlns:p14="http://schemas.microsoft.com/office/powerpoint/2010/main" val="23630190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339323984/65d4aef81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emf"/><Relationship Id="rId4" Type="http://schemas.openxmlformats.org/officeDocument/2006/relationships/image" Target="../media/image9.jpeg"/><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6.wmf"/><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335814266/8673ba3b71"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uk/url?url=http://cliparts.co/martian-clipart&amp;rct=j&amp;frm=1&amp;q=&amp;esrc=s&amp;sa=U&amp;ved=0ahUKEwibr_SK57HPAhUHXiwKHQlJBf4QwW4IHjAD&amp;usg=AFQjCNH06TJZCMipNooCWPhgPikPqkwxeQ"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ww.google.co.uk/url?url=http://pics-about-space.com/venus-planet-clip-art?p%3D1&amp;rct=j&amp;frm=1&amp;q=&amp;esrc=s&amp;sa=U&amp;ved=0ahUKEwi2luam5rHPAhWDdCwKHRLOBVIQwW4IIDAE&amp;usg=AFQjCNERVttoWA8MFmaUMZ6rB8RjKyMtwg" TargetMode="External"/><Relationship Id="rId7" Type="http://schemas.openxmlformats.org/officeDocument/2006/relationships/hyperlink" Target="http://www.google.co.uk/url?url=http://persuasive.net/assertive-versus-aggressive-which-side-are-you-on/&amp;rct=j&amp;frm=1&amp;q=&amp;esrc=s&amp;sa=U&amp;ved=0ahUKEwj-u7_m57HPAhXBXCwKHT34A_oQwW4ILDAK&amp;usg=AFQjCNGbMXlrf3Php2Z08sY8aODoqHhpnQ"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7.jpeg"/><Relationship Id="rId5" Type="http://schemas.openxmlformats.org/officeDocument/2006/relationships/hyperlink" Target="https://www.google.co.uk/url?url=https://openclipart.org/tags/planet&amp;rct=j&amp;frm=1&amp;q=&amp;esrc=s&amp;sa=U&amp;ved=0ahUKEwi2luam5rHPAhWDdCwKHRLOBVIQwW4IIjAF&amp;usg=AFQjCNFQkNDhXyZ_PGQ30q2STfoyGydnfA" TargetMode="External"/><Relationship Id="rId10" Type="http://schemas.openxmlformats.org/officeDocument/2006/relationships/hyperlink" Target="https://www.google.co.uk/url?url=https://www.flickr.com/photos/isbg6/5029147286&amp;rct=j&amp;frm=1&amp;q=&amp;esrc=s&amp;sa=U&amp;ved=0ahUKEwikuKOM6bHPAhUEfywKHeBrDbIQwW4IMDAM&amp;usg=AFQjCNFR_bKrwTuN9E6dSQ20PEE4Hi_q9w" TargetMode="External"/><Relationship Id="rId4" Type="http://schemas.openxmlformats.org/officeDocument/2006/relationships/image" Target="../media/image23.png"/><Relationship Id="rId9" Type="http://schemas.openxmlformats.org/officeDocument/2006/relationships/image" Target="../media/image26.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2.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ice.org.uk/guidance/ng11/chapter/recommendations#terms-used-in-this-guidelin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0.xml"/><Relationship Id="rId1" Type="http://schemas.openxmlformats.org/officeDocument/2006/relationships/slideLayout" Target="../slideLayouts/slideLayout12.xml"/><Relationship Id="rId4" Type="http://schemas.openxmlformats.org/officeDocument/2006/relationships/hyperlink" Target="http://www.dh.gov.uk/en/Publicationsandstatistics/Publications/PublicationsPolicyAndGuidance/DH_124743"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1.xml"/><Relationship Id="rId1" Type="http://schemas.openxmlformats.org/officeDocument/2006/relationships/slideLayout" Target="../slideLayouts/slideLayout12.xml"/><Relationship Id="rId4" Type="http://schemas.openxmlformats.org/officeDocument/2006/relationships/hyperlink" Target="http://www.autism.org.uk/cjs"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hyperlink" Target="https://vimeo.com/339324077/e98a5f7d0c" TargetMode="External"/><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hyperlink" Target="http://www.google.co.uk/url?q=http://www.keepcalm-o-matic.co.uk/p/keep-calm-and-write-it-down-2/&amp;sa=U&amp;ei=4HbrUqO0MqSO7Qa-pICIAQ&amp;ved=0CEgQ9QEwDQ&amp;usg=AFQjCNGu5hVfBKYNJcx7X3KvSbh3W1ewqw" TargetMode="External"/><Relationship Id="rId2" Type="http://schemas.openxmlformats.org/officeDocument/2006/relationships/notesSlide" Target="../notesSlides/notesSlide96.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484784"/>
            <a:ext cx="8208912" cy="2554545"/>
          </a:xfrm>
          <a:prstGeom prst="rect">
            <a:avLst/>
          </a:prstGeom>
          <a:noFill/>
        </p:spPr>
        <p:txBody>
          <a:bodyPr wrap="square" rtlCol="0">
            <a:spAutoFit/>
          </a:bodyPr>
          <a:lstStyle/>
          <a:p>
            <a:pPr algn="ctr"/>
            <a:r>
              <a:rPr lang="en-GB" sz="3200" b="1" dirty="0"/>
              <a:t>Workforce Competencies in Supporting People with LD and Forensic Histories</a:t>
            </a:r>
          </a:p>
          <a:p>
            <a:pPr algn="ctr"/>
            <a:endParaRPr lang="en-GB" sz="3200" b="1" dirty="0"/>
          </a:p>
          <a:p>
            <a:pPr algn="ctr"/>
            <a:endParaRPr lang="en-GB" sz="3200" b="1" dirty="0"/>
          </a:p>
          <a:p>
            <a:pPr algn="ctr"/>
            <a:r>
              <a:rPr lang="en-GB" sz="3200" b="1" u="sng" dirty="0"/>
              <a:t>Foundation Training</a:t>
            </a:r>
          </a:p>
        </p:txBody>
      </p:sp>
    </p:spTree>
    <p:extLst>
      <p:ext uri="{BB962C8B-B14F-4D97-AF65-F5344CB8AC3E}">
        <p14:creationId xmlns:p14="http://schemas.microsoft.com/office/powerpoint/2010/main" val="207307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363991"/>
            <a:ext cx="8064896" cy="646331"/>
          </a:xfrm>
          <a:prstGeom prst="rect">
            <a:avLst/>
          </a:prstGeom>
          <a:noFill/>
        </p:spPr>
        <p:txBody>
          <a:bodyPr wrap="square" rtlCol="0">
            <a:spAutoFit/>
          </a:bodyPr>
          <a:lstStyle/>
          <a:p>
            <a:pPr algn="ctr"/>
            <a:r>
              <a:rPr lang="en-GB" sz="3600" b="1" u="sng" dirty="0"/>
              <a:t>What Defines Offending Behaviour</a:t>
            </a:r>
          </a:p>
        </p:txBody>
      </p:sp>
    </p:spTree>
    <p:extLst>
      <p:ext uri="{BB962C8B-B14F-4D97-AF65-F5344CB8AC3E}">
        <p14:creationId xmlns:p14="http://schemas.microsoft.com/office/powerpoint/2010/main" val="13327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67544" y="980728"/>
            <a:ext cx="8229600" cy="1143000"/>
          </a:xfrm>
        </p:spPr>
        <p:txBody>
          <a:bodyPr/>
          <a:lstStyle/>
          <a:p>
            <a:r>
              <a:rPr lang="en-GB" altLang="en-US" sz="4000" dirty="0"/>
              <a:t>Offending or challenging behaviour?</a:t>
            </a:r>
          </a:p>
        </p:txBody>
      </p:sp>
      <p:sp>
        <p:nvSpPr>
          <p:cNvPr id="35843" name="Rectangle 3"/>
          <p:cNvSpPr>
            <a:spLocks noGrp="1" noChangeArrowheads="1"/>
          </p:cNvSpPr>
          <p:nvPr>
            <p:ph idx="4294967295"/>
          </p:nvPr>
        </p:nvSpPr>
        <p:spPr>
          <a:xfrm>
            <a:off x="395536" y="2349198"/>
            <a:ext cx="8229600" cy="4525962"/>
          </a:xfrm>
        </p:spPr>
        <p:txBody>
          <a:bodyPr/>
          <a:lstStyle/>
          <a:p>
            <a:r>
              <a:rPr lang="en-GB" altLang="en-US" sz="2800" dirty="0"/>
              <a:t>For a criminal offence to have occurred, needs to be evidence of “</a:t>
            </a:r>
            <a:r>
              <a:rPr lang="en-GB" altLang="en-US" sz="2800" dirty="0" err="1"/>
              <a:t>mens</a:t>
            </a:r>
            <a:r>
              <a:rPr lang="en-GB" altLang="en-US" sz="2800" dirty="0"/>
              <a:t> rea”, i.e. “guilty mind”: intention to commit offence, recklessness etc</a:t>
            </a:r>
          </a:p>
          <a:p>
            <a:r>
              <a:rPr lang="en-GB" altLang="en-US" sz="2800" dirty="0"/>
              <a:t>This renders it as challenging behaviour, less likely to be reported to the police</a:t>
            </a:r>
          </a:p>
        </p:txBody>
      </p:sp>
    </p:spTree>
    <p:extLst>
      <p:ext uri="{BB962C8B-B14F-4D97-AF65-F5344CB8AC3E}">
        <p14:creationId xmlns:p14="http://schemas.microsoft.com/office/powerpoint/2010/main" val="1367153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539552" y="813073"/>
            <a:ext cx="8229600" cy="1247775"/>
          </a:xfrm>
        </p:spPr>
        <p:txBody>
          <a:bodyPr/>
          <a:lstStyle/>
          <a:p>
            <a:pPr eaLnBrk="1" hangingPunct="1"/>
            <a:r>
              <a:rPr lang="en-GB" altLang="en-US" b="1" u="sng" dirty="0"/>
              <a:t>Group discussion</a:t>
            </a:r>
          </a:p>
        </p:txBody>
      </p:sp>
      <p:sp>
        <p:nvSpPr>
          <p:cNvPr id="36867" name="Rectangle 3"/>
          <p:cNvSpPr>
            <a:spLocks noGrp="1" noChangeArrowheads="1"/>
          </p:cNvSpPr>
          <p:nvPr>
            <p:ph idx="4294967295"/>
          </p:nvPr>
        </p:nvSpPr>
        <p:spPr>
          <a:xfrm>
            <a:off x="539552" y="1700808"/>
            <a:ext cx="8218488" cy="4222750"/>
          </a:xfrm>
        </p:spPr>
        <p:txBody>
          <a:bodyPr/>
          <a:lstStyle/>
          <a:p>
            <a:pPr eaLnBrk="1" hangingPunct="1"/>
            <a:endParaRPr lang="en-GB" altLang="en-US" dirty="0"/>
          </a:p>
          <a:p>
            <a:pPr eaLnBrk="1" hangingPunct="1"/>
            <a:r>
              <a:rPr lang="en-GB" altLang="en-US" dirty="0"/>
              <a:t>Arguably – ID agencies do not recognise or report </a:t>
            </a:r>
            <a:r>
              <a:rPr lang="en-GB" altLang="en-US" i="1" dirty="0"/>
              <a:t>offending – </a:t>
            </a:r>
            <a:r>
              <a:rPr lang="en-GB" altLang="en-US" dirty="0"/>
              <a:t>are opportunities for intervention missed?</a:t>
            </a:r>
          </a:p>
          <a:p>
            <a:pPr eaLnBrk="1" hangingPunct="1"/>
            <a:r>
              <a:rPr lang="en-GB" altLang="en-US" dirty="0"/>
              <a:t>What factors may stop a member of  support staff reporting an assault from one LD service user on another? </a:t>
            </a:r>
          </a:p>
        </p:txBody>
      </p:sp>
    </p:spTree>
    <p:extLst>
      <p:ext uri="{BB962C8B-B14F-4D97-AF65-F5344CB8AC3E}">
        <p14:creationId xmlns:p14="http://schemas.microsoft.com/office/powerpoint/2010/main" val="215965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67544" y="692696"/>
            <a:ext cx="8229600" cy="1143000"/>
          </a:xfrm>
        </p:spPr>
        <p:txBody>
          <a:bodyPr/>
          <a:lstStyle/>
          <a:p>
            <a:pPr eaLnBrk="1" hangingPunct="1"/>
            <a:r>
              <a:rPr lang="en-GB" altLang="en-US" dirty="0"/>
              <a:t>Possible reasons…</a:t>
            </a:r>
          </a:p>
        </p:txBody>
      </p:sp>
      <p:sp>
        <p:nvSpPr>
          <p:cNvPr id="146435" name="Rectangle 3"/>
          <p:cNvSpPr>
            <a:spLocks noGrp="1" noChangeArrowheads="1"/>
          </p:cNvSpPr>
          <p:nvPr>
            <p:ph idx="4294967295"/>
          </p:nvPr>
        </p:nvSpPr>
        <p:spPr>
          <a:xfrm>
            <a:off x="467544" y="1700808"/>
            <a:ext cx="8218488" cy="4392613"/>
          </a:xfrm>
        </p:spPr>
        <p:txBody>
          <a:bodyPr rtlCol="0">
            <a:normAutofit fontScale="77500" lnSpcReduction="20000"/>
          </a:bodyPr>
          <a:lstStyle/>
          <a:p>
            <a:pPr eaLnBrk="1" fontAlgn="auto" hangingPunct="1">
              <a:spcAft>
                <a:spcPts val="0"/>
              </a:spcAft>
              <a:defRPr/>
            </a:pPr>
            <a:r>
              <a:rPr lang="en-GB" dirty="0"/>
              <a:t>Unclear about intention?</a:t>
            </a:r>
          </a:p>
          <a:p>
            <a:pPr eaLnBrk="1" fontAlgn="auto" hangingPunct="1">
              <a:spcAft>
                <a:spcPts val="0"/>
              </a:spcAft>
              <a:defRPr/>
            </a:pPr>
            <a:r>
              <a:rPr lang="en-GB" dirty="0"/>
              <a:t>Previous lack of police response </a:t>
            </a:r>
          </a:p>
          <a:p>
            <a:pPr eaLnBrk="1" fontAlgn="auto" hangingPunct="1">
              <a:spcAft>
                <a:spcPts val="0"/>
              </a:spcAft>
              <a:defRPr/>
            </a:pPr>
            <a:r>
              <a:rPr lang="en-GB" dirty="0"/>
              <a:t>Fear of being blamed / investigated</a:t>
            </a:r>
          </a:p>
          <a:p>
            <a:pPr eaLnBrk="1" fontAlgn="auto" hangingPunct="1">
              <a:spcAft>
                <a:spcPts val="0"/>
              </a:spcAft>
              <a:defRPr/>
            </a:pPr>
            <a:r>
              <a:rPr lang="en-GB" dirty="0"/>
              <a:t>Unreliable witnesses</a:t>
            </a:r>
          </a:p>
          <a:p>
            <a:pPr eaLnBrk="1" fontAlgn="auto" hangingPunct="1">
              <a:spcAft>
                <a:spcPts val="0"/>
              </a:spcAft>
              <a:defRPr/>
            </a:pPr>
            <a:r>
              <a:rPr lang="en-GB" dirty="0"/>
              <a:t>Protecting vulnerable individuals?</a:t>
            </a:r>
          </a:p>
          <a:p>
            <a:pPr eaLnBrk="1" fontAlgn="auto" hangingPunct="1">
              <a:spcAft>
                <a:spcPts val="0"/>
              </a:spcAft>
              <a:defRPr/>
            </a:pPr>
            <a:r>
              <a:rPr lang="en-GB" dirty="0"/>
              <a:t>Challenging behaviour </a:t>
            </a:r>
            <a:r>
              <a:rPr lang="en-GB" dirty="0" err="1"/>
              <a:t>vs</a:t>
            </a:r>
            <a:r>
              <a:rPr lang="en-GB" dirty="0"/>
              <a:t> offending behaviour</a:t>
            </a:r>
          </a:p>
          <a:p>
            <a:pPr eaLnBrk="1" fontAlgn="auto" hangingPunct="1">
              <a:spcAft>
                <a:spcPts val="0"/>
              </a:spcAft>
              <a:defRPr/>
            </a:pPr>
            <a:r>
              <a:rPr lang="en-GB" dirty="0"/>
              <a:t>Not wanting to label as “offender”</a:t>
            </a:r>
          </a:p>
          <a:p>
            <a:pPr eaLnBrk="1" fontAlgn="auto" hangingPunct="1">
              <a:spcAft>
                <a:spcPts val="0"/>
              </a:spcAft>
              <a:defRPr/>
            </a:pPr>
            <a:r>
              <a:rPr lang="en-GB" dirty="0"/>
              <a:t>Worried about breaching confidentiality</a:t>
            </a:r>
          </a:p>
          <a:p>
            <a:pPr>
              <a:defRPr/>
            </a:pPr>
            <a:r>
              <a:rPr lang="en-GB" altLang="en-US" dirty="0"/>
              <a:t>ID services often make informal judgements that this is missing, i.e. person did not know the act was illegal, lacked insight into the harm it caused etc (Holland et al, 2003) </a:t>
            </a:r>
          </a:p>
          <a:p>
            <a:pPr eaLnBrk="1" fontAlgn="auto" hangingPunct="1">
              <a:spcAft>
                <a:spcPts val="0"/>
              </a:spcAft>
              <a:defRPr/>
            </a:pPr>
            <a:endParaRPr lang="en-GB" dirty="0"/>
          </a:p>
        </p:txBody>
      </p:sp>
    </p:spTree>
    <p:extLst>
      <p:ext uri="{BB962C8B-B14F-4D97-AF65-F5344CB8AC3E}">
        <p14:creationId xmlns:p14="http://schemas.microsoft.com/office/powerpoint/2010/main" val="2226900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67544" y="629816"/>
            <a:ext cx="8229600" cy="1143000"/>
          </a:xfrm>
        </p:spPr>
        <p:txBody>
          <a:bodyPr/>
          <a:lstStyle/>
          <a:p>
            <a:r>
              <a:rPr lang="en-GB" altLang="en-US" dirty="0"/>
              <a:t>Arrest and prosecution</a:t>
            </a:r>
          </a:p>
        </p:txBody>
      </p:sp>
      <p:sp>
        <p:nvSpPr>
          <p:cNvPr id="38916" name="Rectangle 3"/>
          <p:cNvSpPr>
            <a:spLocks noGrp="1" noChangeArrowheads="1"/>
          </p:cNvSpPr>
          <p:nvPr>
            <p:ph type="body" sz="half" idx="4294967295"/>
          </p:nvPr>
        </p:nvSpPr>
        <p:spPr>
          <a:xfrm>
            <a:off x="3923928" y="1808272"/>
            <a:ext cx="4824536" cy="4525963"/>
          </a:xfrm>
        </p:spPr>
        <p:txBody>
          <a:bodyPr/>
          <a:lstStyle/>
          <a:p>
            <a:r>
              <a:rPr lang="en-GB" altLang="en-US" sz="2800" dirty="0"/>
              <a:t>Bradley report 2009:</a:t>
            </a:r>
          </a:p>
          <a:p>
            <a:pPr lvl="1"/>
            <a:r>
              <a:rPr lang="en-GB" altLang="en-US" sz="2400" dirty="0"/>
              <a:t>“</a:t>
            </a:r>
            <a:r>
              <a:rPr lang="en-GB" altLang="en-US" sz="2400" dirty="0" err="1"/>
              <a:t>Mens</a:t>
            </a:r>
            <a:r>
              <a:rPr lang="en-GB" altLang="en-US" sz="2400" dirty="0"/>
              <a:t> rea” is difficult for untrained police officers to assess in offenders with MI or LD. </a:t>
            </a:r>
          </a:p>
          <a:p>
            <a:pPr lvl="1"/>
            <a:r>
              <a:rPr lang="en-GB" altLang="en-US" sz="2400" dirty="0"/>
              <a:t>This could lead to lack of involvement from CJS</a:t>
            </a:r>
          </a:p>
          <a:p>
            <a:pPr lvl="1"/>
            <a:r>
              <a:rPr lang="en-GB" altLang="en-US" sz="2400" b="1" dirty="0"/>
              <a:t>We’ll come back to this report later…</a:t>
            </a:r>
          </a:p>
          <a:p>
            <a:pPr lvl="1"/>
            <a:endParaRPr lang="en-GB" altLang="en-US" sz="2400" dirty="0"/>
          </a:p>
        </p:txBody>
      </p:sp>
      <p:pic>
        <p:nvPicPr>
          <p:cNvPr id="38917" name="Picture 5" descr="Lord%20Bradley%20report%20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96" y="1772816"/>
            <a:ext cx="3030800" cy="396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063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539552" y="980728"/>
            <a:ext cx="8229600" cy="1143000"/>
          </a:xfrm>
        </p:spPr>
        <p:txBody>
          <a:bodyPr>
            <a:normAutofit fontScale="90000"/>
          </a:bodyPr>
          <a:lstStyle/>
          <a:p>
            <a:r>
              <a:rPr lang="en-GB" altLang="en-US" sz="4000" dirty="0"/>
              <a:t>Factors influencing progress through CJS </a:t>
            </a:r>
            <a:r>
              <a:rPr lang="en-GB" altLang="en-US" sz="2400" dirty="0"/>
              <a:t>(from Holland et al 2003)</a:t>
            </a:r>
          </a:p>
        </p:txBody>
      </p:sp>
      <p:pic>
        <p:nvPicPr>
          <p:cNvPr id="40963"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11560" y="2204864"/>
            <a:ext cx="7993063" cy="3565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87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772816"/>
            <a:ext cx="7848872" cy="2554545"/>
          </a:xfrm>
          <a:prstGeom prst="rect">
            <a:avLst/>
          </a:prstGeom>
          <a:noFill/>
        </p:spPr>
        <p:txBody>
          <a:bodyPr wrap="square" rtlCol="0">
            <a:spAutoFit/>
          </a:bodyPr>
          <a:lstStyle/>
          <a:p>
            <a:pPr algn="ctr"/>
            <a:r>
              <a:rPr lang="en-GB" sz="3200" dirty="0"/>
              <a:t>Service Users Journey – My Story</a:t>
            </a:r>
          </a:p>
          <a:p>
            <a:pPr algn="ctr"/>
            <a:r>
              <a:rPr lang="en-GB" sz="3200" dirty="0"/>
              <a:t>Part 2</a:t>
            </a:r>
          </a:p>
          <a:p>
            <a:pPr algn="ctr"/>
            <a:endParaRPr lang="en-GB" sz="3200" dirty="0"/>
          </a:p>
          <a:p>
            <a:pPr algn="ctr"/>
            <a:endParaRPr lang="en-GB" sz="3200" dirty="0"/>
          </a:p>
          <a:p>
            <a:pPr algn="ctr"/>
            <a:r>
              <a:rPr lang="en-GB" sz="3200" u="sng" dirty="0">
                <a:hlinkClick r:id="rId3"/>
              </a:rPr>
              <a:t>https://vimeo.com/339323984/65d4aef81f</a:t>
            </a:r>
            <a:r>
              <a:rPr lang="en-GB" sz="3200" dirty="0"/>
              <a:t> </a:t>
            </a:r>
          </a:p>
        </p:txBody>
      </p:sp>
    </p:spTree>
    <p:extLst>
      <p:ext uri="{BB962C8B-B14F-4D97-AF65-F5344CB8AC3E}">
        <p14:creationId xmlns:p14="http://schemas.microsoft.com/office/powerpoint/2010/main" val="138765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772816"/>
            <a:ext cx="8352928" cy="2369880"/>
          </a:xfrm>
          <a:prstGeom prst="rect">
            <a:avLst/>
          </a:prstGeom>
          <a:noFill/>
        </p:spPr>
        <p:txBody>
          <a:bodyPr wrap="square" rtlCol="0">
            <a:spAutoFit/>
          </a:bodyPr>
          <a:lstStyle/>
          <a:p>
            <a:pPr algn="ctr"/>
            <a:r>
              <a:rPr lang="en-GB" sz="3600" b="1" dirty="0"/>
              <a:t>The next section will focus on assessment and intervention for</a:t>
            </a:r>
          </a:p>
          <a:p>
            <a:pPr algn="ctr"/>
            <a:endParaRPr lang="en-GB" sz="3600" b="1" dirty="0"/>
          </a:p>
          <a:p>
            <a:pPr algn="ctr"/>
            <a:r>
              <a:rPr lang="en-GB" sz="4000" b="1" dirty="0"/>
              <a:t>Sexual Offending</a:t>
            </a:r>
          </a:p>
        </p:txBody>
      </p:sp>
    </p:spTree>
    <p:extLst>
      <p:ext uri="{BB962C8B-B14F-4D97-AF65-F5344CB8AC3E}">
        <p14:creationId xmlns:p14="http://schemas.microsoft.com/office/powerpoint/2010/main" val="180109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23528" y="6206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ffectLst/>
              </a:rPr>
              <a:t>Defining sexual offending</a:t>
            </a:r>
          </a:p>
        </p:txBody>
      </p:sp>
      <p:sp>
        <p:nvSpPr>
          <p:cNvPr id="9219" name="Rectangle 3"/>
          <p:cNvSpPr>
            <a:spLocks noGrp="1" noChangeArrowheads="1"/>
          </p:cNvSpPr>
          <p:nvPr>
            <p:ph idx="4294967295"/>
          </p:nvPr>
        </p:nvSpPr>
        <p:spPr>
          <a:xfrm>
            <a:off x="539552" y="1700808"/>
            <a:ext cx="8229600" cy="4453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1" dirty="0">
                <a:effectLst/>
              </a:rPr>
              <a:t>“Sexual behaviour perpetrated either without the victim’s consent, or with a victim who is defined as not able to consent”</a:t>
            </a:r>
            <a:r>
              <a:rPr lang="en-GB" altLang="en-US" dirty="0">
                <a:effectLst/>
              </a:rPr>
              <a:t> (Murphy, 2007)</a:t>
            </a:r>
          </a:p>
          <a:p>
            <a:endParaRPr lang="en-GB" altLang="en-US" dirty="0">
              <a:effectLst/>
            </a:endParaRPr>
          </a:p>
          <a:p>
            <a:r>
              <a:rPr lang="en-GB" altLang="en-US" dirty="0">
                <a:effectLst/>
              </a:rPr>
              <a:t>Consent is the key issue, i.e.:</a:t>
            </a:r>
          </a:p>
          <a:p>
            <a:pPr lvl="1"/>
            <a:r>
              <a:rPr lang="en-GB" altLang="en-US" dirty="0">
                <a:effectLst/>
              </a:rPr>
              <a:t>Whether or not consent is given</a:t>
            </a:r>
          </a:p>
          <a:p>
            <a:pPr lvl="1"/>
            <a:r>
              <a:rPr lang="en-GB" altLang="en-US" dirty="0">
                <a:effectLst/>
              </a:rPr>
              <a:t>Whether the person is able to give consent</a:t>
            </a:r>
          </a:p>
        </p:txBody>
      </p:sp>
    </p:spTree>
    <p:extLst>
      <p:ext uri="{BB962C8B-B14F-4D97-AF65-F5344CB8AC3E}">
        <p14:creationId xmlns:p14="http://schemas.microsoft.com/office/powerpoint/2010/main" val="1496730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23528" y="1124744"/>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GB" altLang="en-US" sz="4000" b="1" dirty="0">
                <a:effectLst/>
              </a:rPr>
              <a:t>Prevalence of sexual offending by people with LD</a:t>
            </a:r>
          </a:p>
        </p:txBody>
      </p:sp>
      <p:sp>
        <p:nvSpPr>
          <p:cNvPr id="15363" name="Rectangle 3"/>
          <p:cNvSpPr>
            <a:spLocks noGrp="1" noChangeArrowheads="1"/>
          </p:cNvSpPr>
          <p:nvPr>
            <p:ph idx="4294967295"/>
          </p:nvPr>
        </p:nvSpPr>
        <p:spPr>
          <a:xfrm>
            <a:off x="467544" y="2060848"/>
            <a:ext cx="8229600" cy="3849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ffectLst/>
            </a:endParaRPr>
          </a:p>
          <a:p>
            <a:r>
              <a:rPr lang="en-GB" altLang="en-US" dirty="0">
                <a:effectLst/>
              </a:rPr>
              <a:t>Estimates vary </a:t>
            </a:r>
          </a:p>
          <a:p>
            <a:r>
              <a:rPr lang="en-GB" altLang="en-US" dirty="0">
                <a:effectLst/>
              </a:rPr>
              <a:t>Mostly male, co morbid MH problems</a:t>
            </a:r>
          </a:p>
          <a:p>
            <a:r>
              <a:rPr lang="en-GB" altLang="en-US" dirty="0">
                <a:effectLst/>
              </a:rPr>
              <a:t>Possible increase since de-institutionalisation?</a:t>
            </a:r>
          </a:p>
          <a:p>
            <a:r>
              <a:rPr lang="en-GB" altLang="en-US" dirty="0">
                <a:effectLst/>
              </a:rPr>
              <a:t>No data on female LD offenders</a:t>
            </a:r>
          </a:p>
          <a:p>
            <a:r>
              <a:rPr lang="en-GB" altLang="en-US" dirty="0">
                <a:effectLst/>
              </a:rPr>
              <a:t>Underreported?</a:t>
            </a:r>
          </a:p>
        </p:txBody>
      </p:sp>
    </p:spTree>
    <p:extLst>
      <p:ext uri="{BB962C8B-B14F-4D97-AF65-F5344CB8AC3E}">
        <p14:creationId xmlns:p14="http://schemas.microsoft.com/office/powerpoint/2010/main" val="317383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4628074"/>
              </p:ext>
            </p:extLst>
          </p:nvPr>
        </p:nvGraphicFramePr>
        <p:xfrm>
          <a:off x="107505" y="1124744"/>
          <a:ext cx="8856983" cy="4322342"/>
        </p:xfrm>
        <a:graphic>
          <a:graphicData uri="http://schemas.openxmlformats.org/drawingml/2006/table">
            <a:tbl>
              <a:tblPr firstRow="1" bandRow="1">
                <a:tableStyleId>{5C22544A-7EE6-4342-B048-85BDC9FD1C3A}</a:tableStyleId>
              </a:tblPr>
              <a:tblGrid>
                <a:gridCol w="1905593">
                  <a:extLst>
                    <a:ext uri="{9D8B030D-6E8A-4147-A177-3AD203B41FA5}">
                      <a16:colId xmlns:a16="http://schemas.microsoft.com/office/drawing/2014/main" val="20000"/>
                    </a:ext>
                  </a:extLst>
                </a:gridCol>
                <a:gridCol w="6951390">
                  <a:extLst>
                    <a:ext uri="{9D8B030D-6E8A-4147-A177-3AD203B41FA5}">
                      <a16:colId xmlns:a16="http://schemas.microsoft.com/office/drawing/2014/main" val="20001"/>
                    </a:ext>
                  </a:extLst>
                </a:gridCol>
              </a:tblGrid>
              <a:tr h="520058">
                <a:tc>
                  <a:txBody>
                    <a:bodyPr/>
                    <a:lstStyle/>
                    <a:p>
                      <a:r>
                        <a:rPr lang="en-GB" dirty="0"/>
                        <a:t>Timings</a:t>
                      </a:r>
                    </a:p>
                  </a:txBody>
                  <a:tcPr/>
                </a:tc>
                <a:tc>
                  <a:txBody>
                    <a:bodyPr/>
                    <a:lstStyle/>
                    <a:p>
                      <a:r>
                        <a:rPr lang="en-GB" dirty="0"/>
                        <a:t>Item</a:t>
                      </a:r>
                    </a:p>
                  </a:txBody>
                  <a:tcPr/>
                </a:tc>
                <a:extLst>
                  <a:ext uri="{0D108BD9-81ED-4DB2-BD59-A6C34878D82A}">
                    <a16:rowId xmlns:a16="http://schemas.microsoft.com/office/drawing/2014/main" val="10000"/>
                  </a:ext>
                </a:extLst>
              </a:tr>
              <a:tr h="272030">
                <a:tc>
                  <a:txBody>
                    <a:bodyPr/>
                    <a:lstStyle/>
                    <a:p>
                      <a:r>
                        <a:rPr lang="en-GB" sz="1600" dirty="0"/>
                        <a:t>09:00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Registration and Refreshments</a:t>
                      </a:r>
                      <a:endParaRPr lang="en-GB" sz="1600" b="1" dirty="0">
                        <a:solidFill>
                          <a:srgbClr val="000000"/>
                        </a:solidFill>
                        <a:effectLst/>
                        <a:latin typeface="Arial"/>
                        <a:ea typeface="Times New Roman"/>
                        <a:cs typeface="Times New Roman"/>
                      </a:endParaRPr>
                    </a:p>
                  </a:txBody>
                  <a:tcPr/>
                </a:tc>
                <a:extLst>
                  <a:ext uri="{0D108BD9-81ED-4DB2-BD59-A6C34878D82A}">
                    <a16:rowId xmlns:a16="http://schemas.microsoft.com/office/drawing/2014/main" val="10001"/>
                  </a:ext>
                </a:extLst>
              </a:tr>
              <a:tr h="338318">
                <a:tc>
                  <a:txBody>
                    <a:bodyPr/>
                    <a:lstStyle/>
                    <a:p>
                      <a:r>
                        <a:rPr lang="en-GB" sz="1600" b="1" dirty="0"/>
                        <a:t>09:20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effectLst/>
                        </a:rPr>
                        <a:t>Welcome </a:t>
                      </a:r>
                      <a:endParaRPr lang="en-GB" sz="1600" b="1" dirty="0">
                        <a:solidFill>
                          <a:srgbClr val="000000"/>
                        </a:solidFill>
                        <a:effectLst/>
                        <a:latin typeface="Arial"/>
                        <a:ea typeface="Times New Roman"/>
                        <a:cs typeface="Times New Roman"/>
                      </a:endParaRPr>
                    </a:p>
                  </a:txBody>
                  <a:tcPr/>
                </a:tc>
                <a:extLst>
                  <a:ext uri="{0D108BD9-81ED-4DB2-BD59-A6C34878D82A}">
                    <a16:rowId xmlns:a16="http://schemas.microsoft.com/office/drawing/2014/main" val="10002"/>
                  </a:ext>
                </a:extLst>
              </a:tr>
              <a:tr h="260590">
                <a:tc>
                  <a:txBody>
                    <a:bodyPr/>
                    <a:lstStyle/>
                    <a:p>
                      <a:r>
                        <a:rPr lang="en-GB" sz="1600" dirty="0"/>
                        <a:t>09:30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Contextualising Challenging and Forensic Behaviours</a:t>
                      </a:r>
                      <a:endParaRPr lang="en-GB" sz="1600" dirty="0">
                        <a:solidFill>
                          <a:srgbClr val="000000"/>
                        </a:solidFill>
                        <a:effectLst/>
                        <a:latin typeface="Arial"/>
                        <a:ea typeface="Times New Roman"/>
                        <a:cs typeface="Times New Roman"/>
                      </a:endParaRPr>
                    </a:p>
                  </a:txBody>
                  <a:tcPr/>
                </a:tc>
                <a:extLst>
                  <a:ext uri="{0D108BD9-81ED-4DB2-BD59-A6C34878D82A}">
                    <a16:rowId xmlns:a16="http://schemas.microsoft.com/office/drawing/2014/main" val="10003"/>
                  </a:ext>
                </a:extLst>
              </a:tr>
              <a:tr h="326878">
                <a:tc>
                  <a:txBody>
                    <a:bodyPr/>
                    <a:lstStyle/>
                    <a:p>
                      <a:r>
                        <a:rPr lang="en-GB" sz="1600" dirty="0"/>
                        <a:t>10:15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Sexual Offending – Assessment and Intervention</a:t>
                      </a:r>
                      <a:endParaRPr lang="en-GB" sz="1600" dirty="0">
                        <a:solidFill>
                          <a:srgbClr val="000000"/>
                        </a:solidFill>
                        <a:effectLst/>
                        <a:latin typeface="Arial"/>
                        <a:ea typeface="Times New Roman"/>
                        <a:cs typeface="Times New Roman"/>
                      </a:endParaRPr>
                    </a:p>
                  </a:txBody>
                  <a:tcPr/>
                </a:tc>
                <a:extLst>
                  <a:ext uri="{0D108BD9-81ED-4DB2-BD59-A6C34878D82A}">
                    <a16:rowId xmlns:a16="http://schemas.microsoft.com/office/drawing/2014/main" val="10004"/>
                  </a:ext>
                </a:extLst>
              </a:tr>
              <a:tr h="321158">
                <a:tc>
                  <a:txBody>
                    <a:bodyPr/>
                    <a:lstStyle/>
                    <a:p>
                      <a:r>
                        <a:rPr lang="en-GB" sz="1600" b="1" dirty="0"/>
                        <a:t>11:15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effectLst/>
                        </a:rPr>
                        <a:t>Refreshments Break</a:t>
                      </a:r>
                      <a:endParaRPr lang="en-GB" sz="1600" b="1" dirty="0">
                        <a:solidFill>
                          <a:srgbClr val="000000"/>
                        </a:solidFill>
                        <a:effectLst/>
                        <a:latin typeface="Arial"/>
                        <a:ea typeface="Times New Roman"/>
                        <a:cs typeface="Times New Roman"/>
                      </a:endParaRPr>
                    </a:p>
                  </a:txBody>
                  <a:tcPr/>
                </a:tc>
                <a:extLst>
                  <a:ext uri="{0D108BD9-81ED-4DB2-BD59-A6C34878D82A}">
                    <a16:rowId xmlns:a16="http://schemas.microsoft.com/office/drawing/2014/main" val="10005"/>
                  </a:ext>
                </a:extLst>
              </a:tr>
              <a:tr h="315438">
                <a:tc>
                  <a:txBody>
                    <a:bodyPr/>
                    <a:lstStyle/>
                    <a:p>
                      <a:r>
                        <a:rPr lang="en-GB" sz="1600" dirty="0"/>
                        <a:t>11:30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Violence – Assessment and Intervention</a:t>
                      </a:r>
                      <a:endParaRPr lang="en-GB" sz="1600" dirty="0">
                        <a:solidFill>
                          <a:srgbClr val="000000"/>
                        </a:solidFill>
                        <a:effectLst/>
                        <a:latin typeface="Arial"/>
                        <a:ea typeface="Times New Roman"/>
                        <a:cs typeface="Times New Roman"/>
                      </a:endParaRPr>
                    </a:p>
                  </a:txBody>
                  <a:tcPr/>
                </a:tc>
                <a:extLst>
                  <a:ext uri="{0D108BD9-81ED-4DB2-BD59-A6C34878D82A}">
                    <a16:rowId xmlns:a16="http://schemas.microsoft.com/office/drawing/2014/main" val="10006"/>
                  </a:ext>
                </a:extLst>
              </a:tr>
              <a:tr h="381726">
                <a:tc>
                  <a:txBody>
                    <a:bodyPr/>
                    <a:lstStyle/>
                    <a:p>
                      <a:r>
                        <a:rPr lang="en-GB" sz="1600" dirty="0"/>
                        <a:t>12:15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Fire Setting – Assessment and Intervention</a:t>
                      </a:r>
                      <a:endParaRPr lang="en-GB" sz="1600" dirty="0">
                        <a:solidFill>
                          <a:srgbClr val="000000"/>
                        </a:solidFill>
                        <a:effectLst/>
                        <a:latin typeface="Arial"/>
                        <a:ea typeface="Times New Roman"/>
                        <a:cs typeface="Times New Roman"/>
                      </a:endParaRPr>
                    </a:p>
                  </a:txBody>
                  <a:tcPr/>
                </a:tc>
                <a:extLst>
                  <a:ext uri="{0D108BD9-81ED-4DB2-BD59-A6C34878D82A}">
                    <a16:rowId xmlns:a16="http://schemas.microsoft.com/office/drawing/2014/main" val="10007"/>
                  </a:ext>
                </a:extLst>
              </a:tr>
              <a:tr h="360040">
                <a:tc>
                  <a:txBody>
                    <a:bodyPr/>
                    <a:lstStyle/>
                    <a:p>
                      <a:r>
                        <a:rPr lang="en-GB" sz="1600" b="1" dirty="0"/>
                        <a:t>13:00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effectLst/>
                        </a:rPr>
                        <a:t>Lunch &amp; Networking</a:t>
                      </a:r>
                      <a:endParaRPr lang="en-GB" sz="1600" b="1" dirty="0">
                        <a:solidFill>
                          <a:srgbClr val="000000"/>
                        </a:solidFill>
                        <a:effectLst/>
                        <a:latin typeface="Arial"/>
                        <a:ea typeface="Times New Roman"/>
                        <a:cs typeface="Times New Roman"/>
                      </a:endParaRPr>
                    </a:p>
                  </a:txBody>
                  <a:tcPr/>
                </a:tc>
                <a:extLst>
                  <a:ext uri="{0D108BD9-81ED-4DB2-BD59-A6C34878D82A}">
                    <a16:rowId xmlns:a16="http://schemas.microsoft.com/office/drawing/2014/main" val="10008"/>
                  </a:ext>
                </a:extLst>
              </a:tr>
              <a:tr h="354320">
                <a:tc>
                  <a:txBody>
                    <a:bodyPr/>
                    <a:lstStyle/>
                    <a:p>
                      <a:r>
                        <a:rPr lang="en-GB" sz="1600" dirty="0"/>
                        <a:t>14:00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Quality of Life Tools and Measures</a:t>
                      </a:r>
                      <a:endParaRPr lang="en-GB" sz="1600" dirty="0">
                        <a:solidFill>
                          <a:srgbClr val="000000"/>
                        </a:solidFill>
                        <a:effectLst/>
                        <a:latin typeface="Arial"/>
                        <a:ea typeface="Times New Roman"/>
                        <a:cs typeface="Times New Roman"/>
                      </a:endParaRPr>
                    </a:p>
                  </a:txBody>
                  <a:tcPr/>
                </a:tc>
                <a:extLst>
                  <a:ext uri="{0D108BD9-81ED-4DB2-BD59-A6C34878D82A}">
                    <a16:rowId xmlns:a16="http://schemas.microsoft.com/office/drawing/2014/main" val="10009"/>
                  </a:ext>
                </a:extLst>
              </a:tr>
              <a:tr h="348600">
                <a:tc>
                  <a:txBody>
                    <a:bodyPr/>
                    <a:lstStyle/>
                    <a:p>
                      <a:r>
                        <a:rPr lang="en-GB" sz="1600" dirty="0"/>
                        <a:t>15:20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effectLst/>
                        </a:rPr>
                        <a:t>Overview of the Bradley Report and Other Relevant Policies</a:t>
                      </a:r>
                      <a:endParaRPr lang="en-GB" sz="1600" dirty="0">
                        <a:solidFill>
                          <a:srgbClr val="000000"/>
                        </a:solidFill>
                        <a:effectLst/>
                        <a:latin typeface="Arial"/>
                        <a:ea typeface="Times New Roman"/>
                        <a:cs typeface="Times New Roman"/>
                      </a:endParaRPr>
                    </a:p>
                  </a:txBody>
                  <a:tcPr/>
                </a:tc>
                <a:extLst>
                  <a:ext uri="{0D108BD9-81ED-4DB2-BD59-A6C34878D82A}">
                    <a16:rowId xmlns:a16="http://schemas.microsoft.com/office/drawing/2014/main" val="10010"/>
                  </a:ext>
                </a:extLst>
              </a:tr>
              <a:tr h="342880">
                <a:tc>
                  <a:txBody>
                    <a:bodyPr/>
                    <a:lstStyle/>
                    <a:p>
                      <a:r>
                        <a:rPr lang="en-GB" sz="1600" b="1" dirty="0"/>
                        <a:t>16:00</a:t>
                      </a:r>
                    </a:p>
                  </a:txBody>
                  <a:tcPr/>
                </a:tc>
                <a:tc>
                  <a:txBody>
                    <a:bodyPr/>
                    <a:lstStyle/>
                    <a:p>
                      <a:r>
                        <a:rPr lang="en-GB" sz="1600" b="1" dirty="0"/>
                        <a:t>Close</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70669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67544" y="908720"/>
            <a:ext cx="8229600" cy="1143000"/>
          </a:xfrm>
        </p:spPr>
        <p:txBody>
          <a:bodyPr>
            <a:normAutofit fontScale="90000"/>
          </a:bodyPr>
          <a:lstStyle/>
          <a:p>
            <a:pPr eaLnBrk="1" hangingPunct="1">
              <a:defRPr/>
            </a:pPr>
            <a:r>
              <a:rPr lang="en-GB" b="1" dirty="0"/>
              <a:t>Commonalities of Sexual Offenders</a:t>
            </a:r>
          </a:p>
        </p:txBody>
      </p:sp>
      <p:sp>
        <p:nvSpPr>
          <p:cNvPr id="6147" name="Rectangle 3"/>
          <p:cNvSpPr>
            <a:spLocks noGrp="1" noChangeArrowheads="1"/>
          </p:cNvSpPr>
          <p:nvPr>
            <p:ph idx="4294967295"/>
          </p:nvPr>
        </p:nvSpPr>
        <p:spPr>
          <a:xfrm>
            <a:off x="467544" y="1844824"/>
            <a:ext cx="8229600" cy="4176464"/>
          </a:xfrm>
        </p:spPr>
        <p:txBody>
          <a:bodyPr>
            <a:normAutofit/>
          </a:bodyPr>
          <a:lstStyle/>
          <a:p>
            <a:pPr eaLnBrk="1" hangingPunct="1">
              <a:lnSpc>
                <a:spcPct val="80000"/>
              </a:lnSpc>
              <a:defRPr/>
            </a:pPr>
            <a:endParaRPr lang="en-GB" sz="2400" dirty="0"/>
          </a:p>
          <a:p>
            <a:pPr eaLnBrk="1" hangingPunct="1">
              <a:lnSpc>
                <a:spcPct val="80000"/>
              </a:lnSpc>
              <a:defRPr/>
            </a:pPr>
            <a:r>
              <a:rPr lang="en-GB" sz="2400" dirty="0"/>
              <a:t>Frequently from a large family</a:t>
            </a:r>
          </a:p>
          <a:p>
            <a:pPr eaLnBrk="1" hangingPunct="1">
              <a:lnSpc>
                <a:spcPct val="80000"/>
              </a:lnSpc>
              <a:defRPr/>
            </a:pPr>
            <a:r>
              <a:rPr lang="en-GB" sz="2400" dirty="0"/>
              <a:t>Exposed to deviant and criminal behaviour</a:t>
            </a:r>
          </a:p>
          <a:p>
            <a:pPr eaLnBrk="1" hangingPunct="1">
              <a:lnSpc>
                <a:spcPct val="80000"/>
              </a:lnSpc>
              <a:defRPr/>
            </a:pPr>
            <a:r>
              <a:rPr lang="en-GB" sz="2400" dirty="0"/>
              <a:t>Abused physically or sexually, and neglected (although only around 10 – 20% of victims go on to become abusers)</a:t>
            </a:r>
          </a:p>
          <a:p>
            <a:pPr eaLnBrk="1" hangingPunct="1">
              <a:lnSpc>
                <a:spcPct val="80000"/>
              </a:lnSpc>
              <a:defRPr/>
            </a:pPr>
            <a:r>
              <a:rPr lang="en-GB" sz="2400" dirty="0"/>
              <a:t>Conditioning</a:t>
            </a:r>
          </a:p>
          <a:p>
            <a:pPr eaLnBrk="1" hangingPunct="1">
              <a:lnSpc>
                <a:spcPct val="80000"/>
              </a:lnSpc>
              <a:defRPr/>
            </a:pPr>
            <a:r>
              <a:rPr lang="en-GB" sz="2400" dirty="0"/>
              <a:t>Poor Attachments , deficits in intimacy and loneliness</a:t>
            </a:r>
          </a:p>
          <a:p>
            <a:pPr eaLnBrk="1" hangingPunct="1">
              <a:lnSpc>
                <a:spcPct val="80000"/>
              </a:lnSpc>
              <a:defRPr/>
            </a:pPr>
            <a:r>
              <a:rPr lang="en-GB" sz="2400" dirty="0"/>
              <a:t>Empathy deficits</a:t>
            </a:r>
          </a:p>
          <a:p>
            <a:pPr eaLnBrk="1" hangingPunct="1">
              <a:lnSpc>
                <a:spcPct val="80000"/>
              </a:lnSpc>
              <a:defRPr/>
            </a:pPr>
            <a:r>
              <a:rPr lang="en-GB" sz="2400" dirty="0"/>
              <a:t>Low self esteem</a:t>
            </a:r>
          </a:p>
          <a:p>
            <a:pPr eaLnBrk="1" hangingPunct="1">
              <a:lnSpc>
                <a:spcPct val="80000"/>
              </a:lnSpc>
              <a:defRPr/>
            </a:pPr>
            <a:r>
              <a:rPr lang="en-GB" sz="2400" dirty="0"/>
              <a:t>Cognitive distortions</a:t>
            </a:r>
          </a:p>
        </p:txBody>
      </p:sp>
    </p:spTree>
    <p:extLst>
      <p:ext uri="{BB962C8B-B14F-4D97-AF65-F5344CB8AC3E}">
        <p14:creationId xmlns:p14="http://schemas.microsoft.com/office/powerpoint/2010/main" val="370851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2"/>
          <p:cNvSpPr>
            <a:spLocks noGrp="1" noChangeArrowheads="1"/>
          </p:cNvSpPr>
          <p:nvPr>
            <p:ph type="title" idx="4294967295"/>
          </p:nvPr>
        </p:nvSpPr>
        <p:spPr>
          <a:xfrm>
            <a:off x="0" y="71784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altLang="en-US" sz="3200" b="1" dirty="0">
                <a:effectLst/>
              </a:rPr>
              <a:t>Wolf’s 1998 model</a:t>
            </a:r>
            <a:br>
              <a:rPr lang="en-GB" altLang="en-US" sz="3200" b="1" dirty="0">
                <a:effectLst/>
              </a:rPr>
            </a:br>
            <a:r>
              <a:rPr lang="en-GB" altLang="en-US" sz="3200" b="1" dirty="0">
                <a:effectLst/>
              </a:rPr>
              <a:t>“vicious cycle” of abuse</a:t>
            </a:r>
          </a:p>
        </p:txBody>
      </p:sp>
      <p:graphicFrame>
        <p:nvGraphicFramePr>
          <p:cNvPr id="2" name="Diagram 1"/>
          <p:cNvGraphicFramePr/>
          <p:nvPr>
            <p:extLst>
              <p:ext uri="{D42A27DB-BD31-4B8C-83A1-F6EECF244321}">
                <p14:modId xmlns:p14="http://schemas.microsoft.com/office/powerpoint/2010/main" val="4205437501"/>
              </p:ext>
            </p:extLst>
          </p:nvPr>
        </p:nvGraphicFramePr>
        <p:xfrm>
          <a:off x="539552" y="1916832"/>
          <a:ext cx="8208963"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5" name="Rectangle 21"/>
          <p:cNvSpPr>
            <a:spLocks noChangeArrowheads="1"/>
          </p:cNvSpPr>
          <p:nvPr/>
        </p:nvSpPr>
        <p:spPr bwMode="auto">
          <a:xfrm>
            <a:off x="3419872" y="1860848"/>
            <a:ext cx="9366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itchFamily="2" charset="2"/>
              <a:buBlip>
                <a:blip r:embed="rId8"/>
              </a:buBlip>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accent2"/>
              </a:buClr>
              <a:buSzPct val="90000"/>
              <a:buFont typeface="Wingdings" pitchFamily="2" charset="2"/>
              <a:buBlip>
                <a:blip r:embed="rId9"/>
              </a:buBlip>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folHlink"/>
              </a:buClr>
              <a:buSzPct val="90000"/>
              <a:buFont typeface="Wingdings" pitchFamily="2" charset="2"/>
              <a:buBlip>
                <a:blip r:embed="rId10"/>
              </a:buBlip>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10"/>
              </a:buBlip>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10"/>
              </a:buBlip>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10"/>
              </a:buBlip>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10"/>
              </a:buBlip>
              <a:defRPr sz="2000">
                <a:solidFill>
                  <a:schemeClr val="tx1"/>
                </a:solidFill>
                <a:latin typeface="Arial" pitchFamily="34" charset="0"/>
              </a:defRPr>
            </a:lvl9pPr>
          </a:lstStyle>
          <a:p>
            <a:pPr eaLnBrk="1" hangingPunct="1">
              <a:spcBef>
                <a:spcPct val="0"/>
              </a:spcBef>
              <a:buClrTx/>
              <a:buSzTx/>
              <a:buFontTx/>
              <a:buNone/>
            </a:pPr>
            <a:endParaRPr lang="en-GB" altLang="en-US" sz="1200" dirty="0"/>
          </a:p>
          <a:p>
            <a:pPr eaLnBrk="1" hangingPunct="1">
              <a:spcBef>
                <a:spcPct val="0"/>
              </a:spcBef>
              <a:buClrTx/>
              <a:buSzTx/>
              <a:buFontTx/>
              <a:buNone/>
            </a:pPr>
            <a:r>
              <a:rPr lang="en-GB" altLang="en-US" sz="1200" dirty="0"/>
              <a:t>Feelings of guilt </a:t>
            </a:r>
          </a:p>
        </p:txBody>
      </p:sp>
    </p:spTree>
    <p:extLst>
      <p:ext uri="{BB962C8B-B14F-4D97-AF65-F5344CB8AC3E}">
        <p14:creationId xmlns:p14="http://schemas.microsoft.com/office/powerpoint/2010/main" val="20234195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56459" y="908720"/>
            <a:ext cx="9211121" cy="4551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800" b="1" dirty="0"/>
              <a:t>How we adapt Good Lives Model  for LD offenders:</a:t>
            </a:r>
          </a:p>
        </p:txBody>
      </p:sp>
      <p:grpSp>
        <p:nvGrpSpPr>
          <p:cNvPr id="25" name="Group 24"/>
          <p:cNvGrpSpPr/>
          <p:nvPr/>
        </p:nvGrpSpPr>
        <p:grpSpPr>
          <a:xfrm>
            <a:off x="1187624" y="1588782"/>
            <a:ext cx="6824846" cy="4974504"/>
            <a:chOff x="1397905" y="1097975"/>
            <a:chExt cx="6608822" cy="5174332"/>
          </a:xfrm>
        </p:grpSpPr>
        <p:grpSp>
          <p:nvGrpSpPr>
            <p:cNvPr id="2" name="Group 9"/>
            <p:cNvGrpSpPr>
              <a:grpSpLocks/>
            </p:cNvGrpSpPr>
            <p:nvPr/>
          </p:nvGrpSpPr>
          <p:grpSpPr bwMode="auto">
            <a:xfrm>
              <a:off x="1397905" y="1097975"/>
              <a:ext cx="6608822" cy="5174332"/>
              <a:chOff x="2070" y="3594"/>
              <a:chExt cx="7650" cy="6003"/>
            </a:xfrm>
          </p:grpSpPr>
          <p:sp>
            <p:nvSpPr>
              <p:cNvPr id="3" name="Text Box 10"/>
              <p:cNvSpPr txBox="1">
                <a:spLocks noChangeArrowheads="1"/>
              </p:cNvSpPr>
              <p:nvPr/>
            </p:nvSpPr>
            <p:spPr bwMode="auto">
              <a:xfrm>
                <a:off x="3420" y="3831"/>
                <a:ext cx="2176" cy="530"/>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r>
                  <a:rPr lang="en-GB" altLang="en-US" sz="1200" b="1" dirty="0">
                    <a:ea typeface="Times New Roman" pitchFamily="18" charset="0"/>
                    <a:cs typeface="Eras Medium ITC" pitchFamily="34" charset="0"/>
                  </a:rPr>
                  <a:t>Learning new things</a:t>
                </a:r>
              </a:p>
            </p:txBody>
          </p:sp>
          <p:sp>
            <p:nvSpPr>
              <p:cNvPr id="4" name="Text Box 11"/>
              <p:cNvSpPr txBox="1">
                <a:spLocks noChangeArrowheads="1"/>
              </p:cNvSpPr>
              <p:nvPr/>
            </p:nvSpPr>
            <p:spPr bwMode="auto">
              <a:xfrm>
                <a:off x="5954" y="3904"/>
                <a:ext cx="2062" cy="915"/>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200" b="1" dirty="0">
                    <a:ea typeface="Times New Roman" pitchFamily="18" charset="0"/>
                    <a:cs typeface="Eras Medium ITC" pitchFamily="34" charset="0"/>
                  </a:rPr>
                  <a:t>Being creative / Making things</a:t>
                </a:r>
                <a:endParaRPr lang="en-GB" altLang="en-US" sz="1800" dirty="0">
                  <a:ea typeface="Times New Roman" pitchFamily="18" charset="0"/>
                  <a:cs typeface="Eras Medium ITC" pitchFamily="34" charset="0"/>
                </a:endParaRPr>
              </a:p>
            </p:txBody>
          </p:sp>
          <p:sp>
            <p:nvSpPr>
              <p:cNvPr id="5" name="Text Box 12"/>
              <p:cNvSpPr txBox="1">
                <a:spLocks noChangeArrowheads="1"/>
              </p:cNvSpPr>
              <p:nvPr/>
            </p:nvSpPr>
            <p:spPr bwMode="auto">
              <a:xfrm>
                <a:off x="2102" y="5849"/>
                <a:ext cx="2406" cy="530"/>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200" b="1" dirty="0">
                    <a:ea typeface="Times New Roman" pitchFamily="18" charset="0"/>
                    <a:cs typeface="Eras Medium ITC" pitchFamily="34" charset="0"/>
                  </a:rPr>
                  <a:t>Relationships</a:t>
                </a:r>
                <a:endParaRPr lang="en-GB" altLang="en-US" sz="1400" dirty="0">
                  <a:ea typeface="Times New Roman" pitchFamily="18" charset="0"/>
                  <a:cs typeface="Eras Medium ITC" pitchFamily="34" charset="0"/>
                </a:endParaRPr>
              </a:p>
            </p:txBody>
          </p:sp>
          <p:sp>
            <p:nvSpPr>
              <p:cNvPr id="6" name="Text Box 13"/>
              <p:cNvSpPr txBox="1">
                <a:spLocks noChangeArrowheads="1"/>
              </p:cNvSpPr>
              <p:nvPr/>
            </p:nvSpPr>
            <p:spPr bwMode="auto">
              <a:xfrm>
                <a:off x="6856" y="5793"/>
                <a:ext cx="2406" cy="736"/>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200" b="1" dirty="0">
                    <a:ea typeface="Times New Roman" pitchFamily="18" charset="0"/>
                    <a:cs typeface="Eras Medium ITC" pitchFamily="34" charset="0"/>
                  </a:rPr>
                  <a:t>Enjoying activities that you are good at </a:t>
                </a:r>
                <a:endParaRPr lang="en-GB" altLang="en-US" sz="1800" dirty="0">
                  <a:ea typeface="Times New Roman" pitchFamily="18" charset="0"/>
                  <a:cs typeface="Eras Medium ITC" pitchFamily="34" charset="0"/>
                </a:endParaRPr>
              </a:p>
            </p:txBody>
          </p:sp>
          <p:sp>
            <p:nvSpPr>
              <p:cNvPr id="7" name="Text Box 14"/>
              <p:cNvSpPr txBox="1">
                <a:spLocks noChangeArrowheads="1"/>
              </p:cNvSpPr>
              <p:nvPr/>
            </p:nvSpPr>
            <p:spPr bwMode="auto">
              <a:xfrm>
                <a:off x="6856" y="6983"/>
                <a:ext cx="2406" cy="1300"/>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 name="Text Box 15"/>
              <p:cNvSpPr txBox="1">
                <a:spLocks noChangeArrowheads="1"/>
              </p:cNvSpPr>
              <p:nvPr/>
            </p:nvSpPr>
            <p:spPr bwMode="auto">
              <a:xfrm>
                <a:off x="5695" y="8797"/>
                <a:ext cx="2406" cy="532"/>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600" b="1">
                    <a:ea typeface="Times New Roman" pitchFamily="18" charset="0"/>
                    <a:cs typeface="Eras Medium ITC" pitchFamily="34" charset="0"/>
                  </a:rPr>
                  <a:t>Spirituality</a:t>
                </a:r>
                <a:endParaRPr lang="en-GB" altLang="en-US" sz="1800">
                  <a:ea typeface="Times New Roman" pitchFamily="18" charset="0"/>
                  <a:cs typeface="Eras Medium ITC" pitchFamily="34" charset="0"/>
                </a:endParaRPr>
              </a:p>
            </p:txBody>
          </p:sp>
          <p:sp>
            <p:nvSpPr>
              <p:cNvPr id="9" name="Text Box 16"/>
              <p:cNvSpPr txBox="1">
                <a:spLocks noChangeArrowheads="1"/>
              </p:cNvSpPr>
              <p:nvPr/>
            </p:nvSpPr>
            <p:spPr bwMode="auto">
              <a:xfrm>
                <a:off x="3044" y="8679"/>
                <a:ext cx="2635" cy="532"/>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600" b="1" dirty="0">
                    <a:ea typeface="Times New Roman" pitchFamily="18" charset="0"/>
                    <a:cs typeface="Eras Medium ITC" pitchFamily="34" charset="0"/>
                  </a:rPr>
                  <a:t>Healthy Living</a:t>
                </a:r>
                <a:endParaRPr lang="en-GB" altLang="en-US" sz="1800" dirty="0">
                  <a:ea typeface="Times New Roman" pitchFamily="18" charset="0"/>
                  <a:cs typeface="Eras Medium ITC" pitchFamily="34" charset="0"/>
                </a:endParaRPr>
              </a:p>
            </p:txBody>
          </p:sp>
          <p:sp>
            <p:nvSpPr>
              <p:cNvPr id="10" name="Text Box 17"/>
              <p:cNvSpPr txBox="1">
                <a:spLocks noChangeArrowheads="1"/>
              </p:cNvSpPr>
              <p:nvPr/>
            </p:nvSpPr>
            <p:spPr bwMode="auto">
              <a:xfrm>
                <a:off x="2070" y="6721"/>
                <a:ext cx="2291" cy="568"/>
              </a:xfrm>
              <a:prstGeom prst="rect">
                <a:avLst/>
              </a:prstGeom>
              <a:noFill/>
              <a:ln>
                <a:noFill/>
              </a:ln>
              <a:effectLst/>
              <a:extLst>
                <a:ext uri="{909E8E84-426E-40DD-AFC4-6F175D3DCCD1}">
                  <a14:hiddenFill xmlns:a14="http://schemas.microsoft.com/office/drawing/2010/main">
                    <a:solidFill>
                      <a:srgbClr val="B2B2B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1200" b="1" dirty="0">
                    <a:ea typeface="Times New Roman" pitchFamily="18" charset="0"/>
                    <a:cs typeface="Eras Medium ITC" pitchFamily="34" charset="0"/>
                  </a:rPr>
                  <a:t>Feeling in control of what happens to you</a:t>
                </a:r>
                <a:endParaRPr lang="en-GB" altLang="en-US" sz="1800" dirty="0">
                  <a:ea typeface="Times New Roman" pitchFamily="18" charset="0"/>
                  <a:cs typeface="Eras Medium ITC" pitchFamily="34" charset="0"/>
                </a:endParaRPr>
              </a:p>
            </p:txBody>
          </p:sp>
          <p:sp>
            <p:nvSpPr>
              <p:cNvPr id="11" name="Line 18"/>
              <p:cNvSpPr>
                <a:spLocks noChangeShapeType="1"/>
              </p:cNvSpPr>
              <p:nvPr/>
            </p:nvSpPr>
            <p:spPr bwMode="auto">
              <a:xfrm flipH="1" flipV="1">
                <a:off x="3420" y="4470"/>
                <a:ext cx="5040" cy="4475"/>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endParaRPr lang="en-GB"/>
              </a:p>
            </p:txBody>
          </p:sp>
          <p:sp>
            <p:nvSpPr>
              <p:cNvPr id="12" name="Line 19"/>
              <p:cNvSpPr>
                <a:spLocks noChangeShapeType="1"/>
              </p:cNvSpPr>
              <p:nvPr/>
            </p:nvSpPr>
            <p:spPr bwMode="auto">
              <a:xfrm>
                <a:off x="5711" y="3594"/>
                <a:ext cx="0" cy="6003"/>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endParaRPr lang="en-GB"/>
              </a:p>
            </p:txBody>
          </p:sp>
          <p:sp>
            <p:nvSpPr>
              <p:cNvPr id="13" name="Line 20"/>
              <p:cNvSpPr>
                <a:spLocks noChangeShapeType="1"/>
              </p:cNvSpPr>
              <p:nvPr/>
            </p:nvSpPr>
            <p:spPr bwMode="auto">
              <a:xfrm flipH="1">
                <a:off x="2962" y="4361"/>
                <a:ext cx="5383" cy="4257"/>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endParaRPr lang="en-GB"/>
              </a:p>
            </p:txBody>
          </p:sp>
          <p:sp>
            <p:nvSpPr>
              <p:cNvPr id="14" name="Line 21"/>
              <p:cNvSpPr>
                <a:spLocks noChangeShapeType="1"/>
              </p:cNvSpPr>
              <p:nvPr/>
            </p:nvSpPr>
            <p:spPr bwMode="auto">
              <a:xfrm flipH="1">
                <a:off x="2275" y="6544"/>
                <a:ext cx="7445"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endParaRPr lang="en-GB"/>
              </a:p>
            </p:txBody>
          </p:sp>
        </p:grpSp>
        <p:pic>
          <p:nvPicPr>
            <p:cNvPr id="15" name="Picture 33" descr="ANd9GcQhQa-XnOqZVX5jLqr6npWOO3kbBqeYM7djXh1WfytAROMDNjkBcUwlF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445" y="1857113"/>
              <a:ext cx="1057205" cy="69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4" descr="ANd9GcRP97hTE0pDIdeloLDQeeHFZIAyPfPsz4UrDHtfPSBBlXE-VO6FJ8ZXoyH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365" y="2028527"/>
              <a:ext cx="718792" cy="71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5" descr="ANd9GcTWRYS6lcILmFqHXIpAJ3ki6uDk8t6_Sysa3ZFm7Dq0FWO-aj8JmD60f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1909" y="2023785"/>
              <a:ext cx="941258" cy="94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6" descr="ANd9GcR16EH7lk7uMKulDD-8um_p9d_DRFT7lP9S0FM4Jp5aC6QhMte5xwUcB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128" y="1929731"/>
              <a:ext cx="885714" cy="8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7" descr="ANd9GcQC-QheFaecu6jVJXdIPyaWfogcl0G2p-7hLaq0VgzuI8gFeNFgaE2h0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4414" y="4151297"/>
              <a:ext cx="856249" cy="8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8" descr="ANd9GcSxOjJX5e_qJek7H-gEndLeP2R0FJ3Ox8APhT6bOTSl-37k8zVPaAezRE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0865" y="4806979"/>
              <a:ext cx="1023876" cy="67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9" descr="ANd9GcRSSfS1JvDrDfSsjVgGdSfzv9aqNKWtKsfSxnjOfQwu55TZRChcEpAQ6P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4715030"/>
              <a:ext cx="1153315" cy="68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4231" y="4307717"/>
              <a:ext cx="783439" cy="8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1"/>
            <p:cNvSpPr>
              <a:spLocks noChangeArrowheads="1"/>
            </p:cNvSpPr>
            <p:nvPr/>
          </p:nvSpPr>
          <p:spPr bwMode="auto">
            <a:xfrm>
              <a:off x="5742702" y="3736165"/>
              <a:ext cx="2003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GB" altLang="en-US" sz="1200" b="1"/>
                <a:t>Feeling Calm/Stress Free</a:t>
              </a:r>
            </a:p>
          </p:txBody>
        </p:sp>
      </p:grpSp>
    </p:spTree>
    <p:extLst>
      <p:ext uri="{BB962C8B-B14F-4D97-AF65-F5344CB8AC3E}">
        <p14:creationId xmlns:p14="http://schemas.microsoft.com/office/powerpoint/2010/main" val="2484197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772816"/>
            <a:ext cx="8229600" cy="2880320"/>
          </a:xfrm>
        </p:spPr>
        <p:txBody>
          <a:bodyPr>
            <a:noAutofit/>
          </a:bodyPr>
          <a:lstStyle/>
          <a:p>
            <a:pPr marL="0" indent="0" algn="ctr">
              <a:buNone/>
            </a:pPr>
            <a:r>
              <a:rPr lang="en-GB" sz="4000" b="1" dirty="0"/>
              <a:t>Which risk assessment tools should be used with PWLD with a history of sexual offending?</a:t>
            </a:r>
          </a:p>
        </p:txBody>
      </p:sp>
    </p:spTree>
    <p:extLst>
      <p:ext uri="{BB962C8B-B14F-4D97-AF65-F5344CB8AC3E}">
        <p14:creationId xmlns:p14="http://schemas.microsoft.com/office/powerpoint/2010/main" val="1984333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2"/>
          <p:cNvSpPr>
            <a:spLocks noGrp="1"/>
          </p:cNvSpPr>
          <p:nvPr>
            <p:ph type="title" idx="4294967295"/>
          </p:nvPr>
        </p:nvSpPr>
        <p:spPr>
          <a:xfrm>
            <a:off x="323528" y="980728"/>
            <a:ext cx="8229600" cy="1143000"/>
          </a:xfrm>
        </p:spPr>
        <p:txBody>
          <a:bodyPr>
            <a:normAutofit fontScale="90000"/>
          </a:bodyPr>
          <a:lstStyle/>
          <a:p>
            <a:r>
              <a:rPr lang="en-GB" altLang="en-US" b="1" dirty="0"/>
              <a:t>What treatments are effective with sex offenders with LD?</a:t>
            </a:r>
          </a:p>
        </p:txBody>
      </p:sp>
      <p:sp>
        <p:nvSpPr>
          <p:cNvPr id="98307" name="Content Placeholder 3"/>
          <p:cNvSpPr>
            <a:spLocks noGrp="1"/>
          </p:cNvSpPr>
          <p:nvPr>
            <p:ph idx="4294967295"/>
          </p:nvPr>
        </p:nvSpPr>
        <p:spPr>
          <a:xfrm>
            <a:off x="539552" y="2276872"/>
            <a:ext cx="8218488" cy="3672408"/>
          </a:xfrm>
        </p:spPr>
        <p:txBody>
          <a:bodyPr>
            <a:normAutofit/>
          </a:bodyPr>
          <a:lstStyle/>
          <a:p>
            <a:r>
              <a:rPr lang="en-GB" altLang="en-US" sz="2400" dirty="0"/>
              <a:t>Insufficient evidence to conclude that CBT is an empirically validated treatment, although promising evidence base (</a:t>
            </a:r>
            <a:r>
              <a:rPr lang="en-GB" altLang="en-US" sz="2400" dirty="0" err="1"/>
              <a:t>Verenooghe</a:t>
            </a:r>
            <a:r>
              <a:rPr lang="en-GB" altLang="en-US" sz="2400" dirty="0"/>
              <a:t> and Langdon, 2013)</a:t>
            </a:r>
          </a:p>
          <a:p>
            <a:r>
              <a:rPr lang="en-GB" altLang="en-US" sz="2400" dirty="0"/>
              <a:t>Labour intensive: may need 1:1 support in groups</a:t>
            </a:r>
          </a:p>
          <a:p>
            <a:pPr eaLnBrk="1" hangingPunct="1">
              <a:lnSpc>
                <a:spcPct val="90000"/>
              </a:lnSpc>
            </a:pPr>
            <a:r>
              <a:rPr lang="en-GB" altLang="en-US" sz="2400" dirty="0"/>
              <a:t>Tailored to needs of the individual/s – language, presentation </a:t>
            </a:r>
            <a:r>
              <a:rPr lang="en-GB" altLang="en-US" sz="2400" dirty="0" err="1"/>
              <a:t>etc</a:t>
            </a:r>
            <a:endParaRPr lang="en-GB" altLang="en-US" sz="2400" dirty="0"/>
          </a:p>
          <a:p>
            <a:pPr eaLnBrk="1" hangingPunct="1">
              <a:lnSpc>
                <a:spcPct val="90000"/>
              </a:lnSpc>
            </a:pPr>
            <a:r>
              <a:rPr lang="en-GB" altLang="en-US" sz="2400" dirty="0"/>
              <a:t>Repetition, slower pace</a:t>
            </a:r>
          </a:p>
          <a:p>
            <a:pPr eaLnBrk="1" hangingPunct="1">
              <a:lnSpc>
                <a:spcPct val="90000"/>
              </a:lnSpc>
            </a:pPr>
            <a:r>
              <a:rPr lang="en-GB" altLang="en-US" sz="2400" dirty="0"/>
              <a:t>Build confidence in use of skills before tackling offence-related treatment needs</a:t>
            </a:r>
          </a:p>
        </p:txBody>
      </p:sp>
    </p:spTree>
    <p:extLst>
      <p:ext uri="{BB962C8B-B14F-4D97-AF65-F5344CB8AC3E}">
        <p14:creationId xmlns:p14="http://schemas.microsoft.com/office/powerpoint/2010/main" val="121066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467544" y="692696"/>
            <a:ext cx="8229600" cy="1143000"/>
          </a:xfrm>
        </p:spPr>
        <p:txBody>
          <a:bodyPr>
            <a:normAutofit fontScale="90000"/>
          </a:bodyPr>
          <a:lstStyle/>
          <a:p>
            <a:r>
              <a:rPr lang="en-GB" altLang="en-US" sz="3600" b="1" dirty="0"/>
              <a:t>Sex Offender Treatment Programme - SOTP</a:t>
            </a:r>
          </a:p>
        </p:txBody>
      </p:sp>
      <p:sp>
        <p:nvSpPr>
          <p:cNvPr id="221187" name="Rectangle 3"/>
          <p:cNvSpPr>
            <a:spLocks noGrp="1" noChangeArrowheads="1"/>
          </p:cNvSpPr>
          <p:nvPr>
            <p:ph idx="4294967295"/>
          </p:nvPr>
        </p:nvSpPr>
        <p:spPr>
          <a:xfrm>
            <a:off x="539552" y="1412776"/>
            <a:ext cx="8229600" cy="4886771"/>
          </a:xfrm>
        </p:spPr>
        <p:txBody>
          <a:bodyPr/>
          <a:lstStyle/>
          <a:p>
            <a:pPr marL="0" indent="0">
              <a:lnSpc>
                <a:spcPct val="80000"/>
              </a:lnSpc>
              <a:buNone/>
              <a:defRPr/>
            </a:pPr>
            <a:endParaRPr lang="en-GB" sz="2800" dirty="0"/>
          </a:p>
          <a:p>
            <a:pPr>
              <a:lnSpc>
                <a:spcPct val="80000"/>
              </a:lnSpc>
              <a:defRPr/>
            </a:pPr>
            <a:r>
              <a:rPr lang="en-GB" sz="2800" dirty="0"/>
              <a:t>SOTSEC – ID – group of therapists who have developed manualised treatment, adapted from Prison service adapted SOTP</a:t>
            </a:r>
          </a:p>
          <a:p>
            <a:pPr>
              <a:lnSpc>
                <a:spcPct val="80000"/>
              </a:lnSpc>
              <a:defRPr/>
            </a:pPr>
            <a:r>
              <a:rPr lang="en-GB" sz="2800" dirty="0"/>
              <a:t>Research project: Analysis of Pre and post scores on self report attitude scales,  and recidivism rates for 46 men going through treatment</a:t>
            </a:r>
          </a:p>
          <a:p>
            <a:pPr>
              <a:lnSpc>
                <a:spcPct val="80000"/>
              </a:lnSpc>
              <a:defRPr/>
            </a:pPr>
            <a:r>
              <a:rPr lang="en-GB" sz="2800" dirty="0"/>
              <a:t>Significant improvement in offence supporting attitudes, victim empathy and sexual knowledge post group and at 6 month follow up</a:t>
            </a:r>
          </a:p>
          <a:p>
            <a:pPr>
              <a:lnSpc>
                <a:spcPct val="80000"/>
              </a:lnSpc>
              <a:defRPr/>
            </a:pPr>
            <a:r>
              <a:rPr lang="en-GB" sz="2800" dirty="0"/>
              <a:t>Low recidivism rate at 1 year follow up.  </a:t>
            </a:r>
          </a:p>
          <a:p>
            <a:pPr lvl="1" algn="r">
              <a:lnSpc>
                <a:spcPct val="80000"/>
              </a:lnSpc>
              <a:defRPr/>
            </a:pPr>
            <a:r>
              <a:rPr lang="en-GB" sz="2400" dirty="0"/>
              <a:t>see SOTSEC-ID (2010)</a:t>
            </a:r>
          </a:p>
          <a:p>
            <a:pPr>
              <a:lnSpc>
                <a:spcPct val="80000"/>
              </a:lnSpc>
              <a:defRPr/>
            </a:pPr>
            <a:endParaRPr lang="en-GB" sz="2800" dirty="0"/>
          </a:p>
        </p:txBody>
      </p:sp>
    </p:spTree>
    <p:extLst>
      <p:ext uri="{BB962C8B-B14F-4D97-AF65-F5344CB8AC3E}">
        <p14:creationId xmlns:p14="http://schemas.microsoft.com/office/powerpoint/2010/main" val="3080467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836712"/>
            <a:ext cx="9144000" cy="1143000"/>
          </a:xfrm>
        </p:spPr>
        <p:txBody>
          <a:bodyPr>
            <a:normAutofit/>
          </a:bodyPr>
          <a:lstStyle/>
          <a:p>
            <a:r>
              <a:rPr lang="en-GB" altLang="en-US" sz="2800" b="1" dirty="0"/>
              <a:t>Kent Partnership Adapted Sex Offender Treatment Programme – KPA SOTP</a:t>
            </a:r>
          </a:p>
        </p:txBody>
      </p:sp>
      <p:sp>
        <p:nvSpPr>
          <p:cNvPr id="101379" name="Rectangle 3"/>
          <p:cNvSpPr>
            <a:spLocks noGrp="1" noChangeArrowheads="1"/>
          </p:cNvSpPr>
          <p:nvPr>
            <p:ph idx="4294967295"/>
          </p:nvPr>
        </p:nvSpPr>
        <p:spPr>
          <a:xfrm>
            <a:off x="179512" y="1844824"/>
            <a:ext cx="8784976" cy="4372992"/>
          </a:xfrm>
        </p:spPr>
        <p:txBody>
          <a:bodyPr>
            <a:normAutofit fontScale="92500"/>
          </a:bodyPr>
          <a:lstStyle/>
          <a:p>
            <a:pPr>
              <a:lnSpc>
                <a:spcPct val="90000"/>
              </a:lnSpc>
            </a:pPr>
            <a:r>
              <a:rPr lang="en-GB" altLang="en-US" sz="2600" dirty="0"/>
              <a:t>50 week group</a:t>
            </a:r>
          </a:p>
          <a:p>
            <a:pPr>
              <a:lnSpc>
                <a:spcPct val="90000"/>
              </a:lnSpc>
            </a:pPr>
            <a:r>
              <a:rPr lang="en-GB" altLang="en-US" sz="2600" dirty="0"/>
              <a:t>Based around SOTSEC ID and adapted prison / probation model</a:t>
            </a:r>
          </a:p>
          <a:p>
            <a:pPr>
              <a:lnSpc>
                <a:spcPct val="90000"/>
              </a:lnSpc>
            </a:pPr>
            <a:r>
              <a:rPr lang="en-GB" altLang="en-US" sz="2600" dirty="0"/>
              <a:t>CBT based, adapted for LD </a:t>
            </a:r>
          </a:p>
          <a:p>
            <a:pPr>
              <a:lnSpc>
                <a:spcPct val="90000"/>
              </a:lnSpc>
            </a:pPr>
            <a:r>
              <a:rPr lang="en-GB" altLang="en-US" sz="2600" dirty="0"/>
              <a:t>Group of facilitators – led by qualified, experienced psychologists</a:t>
            </a:r>
          </a:p>
          <a:p>
            <a:pPr>
              <a:lnSpc>
                <a:spcPct val="90000"/>
              </a:lnSpc>
            </a:pPr>
            <a:r>
              <a:rPr lang="en-GB" altLang="en-US" sz="2600" dirty="0"/>
              <a:t>Modular program, focussed on:</a:t>
            </a:r>
          </a:p>
          <a:p>
            <a:pPr lvl="1">
              <a:lnSpc>
                <a:spcPct val="90000"/>
              </a:lnSpc>
            </a:pPr>
            <a:r>
              <a:rPr lang="en-GB" altLang="en-US" sz="2600" dirty="0"/>
              <a:t>Sex education, relationships and the law</a:t>
            </a:r>
          </a:p>
          <a:p>
            <a:pPr lvl="1">
              <a:lnSpc>
                <a:spcPct val="90000"/>
              </a:lnSpc>
            </a:pPr>
            <a:r>
              <a:rPr lang="en-GB" altLang="en-US" sz="2600" dirty="0"/>
              <a:t>Cognitive model applied to sex offending</a:t>
            </a:r>
          </a:p>
          <a:p>
            <a:pPr lvl="1">
              <a:lnSpc>
                <a:spcPct val="90000"/>
              </a:lnSpc>
            </a:pPr>
            <a:r>
              <a:rPr lang="en-GB" altLang="en-US" sz="2600" dirty="0"/>
              <a:t>Offending cycles</a:t>
            </a:r>
          </a:p>
          <a:p>
            <a:pPr lvl="1">
              <a:lnSpc>
                <a:spcPct val="90000"/>
              </a:lnSpc>
            </a:pPr>
            <a:r>
              <a:rPr lang="en-GB" altLang="en-US" sz="2600" dirty="0"/>
              <a:t>Victim Empathy</a:t>
            </a:r>
          </a:p>
          <a:p>
            <a:pPr lvl="1">
              <a:lnSpc>
                <a:spcPct val="90000"/>
              </a:lnSpc>
            </a:pPr>
            <a:r>
              <a:rPr lang="en-GB" altLang="en-US" sz="2600" dirty="0"/>
              <a:t>Relapse prevention</a:t>
            </a:r>
            <a:endParaRPr lang="en-GB" altLang="en-US" dirty="0"/>
          </a:p>
          <a:p>
            <a:pPr lvl="1">
              <a:lnSpc>
                <a:spcPct val="90000"/>
              </a:lnSpc>
            </a:pPr>
            <a:endParaRPr lang="en-GB" altLang="en-US" dirty="0"/>
          </a:p>
          <a:p>
            <a:pPr lvl="1">
              <a:lnSpc>
                <a:spcPct val="90000"/>
              </a:lnSpc>
            </a:pPr>
            <a:endParaRPr lang="en-GB" altLang="en-US" dirty="0"/>
          </a:p>
        </p:txBody>
      </p:sp>
    </p:spTree>
    <p:extLst>
      <p:ext uri="{BB962C8B-B14F-4D97-AF65-F5344CB8AC3E}">
        <p14:creationId xmlns:p14="http://schemas.microsoft.com/office/powerpoint/2010/main" val="3226118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565149" y="692696"/>
            <a:ext cx="8229600" cy="792088"/>
          </a:xfrm>
        </p:spPr>
        <p:txBody>
          <a:bodyPr/>
          <a:lstStyle/>
          <a:p>
            <a:pPr eaLnBrk="1" hangingPunct="1">
              <a:defRPr/>
            </a:pPr>
            <a:r>
              <a:rPr lang="en-GB" b="1" dirty="0"/>
              <a:t>Steps to offending </a:t>
            </a:r>
          </a:p>
        </p:txBody>
      </p:sp>
      <p:sp>
        <p:nvSpPr>
          <p:cNvPr id="14339" name="Rectangle 3"/>
          <p:cNvSpPr>
            <a:spLocks noGrp="1" noChangeArrowheads="1"/>
          </p:cNvSpPr>
          <p:nvPr>
            <p:ph idx="4294967295"/>
          </p:nvPr>
        </p:nvSpPr>
        <p:spPr>
          <a:xfrm>
            <a:off x="457200" y="1407640"/>
            <a:ext cx="8229600" cy="652463"/>
          </a:xfrm>
        </p:spPr>
        <p:txBody>
          <a:bodyPr>
            <a:normAutofit lnSpcReduction="10000"/>
          </a:bodyPr>
          <a:lstStyle/>
          <a:p>
            <a:pPr eaLnBrk="1" hangingPunct="1">
              <a:defRPr/>
            </a:pPr>
            <a:r>
              <a:rPr lang="en-US" sz="2000" dirty="0" err="1"/>
              <a:t>Finkelhor</a:t>
            </a:r>
            <a:r>
              <a:rPr lang="en-US" sz="2000" dirty="0"/>
              <a:t> model of sex offending (see handout) was simplified to “steps to offending” for use with relapse prevention plans:</a:t>
            </a:r>
          </a:p>
          <a:p>
            <a:pPr eaLnBrk="1" hangingPunct="1">
              <a:defRPr/>
            </a:pPr>
            <a:endParaRPr lang="en-GB" dirty="0"/>
          </a:p>
        </p:txBody>
      </p:sp>
      <p:sp>
        <p:nvSpPr>
          <p:cNvPr id="66564" name="Text Box 25"/>
          <p:cNvSpPr txBox="1">
            <a:spLocks noChangeArrowheads="1"/>
          </p:cNvSpPr>
          <p:nvPr/>
        </p:nvSpPr>
        <p:spPr bwMode="auto">
          <a:xfrm>
            <a:off x="4551363" y="3141663"/>
            <a:ext cx="2684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3"/>
              </a:buBlip>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9pPr>
          </a:lstStyle>
          <a:p>
            <a:pPr eaLnBrk="1" hangingPunct="1">
              <a:spcBef>
                <a:spcPct val="50000"/>
              </a:spcBef>
              <a:buClrTx/>
              <a:buSzTx/>
              <a:buFontTx/>
              <a:buNone/>
            </a:pPr>
            <a:endParaRPr lang="en-US" altLang="en-US" sz="1800"/>
          </a:p>
        </p:txBody>
      </p:sp>
      <p:sp>
        <p:nvSpPr>
          <p:cNvPr id="66565" name="Text Box 26"/>
          <p:cNvSpPr txBox="1">
            <a:spLocks noChangeArrowheads="1"/>
          </p:cNvSpPr>
          <p:nvPr/>
        </p:nvSpPr>
        <p:spPr bwMode="auto">
          <a:xfrm>
            <a:off x="5076825" y="2852738"/>
            <a:ext cx="2376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3"/>
              </a:buBlip>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9pPr>
          </a:lstStyle>
          <a:p>
            <a:pPr eaLnBrk="1" hangingPunct="1">
              <a:spcBef>
                <a:spcPct val="50000"/>
              </a:spcBef>
              <a:buClrTx/>
              <a:buSzTx/>
              <a:buFontTx/>
              <a:buNone/>
            </a:pPr>
            <a:r>
              <a:rPr lang="en-US" altLang="en-US" sz="1800"/>
              <a:t>Thinking not OK sexy thoughts</a:t>
            </a:r>
            <a:endParaRPr lang="en-GB" altLang="en-US" sz="1800"/>
          </a:p>
        </p:txBody>
      </p:sp>
      <p:pic>
        <p:nvPicPr>
          <p:cNvPr id="66566" name="Picture 27" descr="MCBD05950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1" y="2060103"/>
            <a:ext cx="7416824" cy="437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 Box 28"/>
          <p:cNvSpPr txBox="1">
            <a:spLocks noChangeArrowheads="1"/>
          </p:cNvSpPr>
          <p:nvPr/>
        </p:nvSpPr>
        <p:spPr bwMode="auto">
          <a:xfrm>
            <a:off x="3779695" y="6012256"/>
            <a:ext cx="41294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itchFamily="2" charset="2"/>
              <a:buBlip>
                <a:blip r:embed="rId3"/>
              </a:buBlip>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9pPr>
          </a:lstStyle>
          <a:p>
            <a:pPr eaLnBrk="1" hangingPunct="1">
              <a:spcBef>
                <a:spcPct val="50000"/>
              </a:spcBef>
              <a:buClrTx/>
              <a:buSzTx/>
              <a:buFontTx/>
              <a:buNone/>
            </a:pPr>
            <a:r>
              <a:rPr lang="en-US" altLang="en-US" sz="1800" b="1" dirty="0">
                <a:solidFill>
                  <a:schemeClr val="bg1"/>
                </a:solidFill>
              </a:rPr>
              <a:t>1. Thinking not OK sexy thoughts</a:t>
            </a:r>
            <a:endParaRPr lang="en-GB" altLang="en-US" sz="1800" b="1" dirty="0">
              <a:solidFill>
                <a:schemeClr val="bg1"/>
              </a:solidFill>
            </a:endParaRPr>
          </a:p>
        </p:txBody>
      </p:sp>
      <p:sp>
        <p:nvSpPr>
          <p:cNvPr id="66568" name="Text Box 30"/>
          <p:cNvSpPr txBox="1">
            <a:spLocks noChangeArrowheads="1"/>
          </p:cNvSpPr>
          <p:nvPr/>
        </p:nvSpPr>
        <p:spPr bwMode="auto">
          <a:xfrm>
            <a:off x="2283214" y="5412422"/>
            <a:ext cx="2519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90000"/>
              <a:buFont typeface="Wingdings" pitchFamily="2" charset="2"/>
              <a:buBlip>
                <a:blip r:embed="rId3"/>
              </a:buBlip>
              <a:defRPr sz="3200">
                <a:solidFill>
                  <a:schemeClr val="tx1"/>
                </a:solidFill>
                <a:latin typeface="Arial" pitchFamily="34" charset="0"/>
              </a:defRPr>
            </a:lvl1pPr>
            <a:lvl2pPr>
              <a:spcBef>
                <a:spcPct val="20000"/>
              </a:spcBef>
              <a:buChar char="–"/>
              <a:defRPr sz="2800">
                <a:solidFill>
                  <a:schemeClr val="tx1"/>
                </a:solidFill>
                <a:latin typeface="Arial" pitchFamily="34"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9pPr>
          </a:lstStyle>
          <a:p>
            <a:pPr lvl="1" eaLnBrk="1" hangingPunct="1">
              <a:buFont typeface="Symbol" pitchFamily="18" charset="2"/>
              <a:buNone/>
            </a:pPr>
            <a:r>
              <a:rPr lang="en-US" altLang="en-US" sz="1800" b="1" dirty="0">
                <a:solidFill>
                  <a:schemeClr val="bg1"/>
                </a:solidFill>
              </a:rPr>
              <a:t>2. Lying to self</a:t>
            </a:r>
            <a:endParaRPr lang="en-GB" altLang="en-US" sz="1800" b="1" dirty="0">
              <a:solidFill>
                <a:schemeClr val="bg1"/>
              </a:solidFill>
            </a:endParaRPr>
          </a:p>
        </p:txBody>
      </p:sp>
      <p:sp>
        <p:nvSpPr>
          <p:cNvPr id="66569" name="Text Box 31"/>
          <p:cNvSpPr txBox="1">
            <a:spLocks noChangeArrowheads="1"/>
          </p:cNvSpPr>
          <p:nvPr/>
        </p:nvSpPr>
        <p:spPr bwMode="auto">
          <a:xfrm>
            <a:off x="972554" y="4914902"/>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3"/>
              </a:buBlip>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9pPr>
          </a:lstStyle>
          <a:p>
            <a:pPr eaLnBrk="1" hangingPunct="1">
              <a:spcBef>
                <a:spcPct val="50000"/>
              </a:spcBef>
              <a:buClrTx/>
              <a:buSzTx/>
              <a:buFontTx/>
              <a:buNone/>
            </a:pPr>
            <a:r>
              <a:rPr lang="en-US" altLang="en-US" sz="1800" b="1" dirty="0">
                <a:solidFill>
                  <a:schemeClr val="bg1"/>
                </a:solidFill>
              </a:rPr>
              <a:t>3. Planning to offend</a:t>
            </a:r>
            <a:endParaRPr lang="en-GB" altLang="en-US" sz="1800" b="1" dirty="0">
              <a:solidFill>
                <a:schemeClr val="bg1"/>
              </a:solidFill>
            </a:endParaRPr>
          </a:p>
        </p:txBody>
      </p:sp>
      <p:sp>
        <p:nvSpPr>
          <p:cNvPr id="66570" name="Text Box 39"/>
          <p:cNvSpPr txBox="1">
            <a:spLocks noChangeArrowheads="1"/>
          </p:cNvSpPr>
          <p:nvPr/>
        </p:nvSpPr>
        <p:spPr bwMode="auto">
          <a:xfrm>
            <a:off x="971601" y="3687128"/>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3"/>
              </a:buBlip>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lr>
                <a:schemeClr val="accent2"/>
              </a:buClr>
              <a:buSzPct val="90000"/>
              <a:buFont typeface="Wingdings" pitchFamily="2" charset="2"/>
              <a:buBlip>
                <a:blip r:embed="rId4"/>
              </a:buBlip>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folHlink"/>
              </a:buClr>
              <a:buSzPct val="90000"/>
              <a:buFont typeface="Wingdings" pitchFamily="2" charset="2"/>
              <a:buBlip>
                <a:blip r:embed="rId5"/>
              </a:buBlip>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pitchFamily="34" charset="0"/>
              </a:defRPr>
            </a:lvl9pPr>
          </a:lstStyle>
          <a:p>
            <a:pPr eaLnBrk="1" hangingPunct="1">
              <a:spcBef>
                <a:spcPct val="50000"/>
              </a:spcBef>
              <a:buClrTx/>
              <a:buSzTx/>
              <a:buFontTx/>
              <a:buNone/>
            </a:pPr>
            <a:r>
              <a:rPr lang="en-GB" altLang="en-US" sz="2400" b="1" dirty="0">
                <a:solidFill>
                  <a:srgbClr val="FF0000"/>
                </a:solidFill>
              </a:rPr>
              <a:t>4. Offending</a:t>
            </a:r>
          </a:p>
        </p:txBody>
      </p:sp>
      <p:sp>
        <p:nvSpPr>
          <p:cNvPr id="66571" name="Line 40"/>
          <p:cNvSpPr>
            <a:spLocks noChangeShapeType="1"/>
          </p:cNvSpPr>
          <p:nvPr/>
        </p:nvSpPr>
        <p:spPr bwMode="auto">
          <a:xfrm flipH="1" flipV="1">
            <a:off x="4140200" y="5801040"/>
            <a:ext cx="936625" cy="28733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6572" name="Line 41"/>
          <p:cNvSpPr>
            <a:spLocks noChangeShapeType="1"/>
          </p:cNvSpPr>
          <p:nvPr/>
        </p:nvSpPr>
        <p:spPr bwMode="auto">
          <a:xfrm flipH="1" flipV="1">
            <a:off x="2411760" y="5281613"/>
            <a:ext cx="792162" cy="16351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6573" name="Line 42"/>
          <p:cNvSpPr>
            <a:spLocks noChangeShapeType="1"/>
          </p:cNvSpPr>
          <p:nvPr/>
        </p:nvSpPr>
        <p:spPr bwMode="auto">
          <a:xfrm flipH="1" flipV="1">
            <a:off x="1409700" y="4149725"/>
            <a:ext cx="0" cy="6477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63039319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Group 5"/>
          <p:cNvGrpSpPr>
            <a:grpSpLocks noChangeAspect="1"/>
          </p:cNvGrpSpPr>
          <p:nvPr/>
        </p:nvGrpSpPr>
        <p:grpSpPr bwMode="auto">
          <a:xfrm rot="-5400000">
            <a:off x="1468462" y="-717686"/>
            <a:ext cx="6220570" cy="8771481"/>
            <a:chOff x="-9844" y="-6595"/>
            <a:chExt cx="23333" cy="19208"/>
          </a:xfrm>
        </p:grpSpPr>
        <p:sp>
          <p:nvSpPr>
            <p:cNvPr id="103427" name="AutoShape 4"/>
            <p:cNvSpPr>
              <a:spLocks noChangeAspect="1" noChangeArrowheads="1" noTextEdit="1"/>
            </p:cNvSpPr>
            <p:nvPr/>
          </p:nvSpPr>
          <p:spPr bwMode="auto">
            <a:xfrm>
              <a:off x="-7553" y="-4054"/>
              <a:ext cx="21042" cy="1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0342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462"/>
            <a:stretch/>
          </p:blipFill>
          <p:spPr bwMode="auto">
            <a:xfrm>
              <a:off x="-9844" y="-6595"/>
              <a:ext cx="21048" cy="1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4605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539552" y="764704"/>
            <a:ext cx="8229600" cy="782960"/>
          </a:xfrm>
        </p:spPr>
        <p:txBody>
          <a:bodyPr/>
          <a:lstStyle/>
          <a:p>
            <a:pPr eaLnBrk="1" hangingPunct="1">
              <a:defRPr/>
            </a:pPr>
            <a:r>
              <a:rPr lang="en-GB" b="1" u="sng" dirty="0"/>
              <a:t>Group exercise</a:t>
            </a:r>
            <a:r>
              <a:rPr lang="en-GB" b="1" dirty="0"/>
              <a:t> </a:t>
            </a:r>
          </a:p>
        </p:txBody>
      </p:sp>
      <p:sp>
        <p:nvSpPr>
          <p:cNvPr id="63491" name="Rectangle 3"/>
          <p:cNvSpPr>
            <a:spLocks noGrp="1" noChangeArrowheads="1"/>
          </p:cNvSpPr>
          <p:nvPr>
            <p:ph idx="4294967295"/>
          </p:nvPr>
        </p:nvSpPr>
        <p:spPr>
          <a:xfrm>
            <a:off x="183000" y="1628800"/>
            <a:ext cx="8928992" cy="4968875"/>
          </a:xfrm>
        </p:spPr>
        <p:txBody>
          <a:bodyPr/>
          <a:lstStyle/>
          <a:p>
            <a:pPr lvl="1" eaLnBrk="1" hangingPunct="1">
              <a:defRPr/>
            </a:pPr>
            <a:r>
              <a:rPr lang="en-US" dirty="0"/>
              <a:t>Get into groups of 2-4 </a:t>
            </a:r>
          </a:p>
          <a:p>
            <a:pPr lvl="1" eaLnBrk="1" hangingPunct="1">
              <a:defRPr/>
            </a:pPr>
            <a:r>
              <a:rPr lang="en-US" dirty="0"/>
              <a:t>Complete a four-stage model assessment of one of your own “risky” behaviours</a:t>
            </a:r>
          </a:p>
          <a:p>
            <a:pPr lvl="1" eaLnBrk="1" hangingPunct="1">
              <a:defRPr/>
            </a:pPr>
            <a:r>
              <a:rPr lang="en-US" dirty="0"/>
              <a:t>Use a non-offending example to , such as smoking, spending too much money, or taking someone else’s chocolate.  Focus on:</a:t>
            </a:r>
          </a:p>
          <a:p>
            <a:pPr lvl="2" eaLnBrk="1" hangingPunct="1">
              <a:defRPr/>
            </a:pPr>
            <a:r>
              <a:rPr lang="en-US" dirty="0"/>
              <a:t>Fantasies about your risky behaviour, </a:t>
            </a:r>
          </a:p>
          <a:p>
            <a:pPr lvl="2" eaLnBrk="1" hangingPunct="1">
              <a:defRPr/>
            </a:pPr>
            <a:r>
              <a:rPr lang="en-US" dirty="0"/>
              <a:t>The lies you tell your self to make it OK, </a:t>
            </a:r>
          </a:p>
          <a:p>
            <a:pPr lvl="2" eaLnBrk="1" hangingPunct="1">
              <a:defRPr/>
            </a:pPr>
            <a:r>
              <a:rPr lang="en-US" dirty="0"/>
              <a:t>How you “accidentally” plan to engage in your risky behaviour!</a:t>
            </a:r>
          </a:p>
        </p:txBody>
      </p:sp>
    </p:spTree>
    <p:extLst>
      <p:ext uri="{BB962C8B-B14F-4D97-AF65-F5344CB8AC3E}">
        <p14:creationId xmlns:p14="http://schemas.microsoft.com/office/powerpoint/2010/main" val="40572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772816"/>
            <a:ext cx="7848872" cy="2554545"/>
          </a:xfrm>
          <a:prstGeom prst="rect">
            <a:avLst/>
          </a:prstGeom>
          <a:noFill/>
        </p:spPr>
        <p:txBody>
          <a:bodyPr wrap="square" rtlCol="0">
            <a:spAutoFit/>
          </a:bodyPr>
          <a:lstStyle/>
          <a:p>
            <a:pPr algn="ctr"/>
            <a:r>
              <a:rPr lang="en-GB" sz="3200" dirty="0"/>
              <a:t>Service Users Journey – My Story</a:t>
            </a:r>
          </a:p>
          <a:p>
            <a:pPr algn="ctr"/>
            <a:r>
              <a:rPr lang="en-GB" sz="3200" dirty="0"/>
              <a:t>Part 1</a:t>
            </a:r>
          </a:p>
          <a:p>
            <a:pPr algn="ctr"/>
            <a:endParaRPr lang="en-GB" sz="3200" dirty="0"/>
          </a:p>
          <a:p>
            <a:pPr algn="ctr"/>
            <a:endParaRPr lang="en-GB" sz="3200" dirty="0"/>
          </a:p>
          <a:p>
            <a:pPr algn="ctr"/>
            <a:r>
              <a:rPr lang="en-GB" sz="3200" u="sng" dirty="0">
                <a:hlinkClick r:id="rId3"/>
              </a:rPr>
              <a:t>https://vimeo.com/335814266/8673ba3b71</a:t>
            </a:r>
            <a:endParaRPr lang="en-GB" sz="3200" dirty="0"/>
          </a:p>
        </p:txBody>
      </p:sp>
    </p:spTree>
    <p:extLst>
      <p:ext uri="{BB962C8B-B14F-4D97-AF65-F5344CB8AC3E}">
        <p14:creationId xmlns:p14="http://schemas.microsoft.com/office/powerpoint/2010/main" val="19020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90"/>
          </a:xfrm>
        </p:spPr>
        <p:txBody>
          <a:bodyPr>
            <a:normAutofit fontScale="90000"/>
          </a:bodyPr>
          <a:lstStyle/>
          <a:p>
            <a:r>
              <a:rPr lang="en-GB" dirty="0"/>
              <a:t>Case Study – Mr A</a:t>
            </a:r>
          </a:p>
        </p:txBody>
      </p:sp>
      <p:sp>
        <p:nvSpPr>
          <p:cNvPr id="3" name="Content Placeholder 2"/>
          <p:cNvSpPr>
            <a:spLocks noGrp="1"/>
          </p:cNvSpPr>
          <p:nvPr>
            <p:ph idx="1"/>
          </p:nvPr>
        </p:nvSpPr>
        <p:spPr>
          <a:xfrm>
            <a:off x="107504" y="908720"/>
            <a:ext cx="8856984" cy="5760640"/>
          </a:xfrm>
        </p:spPr>
        <p:txBody>
          <a:bodyPr>
            <a:normAutofit lnSpcReduction="10000"/>
          </a:bodyPr>
          <a:lstStyle/>
          <a:p>
            <a:r>
              <a:rPr lang="en-GB" sz="1700" dirty="0"/>
              <a:t>Referred to LD services as he was living in a residential service and wanted to move on into a supported living placement</a:t>
            </a:r>
          </a:p>
          <a:p>
            <a:r>
              <a:rPr lang="en-GB" sz="1700" dirty="0"/>
              <a:t>Under investigation for alleged inappropriate sexual behaviour towards a younger brother</a:t>
            </a:r>
          </a:p>
          <a:p>
            <a:r>
              <a:rPr lang="en-GB" sz="1700" dirty="0"/>
              <a:t>Additional concerns about contact he had had with other vulnerable people with LD that he had approached in a community football group, a disco and college.</a:t>
            </a:r>
          </a:p>
          <a:p>
            <a:r>
              <a:rPr lang="en-GB" sz="1700" dirty="0"/>
              <a:t>This had occurred in both in previous placement and in his existing placement.</a:t>
            </a:r>
          </a:p>
          <a:p>
            <a:r>
              <a:rPr lang="en-GB" sz="1700" dirty="0"/>
              <a:t>As a consequence there were bail conditions that had to be adhered to which included no access to the internet, mobile phones, camera’s and no contact with minors expect in everyday usual situations.</a:t>
            </a:r>
          </a:p>
          <a:p>
            <a:r>
              <a:rPr lang="en-GB" sz="1700" dirty="0"/>
              <a:t>DoLs placed restrictions on Mr A around managing his finances and supervision when accessing the community</a:t>
            </a:r>
          </a:p>
          <a:p>
            <a:r>
              <a:rPr lang="en-GB" sz="1700" dirty="0"/>
              <a:t>Considerations of assessment - social interaction skills and money management with the restrictions placed upon him</a:t>
            </a:r>
          </a:p>
          <a:p>
            <a:pPr marL="0" indent="0">
              <a:buNone/>
            </a:pPr>
            <a:endParaRPr lang="en-GB" sz="1700" dirty="0"/>
          </a:p>
          <a:p>
            <a:pPr marL="0" indent="0">
              <a:buNone/>
            </a:pPr>
            <a:endParaRPr lang="en-GB" sz="1700" dirty="0"/>
          </a:p>
          <a:p>
            <a:r>
              <a:rPr lang="en-GB" sz="1700" dirty="0"/>
              <a:t>Court action found Mr A guilty of sexual offences </a:t>
            </a:r>
          </a:p>
          <a:p>
            <a:r>
              <a:rPr lang="en-GB" sz="1700" dirty="0"/>
              <a:t>Found to have groomed 6 girls aged between 9-15 via Facebook using multiple profiles, befriending them by suggesting that they play a game, asking them to swop pictures of themselves, offering between £200- £5000 pounds for images of their private parts</a:t>
            </a:r>
          </a:p>
          <a:p>
            <a:r>
              <a:rPr lang="en-GB" sz="1700" dirty="0"/>
              <a:t>occurred over a 3 month period when he was under the care of residential services</a:t>
            </a:r>
          </a:p>
          <a:p>
            <a:endParaRPr lang="en-GB" sz="2000" dirty="0">
              <a:solidFill>
                <a:srgbClr val="FF0000"/>
              </a:solidFill>
            </a:endParaRPr>
          </a:p>
        </p:txBody>
      </p:sp>
    </p:spTree>
    <p:extLst>
      <p:ext uri="{BB962C8B-B14F-4D97-AF65-F5344CB8AC3E}">
        <p14:creationId xmlns:p14="http://schemas.microsoft.com/office/powerpoint/2010/main" val="352619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772816"/>
            <a:ext cx="8352928" cy="2369880"/>
          </a:xfrm>
          <a:prstGeom prst="rect">
            <a:avLst/>
          </a:prstGeom>
          <a:noFill/>
        </p:spPr>
        <p:txBody>
          <a:bodyPr wrap="square" rtlCol="0">
            <a:spAutoFit/>
          </a:bodyPr>
          <a:lstStyle/>
          <a:p>
            <a:pPr algn="ctr"/>
            <a:r>
              <a:rPr lang="en-GB" sz="3600" b="1" dirty="0"/>
              <a:t>The next section will focus on assessment and intervention for</a:t>
            </a:r>
          </a:p>
          <a:p>
            <a:pPr algn="ctr"/>
            <a:endParaRPr lang="en-GB" sz="3600" b="1" dirty="0"/>
          </a:p>
          <a:p>
            <a:pPr algn="ctr"/>
            <a:r>
              <a:rPr lang="en-GB" sz="4000" b="1" dirty="0"/>
              <a:t>Violence </a:t>
            </a:r>
          </a:p>
        </p:txBody>
      </p:sp>
    </p:spTree>
    <p:extLst>
      <p:ext uri="{BB962C8B-B14F-4D97-AF65-F5344CB8AC3E}">
        <p14:creationId xmlns:p14="http://schemas.microsoft.com/office/powerpoint/2010/main" val="658954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340768"/>
            <a:ext cx="8229600" cy="1143000"/>
          </a:xfrm>
        </p:spPr>
        <p:txBody>
          <a:bodyPr>
            <a:normAutofit/>
          </a:bodyPr>
          <a:lstStyle/>
          <a:p>
            <a:r>
              <a:rPr lang="en-GB" sz="4800" b="1" u="sng" dirty="0"/>
              <a:t>Group Discussion</a:t>
            </a:r>
          </a:p>
        </p:txBody>
      </p:sp>
      <p:sp>
        <p:nvSpPr>
          <p:cNvPr id="3" name="Content Placeholder 2"/>
          <p:cNvSpPr>
            <a:spLocks noGrp="1"/>
          </p:cNvSpPr>
          <p:nvPr>
            <p:ph idx="4294967295"/>
          </p:nvPr>
        </p:nvSpPr>
        <p:spPr>
          <a:xfrm>
            <a:off x="467544" y="2996952"/>
            <a:ext cx="8229600" cy="749300"/>
          </a:xfrm>
        </p:spPr>
        <p:txBody>
          <a:bodyPr>
            <a:normAutofit/>
          </a:bodyPr>
          <a:lstStyle/>
          <a:p>
            <a:pPr marL="0" indent="0" algn="ctr">
              <a:buNone/>
            </a:pPr>
            <a:r>
              <a:rPr lang="en-GB" sz="3600" dirty="0"/>
              <a:t>How would you define violence? </a:t>
            </a:r>
          </a:p>
        </p:txBody>
      </p:sp>
    </p:spTree>
    <p:extLst>
      <p:ext uri="{BB962C8B-B14F-4D97-AF65-F5344CB8AC3E}">
        <p14:creationId xmlns:p14="http://schemas.microsoft.com/office/powerpoint/2010/main" val="1280500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67544" y="836712"/>
            <a:ext cx="8229600" cy="1143000"/>
          </a:xfrm>
        </p:spPr>
        <p:txBody>
          <a:bodyPr/>
          <a:lstStyle/>
          <a:p>
            <a:r>
              <a:rPr lang="en-US" altLang="en-US" b="1" dirty="0"/>
              <a:t>What is Violence?</a:t>
            </a:r>
          </a:p>
        </p:txBody>
      </p:sp>
      <p:sp>
        <p:nvSpPr>
          <p:cNvPr id="24579" name="Rectangle 3"/>
          <p:cNvSpPr>
            <a:spLocks noGrp="1" noChangeArrowheads="1"/>
          </p:cNvSpPr>
          <p:nvPr>
            <p:ph idx="4294967295"/>
          </p:nvPr>
        </p:nvSpPr>
        <p:spPr>
          <a:xfrm>
            <a:off x="467544" y="1916832"/>
            <a:ext cx="8229600" cy="4525963"/>
          </a:xfrm>
        </p:spPr>
        <p:txBody>
          <a:bodyPr/>
          <a:lstStyle/>
          <a:p>
            <a:pPr lvl="1" eaLnBrk="1" hangingPunct="1"/>
            <a:r>
              <a:rPr lang="en-US" altLang="en-US" sz="2400" i="1" dirty="0"/>
              <a:t>Behaviour which is obviously likely to cause harm to others </a:t>
            </a:r>
          </a:p>
          <a:p>
            <a:pPr lvl="1" eaLnBrk="1" hangingPunct="1"/>
            <a:r>
              <a:rPr lang="en-GB" altLang="en-US" sz="2400" i="1" dirty="0"/>
              <a:t>Threats of harm: must be clear and unambiguous – i.e. “I’m going to kill you!”</a:t>
            </a:r>
          </a:p>
          <a:p>
            <a:pPr lvl="1" eaLnBrk="1" hangingPunct="1"/>
            <a:r>
              <a:rPr lang="en-GB" altLang="en-US" sz="2400" i="1" dirty="0"/>
              <a:t>Fear inducing behaviour (e.g. stalking)</a:t>
            </a:r>
          </a:p>
          <a:p>
            <a:pPr lvl="1" eaLnBrk="1" hangingPunct="1">
              <a:buFontTx/>
              <a:buNone/>
            </a:pPr>
            <a:endParaRPr lang="en-GB" altLang="en-US" sz="2400" i="1" dirty="0"/>
          </a:p>
          <a:p>
            <a:pPr eaLnBrk="1" hangingPunct="1"/>
            <a:r>
              <a:rPr lang="en-GB" altLang="en-US" sz="2800" dirty="0"/>
              <a:t>Intention to harm, or harm to the victim, is not he defining feature, but the act itself.  </a:t>
            </a:r>
          </a:p>
          <a:p>
            <a:pPr eaLnBrk="1" hangingPunct="1"/>
            <a:r>
              <a:rPr lang="en-GB" altLang="en-US" sz="2800" dirty="0"/>
              <a:t>Acts that result in criminal or civil sanctions</a:t>
            </a:r>
          </a:p>
          <a:p>
            <a:pPr eaLnBrk="1" hangingPunct="1"/>
            <a:endParaRPr lang="en-GB" altLang="en-US" sz="2800" b="1" dirty="0"/>
          </a:p>
          <a:p>
            <a:pPr eaLnBrk="1" hangingPunct="1"/>
            <a:endParaRPr lang="en-US" altLang="en-US" sz="2800" dirty="0"/>
          </a:p>
          <a:p>
            <a:endParaRPr lang="en-US" altLang="en-US" sz="2800" dirty="0"/>
          </a:p>
        </p:txBody>
      </p:sp>
    </p:spTree>
    <p:extLst>
      <p:ext uri="{BB962C8B-B14F-4D97-AF65-F5344CB8AC3E}">
        <p14:creationId xmlns:p14="http://schemas.microsoft.com/office/powerpoint/2010/main" val="1029699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67544" y="548680"/>
            <a:ext cx="8229600" cy="1143000"/>
          </a:xfrm>
        </p:spPr>
        <p:txBody>
          <a:bodyPr/>
          <a:lstStyle/>
          <a:p>
            <a:r>
              <a:rPr lang="en-GB" altLang="en-US" b="1" u="sng" dirty="0"/>
              <a:t>What is violence?</a:t>
            </a:r>
            <a:endParaRPr lang="en-US" altLang="en-US" b="1" u="sng" dirty="0"/>
          </a:p>
        </p:txBody>
      </p:sp>
      <p:sp>
        <p:nvSpPr>
          <p:cNvPr id="25603" name="Rectangle 3"/>
          <p:cNvSpPr>
            <a:spLocks noGrp="1" noChangeArrowheads="1"/>
          </p:cNvSpPr>
          <p:nvPr>
            <p:ph sz="half" idx="4294967295"/>
          </p:nvPr>
        </p:nvSpPr>
        <p:spPr>
          <a:xfrm>
            <a:off x="395536" y="1628800"/>
            <a:ext cx="4248472" cy="4381947"/>
          </a:xfrm>
        </p:spPr>
        <p:txBody>
          <a:bodyPr>
            <a:normAutofit/>
          </a:bodyPr>
          <a:lstStyle/>
          <a:p>
            <a:pPr>
              <a:lnSpc>
                <a:spcPct val="90000"/>
              </a:lnSpc>
            </a:pPr>
            <a:r>
              <a:rPr lang="en-GB" altLang="en-US" sz="2800" b="1" dirty="0"/>
              <a:t>Including (not exhaustive): </a:t>
            </a:r>
          </a:p>
          <a:p>
            <a:pPr>
              <a:lnSpc>
                <a:spcPct val="90000"/>
              </a:lnSpc>
            </a:pPr>
            <a:r>
              <a:rPr lang="en-GB" altLang="en-US" sz="2800" dirty="0"/>
              <a:t>Hitting, </a:t>
            </a:r>
          </a:p>
          <a:p>
            <a:pPr>
              <a:lnSpc>
                <a:spcPct val="90000"/>
              </a:lnSpc>
            </a:pPr>
            <a:r>
              <a:rPr lang="en-GB" altLang="en-US" sz="2800" dirty="0"/>
              <a:t>Punching </a:t>
            </a:r>
          </a:p>
          <a:p>
            <a:pPr>
              <a:lnSpc>
                <a:spcPct val="90000"/>
              </a:lnSpc>
            </a:pPr>
            <a:r>
              <a:rPr lang="en-GB" altLang="en-US" sz="2800" dirty="0"/>
              <a:t>Kicking, </a:t>
            </a:r>
          </a:p>
          <a:p>
            <a:pPr>
              <a:lnSpc>
                <a:spcPct val="90000"/>
              </a:lnSpc>
            </a:pPr>
            <a:r>
              <a:rPr lang="en-GB" altLang="en-US" sz="2800" dirty="0"/>
              <a:t>Biting, </a:t>
            </a:r>
          </a:p>
          <a:p>
            <a:pPr>
              <a:lnSpc>
                <a:spcPct val="90000"/>
              </a:lnSpc>
            </a:pPr>
            <a:r>
              <a:rPr lang="en-GB" altLang="en-US" sz="2800" dirty="0"/>
              <a:t>Scratching, </a:t>
            </a:r>
          </a:p>
          <a:p>
            <a:pPr>
              <a:lnSpc>
                <a:spcPct val="90000"/>
              </a:lnSpc>
            </a:pPr>
            <a:r>
              <a:rPr lang="en-GB" altLang="en-US" sz="2800" dirty="0"/>
              <a:t>Use of weapons, </a:t>
            </a:r>
          </a:p>
          <a:p>
            <a:pPr>
              <a:lnSpc>
                <a:spcPct val="90000"/>
              </a:lnSpc>
            </a:pPr>
            <a:r>
              <a:rPr lang="en-GB" altLang="en-US" sz="2800" dirty="0"/>
              <a:t>Sexual violence</a:t>
            </a:r>
          </a:p>
          <a:p>
            <a:pPr>
              <a:lnSpc>
                <a:spcPct val="90000"/>
              </a:lnSpc>
            </a:pPr>
            <a:endParaRPr lang="en-GB" altLang="en-US" dirty="0"/>
          </a:p>
        </p:txBody>
      </p:sp>
      <p:sp>
        <p:nvSpPr>
          <p:cNvPr id="25604" name="Rectangle 4"/>
          <p:cNvSpPr>
            <a:spLocks noGrp="1" noChangeArrowheads="1"/>
          </p:cNvSpPr>
          <p:nvPr>
            <p:ph sz="half" idx="4294967295"/>
          </p:nvPr>
        </p:nvSpPr>
        <p:spPr>
          <a:xfrm>
            <a:off x="4572000" y="1700808"/>
            <a:ext cx="4038600" cy="4176464"/>
          </a:xfrm>
        </p:spPr>
        <p:txBody>
          <a:bodyPr>
            <a:normAutofit/>
          </a:bodyPr>
          <a:lstStyle/>
          <a:p>
            <a:pPr>
              <a:lnSpc>
                <a:spcPct val="90000"/>
              </a:lnSpc>
            </a:pPr>
            <a:r>
              <a:rPr lang="en-GB" altLang="en-US" sz="2400" b="1" dirty="0"/>
              <a:t>Less clear acts of violence: </a:t>
            </a:r>
            <a:r>
              <a:rPr lang="en-GB" altLang="en-US" sz="2400" dirty="0"/>
              <a:t> </a:t>
            </a:r>
          </a:p>
          <a:p>
            <a:pPr>
              <a:lnSpc>
                <a:spcPct val="90000"/>
              </a:lnSpc>
            </a:pPr>
            <a:r>
              <a:rPr lang="en-GB" altLang="en-US" sz="2400" dirty="0"/>
              <a:t>Harming animals</a:t>
            </a:r>
          </a:p>
          <a:p>
            <a:pPr>
              <a:lnSpc>
                <a:spcPct val="90000"/>
              </a:lnSpc>
            </a:pPr>
            <a:r>
              <a:rPr lang="en-GB" altLang="en-US" sz="2400" dirty="0"/>
              <a:t>Verbal abuse with no threats of violence, </a:t>
            </a:r>
          </a:p>
          <a:p>
            <a:pPr>
              <a:lnSpc>
                <a:spcPct val="90000"/>
              </a:lnSpc>
            </a:pPr>
            <a:r>
              <a:rPr lang="en-GB" altLang="en-US" sz="2400" dirty="0"/>
              <a:t>Property damage with no harm to others, </a:t>
            </a:r>
          </a:p>
          <a:p>
            <a:pPr>
              <a:lnSpc>
                <a:spcPct val="90000"/>
              </a:lnSpc>
            </a:pPr>
            <a:r>
              <a:rPr lang="en-GB" altLang="en-US" sz="2400" dirty="0"/>
              <a:t>Acts of self defence. </a:t>
            </a:r>
            <a:endParaRPr lang="en-US" altLang="en-US" sz="2400" dirty="0"/>
          </a:p>
          <a:p>
            <a:pPr>
              <a:lnSpc>
                <a:spcPct val="90000"/>
              </a:lnSpc>
            </a:pPr>
            <a:endParaRPr lang="en-US" altLang="en-US" sz="2400" dirty="0"/>
          </a:p>
        </p:txBody>
      </p:sp>
    </p:spTree>
    <p:extLst>
      <p:ext uri="{BB962C8B-B14F-4D97-AF65-F5344CB8AC3E}">
        <p14:creationId xmlns:p14="http://schemas.microsoft.com/office/powerpoint/2010/main" val="3944300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69652" y="548680"/>
            <a:ext cx="8229600" cy="1143000"/>
          </a:xfrm>
        </p:spPr>
        <p:txBody>
          <a:bodyPr/>
          <a:lstStyle/>
          <a:p>
            <a:pPr eaLnBrk="1" hangingPunct="1"/>
            <a:r>
              <a:rPr lang="en-GB" altLang="en-US" sz="4000" b="1" dirty="0"/>
              <a:t>HCR-20</a:t>
            </a:r>
            <a:endParaRPr lang="en-US" altLang="en-US" sz="4000" b="1" dirty="0"/>
          </a:p>
        </p:txBody>
      </p:sp>
      <p:sp>
        <p:nvSpPr>
          <p:cNvPr id="38915" name="Rectangle 3"/>
          <p:cNvSpPr>
            <a:spLocks noGrp="1" noChangeArrowheads="1"/>
          </p:cNvSpPr>
          <p:nvPr>
            <p:ph idx="4294967295"/>
          </p:nvPr>
        </p:nvSpPr>
        <p:spPr>
          <a:xfrm>
            <a:off x="395536" y="1412776"/>
            <a:ext cx="8497887" cy="4525962"/>
          </a:xfrm>
        </p:spPr>
        <p:txBody>
          <a:bodyPr/>
          <a:lstStyle/>
          <a:p>
            <a:pPr eaLnBrk="1" hangingPunct="1">
              <a:defRPr/>
            </a:pPr>
            <a:r>
              <a:rPr lang="en-GB" altLang="en-US" sz="2400" dirty="0"/>
              <a:t>Violence risk assessment, very reliable predictor of violence in mainstream  and LD populations</a:t>
            </a:r>
          </a:p>
          <a:p>
            <a:pPr eaLnBrk="1" hangingPunct="1">
              <a:defRPr/>
            </a:pPr>
            <a:r>
              <a:rPr lang="en-GB" altLang="en-US" sz="2400" dirty="0"/>
              <a:t>DOH 2007 </a:t>
            </a:r>
            <a:r>
              <a:rPr lang="en-GB" altLang="en-US" sz="2400" i="1" dirty="0"/>
              <a:t>Best Practice in Managing Risk</a:t>
            </a:r>
            <a:r>
              <a:rPr lang="en-GB" altLang="en-US" sz="2400" dirty="0"/>
              <a:t> guidance identifies it as a “tool for supporting best Practice”</a:t>
            </a:r>
          </a:p>
          <a:p>
            <a:pPr eaLnBrk="1" hangingPunct="1">
              <a:defRPr/>
            </a:pPr>
            <a:r>
              <a:rPr lang="en-GB" altLang="en-US" sz="2400" dirty="0"/>
              <a:t>Royal College of Psychiatrists describe it as “</a:t>
            </a:r>
            <a:r>
              <a:rPr lang="en-GB" altLang="en-US" sz="2400" i="1" dirty="0"/>
              <a:t>probably the only defensible approach to risk assessment and management</a:t>
            </a:r>
            <a:r>
              <a:rPr lang="en-GB" altLang="en-US" sz="2400" dirty="0"/>
              <a:t>” (O Grady, 2007)</a:t>
            </a: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05064"/>
            <a:ext cx="4559300" cy="264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786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539552" y="836712"/>
            <a:ext cx="8229600" cy="1143000"/>
          </a:xfrm>
        </p:spPr>
        <p:txBody>
          <a:bodyPr/>
          <a:lstStyle/>
          <a:p>
            <a:pPr eaLnBrk="1" hangingPunct="1"/>
            <a:r>
              <a:rPr lang="en-GB" altLang="en-US" sz="3600" b="1" dirty="0"/>
              <a:t>Decision Theory of Violence</a:t>
            </a:r>
          </a:p>
        </p:txBody>
      </p:sp>
      <p:sp>
        <p:nvSpPr>
          <p:cNvPr id="87043" name="Content Placeholder 2"/>
          <p:cNvSpPr>
            <a:spLocks noGrp="1"/>
          </p:cNvSpPr>
          <p:nvPr>
            <p:ph idx="4294967295"/>
          </p:nvPr>
        </p:nvSpPr>
        <p:spPr>
          <a:xfrm>
            <a:off x="611560" y="2078558"/>
            <a:ext cx="8229600" cy="3560763"/>
          </a:xfrm>
        </p:spPr>
        <p:txBody>
          <a:bodyPr/>
          <a:lstStyle/>
          <a:p>
            <a:pPr eaLnBrk="1" hangingPunct="1"/>
            <a:r>
              <a:rPr lang="en-GB" altLang="en-US" sz="2400" dirty="0"/>
              <a:t>Viable Response Option – ‘People choose to be violent’. Always violent for a reason/purpose.</a:t>
            </a:r>
          </a:p>
          <a:p>
            <a:pPr eaLnBrk="1" hangingPunct="1"/>
            <a:endParaRPr lang="en-GB" altLang="en-US" sz="2400" dirty="0"/>
          </a:p>
          <a:p>
            <a:pPr eaLnBrk="1" hangingPunct="1"/>
            <a:r>
              <a:rPr lang="en-GB" altLang="en-US" sz="2400" dirty="0"/>
              <a:t>Potential Reward or Benefit</a:t>
            </a:r>
          </a:p>
          <a:p>
            <a:pPr eaLnBrk="1" hangingPunct="1"/>
            <a:endParaRPr lang="en-GB" altLang="en-US" sz="2400" dirty="0"/>
          </a:p>
          <a:p>
            <a:pPr eaLnBrk="1" hangingPunct="1"/>
            <a:r>
              <a:rPr lang="en-GB" altLang="en-US" sz="2400" dirty="0"/>
              <a:t>Acceptable Cost</a:t>
            </a:r>
          </a:p>
          <a:p>
            <a:pPr eaLnBrk="1" hangingPunct="1"/>
            <a:endParaRPr lang="en-GB" altLang="en-US" sz="2400" dirty="0"/>
          </a:p>
          <a:p>
            <a:pPr eaLnBrk="1" hangingPunct="1"/>
            <a:r>
              <a:rPr lang="en-GB" altLang="en-US" sz="2400" dirty="0"/>
              <a:t>Feasible </a:t>
            </a:r>
          </a:p>
        </p:txBody>
      </p:sp>
      <p:sp>
        <p:nvSpPr>
          <p:cNvPr id="4" name="Down Arrow 3"/>
          <p:cNvSpPr/>
          <p:nvPr/>
        </p:nvSpPr>
        <p:spPr>
          <a:xfrm>
            <a:off x="3265011" y="2854326"/>
            <a:ext cx="360363"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Down Arrow 4"/>
          <p:cNvSpPr/>
          <p:nvPr/>
        </p:nvSpPr>
        <p:spPr>
          <a:xfrm>
            <a:off x="2293303" y="3717926"/>
            <a:ext cx="358775"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Down Arrow 5"/>
          <p:cNvSpPr/>
          <p:nvPr/>
        </p:nvSpPr>
        <p:spPr>
          <a:xfrm>
            <a:off x="1403350" y="4654551"/>
            <a:ext cx="360363"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7047" name="Picture 2" descr="http://aarons.org/images/robbe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410744"/>
            <a:ext cx="32956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716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a:xfrm>
            <a:off x="467544" y="908720"/>
            <a:ext cx="8229600" cy="1143000"/>
          </a:xfrm>
        </p:spPr>
        <p:txBody>
          <a:bodyPr/>
          <a:lstStyle/>
          <a:p>
            <a:pPr eaLnBrk="1" hangingPunct="1"/>
            <a:r>
              <a:rPr lang="en-GB" altLang="en-US" sz="3600" b="1" u="sng" dirty="0"/>
              <a:t>Motivators for Violence</a:t>
            </a:r>
          </a:p>
        </p:txBody>
      </p:sp>
      <p:sp>
        <p:nvSpPr>
          <p:cNvPr id="89091" name="Content Placeholder 2"/>
          <p:cNvSpPr>
            <a:spLocks noGrp="1"/>
          </p:cNvSpPr>
          <p:nvPr>
            <p:ph idx="4294967295"/>
          </p:nvPr>
        </p:nvSpPr>
        <p:spPr>
          <a:xfrm>
            <a:off x="539552" y="2276872"/>
            <a:ext cx="8229600" cy="3384376"/>
          </a:xfrm>
        </p:spPr>
        <p:txBody>
          <a:bodyPr/>
          <a:lstStyle/>
          <a:p>
            <a:pPr eaLnBrk="1" hangingPunct="1"/>
            <a:r>
              <a:rPr lang="en-GB" altLang="en-US" sz="2800" dirty="0"/>
              <a:t>What was the person trying to accomplish?</a:t>
            </a:r>
          </a:p>
          <a:p>
            <a:pPr eaLnBrk="1" hangingPunct="1"/>
            <a:endParaRPr lang="en-GB" altLang="en-US" sz="2800" dirty="0"/>
          </a:p>
          <a:p>
            <a:pPr eaLnBrk="1" hangingPunct="1"/>
            <a:r>
              <a:rPr lang="en-GB" altLang="en-US" sz="2800" dirty="0"/>
              <a:t>Which factors increased the perceived gains or benefits of violence?</a:t>
            </a:r>
          </a:p>
          <a:p>
            <a:pPr lvl="1" eaLnBrk="1" hangingPunct="1">
              <a:buFontTx/>
              <a:buNone/>
            </a:pPr>
            <a:endParaRPr lang="en-GB" altLang="en-US" dirty="0"/>
          </a:p>
        </p:txBody>
      </p:sp>
    </p:spTree>
    <p:extLst>
      <p:ext uri="{BB962C8B-B14F-4D97-AF65-F5344CB8AC3E}">
        <p14:creationId xmlns:p14="http://schemas.microsoft.com/office/powerpoint/2010/main" val="2886701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1800" y="1273077"/>
            <a:ext cx="8280400" cy="4608512"/>
            <a:chOff x="395288" y="1557338"/>
            <a:chExt cx="8280400" cy="4608512"/>
          </a:xfrm>
        </p:grpSpPr>
        <p:sp>
          <p:nvSpPr>
            <p:cNvPr id="90114" name="TextBox 1"/>
            <p:cNvSpPr txBox="1">
              <a:spLocks noChangeArrowheads="1"/>
            </p:cNvSpPr>
            <p:nvPr/>
          </p:nvSpPr>
          <p:spPr bwMode="auto">
            <a:xfrm>
              <a:off x="395288" y="4941888"/>
              <a:ext cx="1873250" cy="8302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Defence / Distance</a:t>
              </a:r>
            </a:p>
          </p:txBody>
        </p:sp>
        <p:sp>
          <p:nvSpPr>
            <p:cNvPr id="90115" name="TextBox 2"/>
            <p:cNvSpPr txBox="1">
              <a:spLocks noChangeArrowheads="1"/>
            </p:cNvSpPr>
            <p:nvPr/>
          </p:nvSpPr>
          <p:spPr bwMode="auto">
            <a:xfrm>
              <a:off x="755650" y="3789363"/>
              <a:ext cx="1871663" cy="8302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Justice / Honour</a:t>
              </a:r>
            </a:p>
          </p:txBody>
        </p:sp>
        <p:sp>
          <p:nvSpPr>
            <p:cNvPr id="90116" name="TextBox 3"/>
            <p:cNvSpPr txBox="1">
              <a:spLocks noChangeArrowheads="1"/>
            </p:cNvSpPr>
            <p:nvPr/>
          </p:nvSpPr>
          <p:spPr bwMode="auto">
            <a:xfrm>
              <a:off x="1331913" y="2636838"/>
              <a:ext cx="1871662" cy="83185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Gain / </a:t>
              </a:r>
            </a:p>
            <a:p>
              <a:pPr algn="ctr" eaLnBrk="1" hangingPunct="1">
                <a:spcBef>
                  <a:spcPct val="0"/>
                </a:spcBef>
                <a:buFontTx/>
                <a:buNone/>
              </a:pPr>
              <a:r>
                <a:rPr lang="en-GB" altLang="en-US" sz="2400">
                  <a:latin typeface="Arial" pitchFamily="34" charset="0"/>
                </a:rPr>
                <a:t>Profit</a:t>
              </a:r>
            </a:p>
          </p:txBody>
        </p:sp>
        <p:sp>
          <p:nvSpPr>
            <p:cNvPr id="90117" name="TextBox 4"/>
            <p:cNvSpPr txBox="1">
              <a:spLocks noChangeArrowheads="1"/>
            </p:cNvSpPr>
            <p:nvPr/>
          </p:nvSpPr>
          <p:spPr bwMode="auto">
            <a:xfrm>
              <a:off x="2555875" y="1557338"/>
              <a:ext cx="1871663" cy="8302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dirty="0">
                  <a:latin typeface="Arial" pitchFamily="34" charset="0"/>
                </a:rPr>
                <a:t>Control / Change</a:t>
              </a:r>
            </a:p>
          </p:txBody>
        </p:sp>
        <p:sp>
          <p:nvSpPr>
            <p:cNvPr id="90118" name="TextBox 5"/>
            <p:cNvSpPr txBox="1">
              <a:spLocks noChangeArrowheads="1"/>
            </p:cNvSpPr>
            <p:nvPr/>
          </p:nvSpPr>
          <p:spPr bwMode="auto">
            <a:xfrm>
              <a:off x="4716463" y="1557338"/>
              <a:ext cx="1871662" cy="8302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Status / Esteem</a:t>
              </a:r>
            </a:p>
          </p:txBody>
        </p:sp>
        <p:sp>
          <p:nvSpPr>
            <p:cNvPr id="90119" name="TextBox 6"/>
            <p:cNvSpPr txBox="1">
              <a:spLocks noChangeArrowheads="1"/>
            </p:cNvSpPr>
            <p:nvPr/>
          </p:nvSpPr>
          <p:spPr bwMode="auto">
            <a:xfrm>
              <a:off x="5940425" y="2565400"/>
              <a:ext cx="1871663" cy="830263"/>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Release / Expression</a:t>
              </a:r>
            </a:p>
          </p:txBody>
        </p:sp>
        <p:sp>
          <p:nvSpPr>
            <p:cNvPr id="90120" name="TextBox 7"/>
            <p:cNvSpPr txBox="1">
              <a:spLocks noChangeArrowheads="1"/>
            </p:cNvSpPr>
            <p:nvPr/>
          </p:nvSpPr>
          <p:spPr bwMode="auto">
            <a:xfrm>
              <a:off x="6516688" y="3716338"/>
              <a:ext cx="1871662" cy="83185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Arousal / Activity</a:t>
              </a:r>
            </a:p>
          </p:txBody>
        </p:sp>
        <p:sp>
          <p:nvSpPr>
            <p:cNvPr id="90121" name="TextBox 8"/>
            <p:cNvSpPr txBox="1">
              <a:spLocks noChangeArrowheads="1"/>
            </p:cNvSpPr>
            <p:nvPr/>
          </p:nvSpPr>
          <p:spPr bwMode="auto">
            <a:xfrm>
              <a:off x="6804025" y="4941888"/>
              <a:ext cx="1871663" cy="8302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Proximity / Affiliation</a:t>
              </a:r>
            </a:p>
          </p:txBody>
        </p:sp>
        <p:sp>
          <p:nvSpPr>
            <p:cNvPr id="90122" name="TextBox 9"/>
            <p:cNvSpPr txBox="1">
              <a:spLocks noChangeArrowheads="1"/>
            </p:cNvSpPr>
            <p:nvPr/>
          </p:nvSpPr>
          <p:spPr bwMode="auto">
            <a:xfrm>
              <a:off x="3563938" y="5084763"/>
              <a:ext cx="2016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b="1">
                  <a:latin typeface="Arial" pitchFamily="34" charset="0"/>
                </a:rPr>
                <a:t>PERCEIVED REWARD</a:t>
              </a:r>
            </a:p>
          </p:txBody>
        </p:sp>
        <p:sp>
          <p:nvSpPr>
            <p:cNvPr id="11" name="Oval 10"/>
            <p:cNvSpPr/>
            <p:nvPr/>
          </p:nvSpPr>
          <p:spPr>
            <a:xfrm>
              <a:off x="3419475" y="4797425"/>
              <a:ext cx="2160588" cy="1368425"/>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2" name="Down Arrow 11"/>
            <p:cNvSpPr/>
            <p:nvPr/>
          </p:nvSpPr>
          <p:spPr>
            <a:xfrm rot="16200000">
              <a:off x="2538413" y="4743450"/>
              <a:ext cx="395287" cy="122396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Down Arrow 12"/>
            <p:cNvSpPr/>
            <p:nvPr/>
          </p:nvSpPr>
          <p:spPr>
            <a:xfrm rot="18102014">
              <a:off x="2782094" y="3934619"/>
              <a:ext cx="396875" cy="140811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Down Arrow 13"/>
            <p:cNvSpPr/>
            <p:nvPr/>
          </p:nvSpPr>
          <p:spPr>
            <a:xfrm rot="19419730">
              <a:off x="3133725" y="3201988"/>
              <a:ext cx="395288" cy="183991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Down Arrow 14"/>
            <p:cNvSpPr/>
            <p:nvPr/>
          </p:nvSpPr>
          <p:spPr>
            <a:xfrm>
              <a:off x="3995738" y="2276475"/>
              <a:ext cx="396875" cy="252095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Down Arrow 15"/>
            <p:cNvSpPr/>
            <p:nvPr/>
          </p:nvSpPr>
          <p:spPr>
            <a:xfrm>
              <a:off x="4716463" y="2276475"/>
              <a:ext cx="395287" cy="252095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Down Arrow 16"/>
            <p:cNvSpPr/>
            <p:nvPr/>
          </p:nvSpPr>
          <p:spPr>
            <a:xfrm rot="1515622">
              <a:off x="5449888" y="3209925"/>
              <a:ext cx="396875" cy="183991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Down Arrow 17"/>
            <p:cNvSpPr/>
            <p:nvPr/>
          </p:nvSpPr>
          <p:spPr>
            <a:xfrm rot="2687505">
              <a:off x="5873750" y="4011613"/>
              <a:ext cx="396875" cy="140811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Down Arrow 19"/>
            <p:cNvSpPr/>
            <p:nvPr/>
          </p:nvSpPr>
          <p:spPr>
            <a:xfrm rot="5400000">
              <a:off x="6065044" y="4887119"/>
              <a:ext cx="396875" cy="122396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3889792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a:xfrm>
            <a:off x="395536" y="980728"/>
            <a:ext cx="8229600" cy="1143000"/>
          </a:xfrm>
        </p:spPr>
        <p:txBody>
          <a:bodyPr/>
          <a:lstStyle/>
          <a:p>
            <a:pPr eaLnBrk="1" hangingPunct="1"/>
            <a:r>
              <a:rPr lang="en-GB" altLang="en-US" sz="3600" b="1" u="sng" dirty="0"/>
              <a:t>Disinihibitors for Violence</a:t>
            </a:r>
          </a:p>
        </p:txBody>
      </p:sp>
      <p:sp>
        <p:nvSpPr>
          <p:cNvPr id="91139" name="Content Placeholder 2"/>
          <p:cNvSpPr>
            <a:spLocks noGrp="1"/>
          </p:cNvSpPr>
          <p:nvPr>
            <p:ph idx="4294967295"/>
          </p:nvPr>
        </p:nvSpPr>
        <p:spPr>
          <a:xfrm>
            <a:off x="395536" y="2276872"/>
            <a:ext cx="8352928" cy="3273425"/>
          </a:xfrm>
        </p:spPr>
        <p:txBody>
          <a:bodyPr/>
          <a:lstStyle/>
          <a:p>
            <a:pPr eaLnBrk="1" hangingPunct="1"/>
            <a:r>
              <a:rPr lang="en-GB" altLang="en-US" sz="2800" dirty="0"/>
              <a:t>Most people understand that violence towards others causes harm and has negative consequences for self and others – how to violent offenders overcome this? </a:t>
            </a:r>
          </a:p>
          <a:p>
            <a:pPr eaLnBrk="1" hangingPunct="1"/>
            <a:endParaRPr lang="en-GB" altLang="en-US" sz="2800" dirty="0"/>
          </a:p>
          <a:p>
            <a:pPr eaLnBrk="1" hangingPunct="1"/>
            <a:r>
              <a:rPr lang="en-GB" altLang="en-US" sz="2800" dirty="0"/>
              <a:t>Which factors decreased the perceived costs or negative consequences of violence?</a:t>
            </a:r>
          </a:p>
          <a:p>
            <a:pPr lvl="1" eaLnBrk="1" hangingPunct="1">
              <a:buFontTx/>
              <a:buNone/>
            </a:pPr>
            <a:endParaRPr lang="en-GB" altLang="en-US" dirty="0"/>
          </a:p>
        </p:txBody>
      </p:sp>
    </p:spTree>
    <p:extLst>
      <p:ext uri="{BB962C8B-B14F-4D97-AF65-F5344CB8AC3E}">
        <p14:creationId xmlns:p14="http://schemas.microsoft.com/office/powerpoint/2010/main" val="413750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204864"/>
            <a:ext cx="7056784" cy="1200329"/>
          </a:xfrm>
          <a:prstGeom prst="rect">
            <a:avLst/>
          </a:prstGeom>
          <a:noFill/>
        </p:spPr>
        <p:txBody>
          <a:bodyPr wrap="square" rtlCol="0">
            <a:spAutoFit/>
          </a:bodyPr>
          <a:lstStyle/>
          <a:p>
            <a:pPr algn="ctr"/>
            <a:r>
              <a:rPr lang="en-GB" sz="3600" b="1" u="sng" dirty="0"/>
              <a:t>Contextualise Challenging and Offending Behaviours</a:t>
            </a:r>
          </a:p>
        </p:txBody>
      </p:sp>
    </p:spTree>
    <p:extLst>
      <p:ext uri="{BB962C8B-B14F-4D97-AF65-F5344CB8AC3E}">
        <p14:creationId xmlns:p14="http://schemas.microsoft.com/office/powerpoint/2010/main" val="3730453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3109" y="1139113"/>
            <a:ext cx="8751379" cy="4608512"/>
            <a:chOff x="227940" y="1557338"/>
            <a:chExt cx="8433995" cy="4608512"/>
          </a:xfrm>
        </p:grpSpPr>
        <p:sp>
          <p:nvSpPr>
            <p:cNvPr id="92162" name="TextBox 1"/>
            <p:cNvSpPr txBox="1">
              <a:spLocks noChangeArrowheads="1"/>
            </p:cNvSpPr>
            <p:nvPr/>
          </p:nvSpPr>
          <p:spPr bwMode="auto">
            <a:xfrm>
              <a:off x="227940" y="4941888"/>
              <a:ext cx="1873250" cy="8302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Negative Attitudes</a:t>
              </a:r>
            </a:p>
          </p:txBody>
        </p:sp>
        <p:sp>
          <p:nvSpPr>
            <p:cNvPr id="92163" name="TextBox 2"/>
            <p:cNvSpPr txBox="1">
              <a:spLocks noChangeArrowheads="1"/>
            </p:cNvSpPr>
            <p:nvPr/>
          </p:nvSpPr>
          <p:spPr bwMode="auto">
            <a:xfrm>
              <a:off x="468313" y="3789363"/>
              <a:ext cx="1943100" cy="8302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Negative Self-concept</a:t>
              </a:r>
            </a:p>
          </p:txBody>
        </p:sp>
        <p:sp>
          <p:nvSpPr>
            <p:cNvPr id="92164" name="TextBox 3"/>
            <p:cNvSpPr txBox="1">
              <a:spLocks noChangeArrowheads="1"/>
            </p:cNvSpPr>
            <p:nvPr/>
          </p:nvSpPr>
          <p:spPr bwMode="auto">
            <a:xfrm>
              <a:off x="1164565" y="2619912"/>
              <a:ext cx="1871662" cy="83185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Alienation</a:t>
              </a:r>
            </a:p>
            <a:p>
              <a:pPr algn="ctr" eaLnBrk="1" hangingPunct="1">
                <a:spcBef>
                  <a:spcPct val="0"/>
                </a:spcBef>
                <a:buFontTx/>
                <a:buNone/>
              </a:pPr>
              <a:endParaRPr lang="en-GB" altLang="en-US" sz="2400">
                <a:latin typeface="Arial" pitchFamily="34" charset="0"/>
              </a:endParaRPr>
            </a:p>
          </p:txBody>
        </p:sp>
        <p:sp>
          <p:nvSpPr>
            <p:cNvPr id="92165" name="TextBox 4"/>
            <p:cNvSpPr txBox="1">
              <a:spLocks noChangeArrowheads="1"/>
            </p:cNvSpPr>
            <p:nvPr/>
          </p:nvSpPr>
          <p:spPr bwMode="auto">
            <a:xfrm>
              <a:off x="3563668" y="1557338"/>
              <a:ext cx="1871663" cy="8302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dirty="0">
                  <a:latin typeface="Arial" pitchFamily="34" charset="0"/>
                </a:rPr>
                <a:t>Nihilism</a:t>
              </a:r>
            </a:p>
            <a:p>
              <a:pPr algn="ctr" eaLnBrk="1" hangingPunct="1">
                <a:spcBef>
                  <a:spcPct val="0"/>
                </a:spcBef>
                <a:buFontTx/>
                <a:buNone/>
              </a:pPr>
              <a:endParaRPr lang="en-GB" altLang="en-US" sz="2400" dirty="0">
                <a:latin typeface="Arial" pitchFamily="34" charset="0"/>
              </a:endParaRPr>
            </a:p>
          </p:txBody>
        </p:sp>
        <p:sp>
          <p:nvSpPr>
            <p:cNvPr id="92166" name="TextBox 6"/>
            <p:cNvSpPr txBox="1">
              <a:spLocks noChangeArrowheads="1"/>
            </p:cNvSpPr>
            <p:nvPr/>
          </p:nvSpPr>
          <p:spPr bwMode="auto">
            <a:xfrm>
              <a:off x="6011863" y="2276475"/>
              <a:ext cx="1944687" cy="120015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Lack of Insight or Awareness</a:t>
              </a:r>
            </a:p>
          </p:txBody>
        </p:sp>
        <p:sp>
          <p:nvSpPr>
            <p:cNvPr id="92167" name="TextBox 7"/>
            <p:cNvSpPr txBox="1">
              <a:spLocks noChangeArrowheads="1"/>
            </p:cNvSpPr>
            <p:nvPr/>
          </p:nvSpPr>
          <p:spPr bwMode="auto">
            <a:xfrm>
              <a:off x="6516688" y="3789363"/>
              <a:ext cx="2016125" cy="83185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Lack of Guilt or Anxiety</a:t>
              </a:r>
            </a:p>
          </p:txBody>
        </p:sp>
        <p:sp>
          <p:nvSpPr>
            <p:cNvPr id="92168" name="TextBox 8"/>
            <p:cNvSpPr txBox="1">
              <a:spLocks noChangeArrowheads="1"/>
            </p:cNvSpPr>
            <p:nvPr/>
          </p:nvSpPr>
          <p:spPr bwMode="auto">
            <a:xfrm>
              <a:off x="6790272" y="5114252"/>
              <a:ext cx="1871663" cy="8302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Lack of Empathy</a:t>
              </a:r>
            </a:p>
          </p:txBody>
        </p:sp>
        <p:sp>
          <p:nvSpPr>
            <p:cNvPr id="92169" name="TextBox 9"/>
            <p:cNvSpPr txBox="1">
              <a:spLocks noChangeArrowheads="1"/>
            </p:cNvSpPr>
            <p:nvPr/>
          </p:nvSpPr>
          <p:spPr bwMode="auto">
            <a:xfrm>
              <a:off x="3474243" y="5103101"/>
              <a:ext cx="210582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b="1" dirty="0">
                  <a:latin typeface="Arial" pitchFamily="34" charset="0"/>
                </a:rPr>
                <a:t>PERCEIVED COST</a:t>
              </a:r>
            </a:p>
          </p:txBody>
        </p:sp>
        <p:sp>
          <p:nvSpPr>
            <p:cNvPr id="11" name="Oval 10"/>
            <p:cNvSpPr/>
            <p:nvPr/>
          </p:nvSpPr>
          <p:spPr>
            <a:xfrm>
              <a:off x="3419475" y="4797425"/>
              <a:ext cx="2160588" cy="1368425"/>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2" name="Down Arrow 11"/>
            <p:cNvSpPr/>
            <p:nvPr/>
          </p:nvSpPr>
          <p:spPr>
            <a:xfrm rot="16200000">
              <a:off x="2594247" y="4925488"/>
              <a:ext cx="395287" cy="1112294"/>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Down Arrow 12"/>
            <p:cNvSpPr/>
            <p:nvPr/>
          </p:nvSpPr>
          <p:spPr>
            <a:xfrm rot="18348805">
              <a:off x="2837790" y="4044695"/>
              <a:ext cx="396875" cy="1283048"/>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Down Arrow 13"/>
            <p:cNvSpPr/>
            <p:nvPr/>
          </p:nvSpPr>
          <p:spPr>
            <a:xfrm rot="19697662">
              <a:off x="3366025" y="3363451"/>
              <a:ext cx="395288" cy="158373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Down Arrow 14"/>
            <p:cNvSpPr/>
            <p:nvPr/>
          </p:nvSpPr>
          <p:spPr>
            <a:xfrm>
              <a:off x="4284663" y="2479072"/>
              <a:ext cx="395287" cy="2245327"/>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Down Arrow 16"/>
            <p:cNvSpPr/>
            <p:nvPr/>
          </p:nvSpPr>
          <p:spPr>
            <a:xfrm rot="2119373">
              <a:off x="5256485" y="3343119"/>
              <a:ext cx="396875" cy="1611387"/>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Down Arrow 17"/>
            <p:cNvSpPr/>
            <p:nvPr/>
          </p:nvSpPr>
          <p:spPr>
            <a:xfrm rot="3256540">
              <a:off x="5751277" y="4177860"/>
              <a:ext cx="396875" cy="1175865"/>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Down Arrow 19"/>
            <p:cNvSpPr/>
            <p:nvPr/>
          </p:nvSpPr>
          <p:spPr>
            <a:xfrm rot="5400000">
              <a:off x="5987081" y="5000536"/>
              <a:ext cx="396875" cy="105928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4294802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a:xfrm>
            <a:off x="467544" y="836712"/>
            <a:ext cx="8229600" cy="1143000"/>
          </a:xfrm>
        </p:spPr>
        <p:txBody>
          <a:bodyPr/>
          <a:lstStyle/>
          <a:p>
            <a:pPr eaLnBrk="1" hangingPunct="1"/>
            <a:r>
              <a:rPr lang="en-GB" altLang="en-US" sz="3600" b="1" dirty="0"/>
              <a:t>Destabilisers for Violence</a:t>
            </a:r>
          </a:p>
        </p:txBody>
      </p:sp>
      <p:sp>
        <p:nvSpPr>
          <p:cNvPr id="93187" name="Content Placeholder 2"/>
          <p:cNvSpPr>
            <a:spLocks noGrp="1"/>
          </p:cNvSpPr>
          <p:nvPr>
            <p:ph idx="4294967295"/>
          </p:nvPr>
        </p:nvSpPr>
        <p:spPr>
          <a:xfrm>
            <a:off x="395536" y="2276872"/>
            <a:ext cx="8229600" cy="3417888"/>
          </a:xfrm>
        </p:spPr>
        <p:txBody>
          <a:bodyPr/>
          <a:lstStyle/>
          <a:p>
            <a:pPr eaLnBrk="1" hangingPunct="1"/>
            <a:r>
              <a:rPr lang="en-GB" altLang="en-US" sz="2800" dirty="0"/>
              <a:t>Did the person have problems thinking clearly and forming plans?</a:t>
            </a:r>
          </a:p>
          <a:p>
            <a:pPr eaLnBrk="1" hangingPunct="1"/>
            <a:endParaRPr lang="en-GB" altLang="en-US" sz="2800" dirty="0"/>
          </a:p>
          <a:p>
            <a:pPr eaLnBrk="1" hangingPunct="1"/>
            <a:r>
              <a:rPr lang="en-GB" altLang="en-US" sz="2800" dirty="0"/>
              <a:t>Which factors impaired, disturbed, or disrupted the person’s decision making?</a:t>
            </a:r>
          </a:p>
          <a:p>
            <a:pPr lvl="1" eaLnBrk="1" hangingPunct="1">
              <a:buFontTx/>
              <a:buNone/>
            </a:pPr>
            <a:endParaRPr lang="en-GB" altLang="en-US" dirty="0"/>
          </a:p>
        </p:txBody>
      </p:sp>
    </p:spTree>
    <p:extLst>
      <p:ext uri="{BB962C8B-B14F-4D97-AF65-F5344CB8AC3E}">
        <p14:creationId xmlns:p14="http://schemas.microsoft.com/office/powerpoint/2010/main" val="92580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3588" y="1471213"/>
            <a:ext cx="8882907" cy="4355596"/>
            <a:chOff x="301807" y="1540033"/>
            <a:chExt cx="8634206" cy="4355596"/>
          </a:xfrm>
        </p:grpSpPr>
        <p:sp>
          <p:nvSpPr>
            <p:cNvPr id="94210" name="TextBox 1"/>
            <p:cNvSpPr txBox="1">
              <a:spLocks noChangeArrowheads="1"/>
            </p:cNvSpPr>
            <p:nvPr/>
          </p:nvSpPr>
          <p:spPr bwMode="auto">
            <a:xfrm>
              <a:off x="301807" y="4775584"/>
              <a:ext cx="1873250" cy="8302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dirty="0">
                  <a:latin typeface="Arial" pitchFamily="34" charset="0"/>
                </a:rPr>
                <a:t>Disturbed Attention</a:t>
              </a:r>
            </a:p>
          </p:txBody>
        </p:sp>
        <p:sp>
          <p:nvSpPr>
            <p:cNvPr id="94211" name="TextBox 2"/>
            <p:cNvSpPr txBox="1">
              <a:spLocks noChangeArrowheads="1"/>
            </p:cNvSpPr>
            <p:nvPr/>
          </p:nvSpPr>
          <p:spPr bwMode="auto">
            <a:xfrm>
              <a:off x="317007" y="3233880"/>
              <a:ext cx="1943100" cy="8302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Disturbed Perception</a:t>
              </a:r>
            </a:p>
          </p:txBody>
        </p:sp>
        <p:sp>
          <p:nvSpPr>
            <p:cNvPr id="94212" name="TextBox 3"/>
            <p:cNvSpPr txBox="1">
              <a:spLocks noChangeArrowheads="1"/>
            </p:cNvSpPr>
            <p:nvPr/>
          </p:nvSpPr>
          <p:spPr bwMode="auto">
            <a:xfrm>
              <a:off x="2190257" y="1724977"/>
              <a:ext cx="1871662" cy="830263"/>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dirty="0">
                  <a:latin typeface="Arial" pitchFamily="34" charset="0"/>
                </a:rPr>
                <a:t>Impaired Reasoning</a:t>
              </a:r>
            </a:p>
          </p:txBody>
        </p:sp>
        <p:sp>
          <p:nvSpPr>
            <p:cNvPr id="94213" name="TextBox 6"/>
            <p:cNvSpPr txBox="1">
              <a:spLocks noChangeArrowheads="1"/>
            </p:cNvSpPr>
            <p:nvPr/>
          </p:nvSpPr>
          <p:spPr bwMode="auto">
            <a:xfrm>
              <a:off x="4832325" y="1540033"/>
              <a:ext cx="1943100" cy="120015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dirty="0">
                  <a:latin typeface="Arial" pitchFamily="34" charset="0"/>
                </a:rPr>
                <a:t>Impaired Problem Solving</a:t>
              </a:r>
            </a:p>
          </p:txBody>
        </p:sp>
        <p:sp>
          <p:nvSpPr>
            <p:cNvPr id="94214" name="TextBox 7"/>
            <p:cNvSpPr txBox="1">
              <a:spLocks noChangeArrowheads="1"/>
            </p:cNvSpPr>
            <p:nvPr/>
          </p:nvSpPr>
          <p:spPr bwMode="auto">
            <a:xfrm>
              <a:off x="6516688" y="3242452"/>
              <a:ext cx="2016125" cy="83185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dirty="0">
                  <a:latin typeface="Arial" pitchFamily="34" charset="0"/>
                </a:rPr>
                <a:t>Racing Thoughts</a:t>
              </a:r>
            </a:p>
          </p:txBody>
        </p:sp>
        <p:sp>
          <p:nvSpPr>
            <p:cNvPr id="94215" name="TextBox 8"/>
            <p:cNvSpPr txBox="1">
              <a:spLocks noChangeArrowheads="1"/>
            </p:cNvSpPr>
            <p:nvPr/>
          </p:nvSpPr>
          <p:spPr bwMode="auto">
            <a:xfrm>
              <a:off x="6775425" y="4625023"/>
              <a:ext cx="2160588" cy="8302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a:latin typeface="Arial" pitchFamily="34" charset="0"/>
                </a:rPr>
                <a:t>Perseverative Thoughts</a:t>
              </a:r>
            </a:p>
          </p:txBody>
        </p:sp>
        <p:sp>
          <p:nvSpPr>
            <p:cNvPr id="94216" name="TextBox 9"/>
            <p:cNvSpPr txBox="1">
              <a:spLocks noChangeArrowheads="1"/>
            </p:cNvSpPr>
            <p:nvPr/>
          </p:nvSpPr>
          <p:spPr bwMode="auto">
            <a:xfrm>
              <a:off x="3378982" y="4789011"/>
              <a:ext cx="2016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300">
                  <a:solidFill>
                    <a:schemeClr val="tx1"/>
                  </a:solidFill>
                  <a:latin typeface="Frutiger" pitchFamily="34" charset="0"/>
                </a:defRPr>
              </a:lvl1pPr>
              <a:lvl2pPr marL="742950" indent="-285750" eaLnBrk="0" hangingPunct="0">
                <a:spcBef>
                  <a:spcPct val="20000"/>
                </a:spcBef>
                <a:buFont typeface="Arial" pitchFamily="34" charset="0"/>
                <a:buChar char="–"/>
                <a:defRPr sz="2800">
                  <a:solidFill>
                    <a:schemeClr val="tx1"/>
                  </a:solidFill>
                  <a:latin typeface="Frutiger" pitchFamily="34" charset="0"/>
                </a:defRPr>
              </a:lvl2pPr>
              <a:lvl3pPr marL="1143000" indent="-228600" eaLnBrk="0" hangingPunct="0">
                <a:spcBef>
                  <a:spcPct val="20000"/>
                </a:spcBef>
                <a:buFont typeface="Arial" pitchFamily="34" charset="0"/>
                <a:buChar char="•"/>
                <a:defRPr sz="2800">
                  <a:solidFill>
                    <a:schemeClr val="tx1"/>
                  </a:solidFill>
                  <a:latin typeface="Frutiger" pitchFamily="34" charset="0"/>
                </a:defRPr>
              </a:lvl3pPr>
              <a:lvl4pPr marL="1600200" indent="-228600" eaLnBrk="0" hangingPunct="0">
                <a:spcBef>
                  <a:spcPct val="20000"/>
                </a:spcBef>
                <a:buFont typeface="Arial" pitchFamily="34" charset="0"/>
                <a:buChar char="–"/>
                <a:defRPr sz="2800">
                  <a:solidFill>
                    <a:schemeClr val="tx1"/>
                  </a:solidFill>
                  <a:latin typeface="Frutiger" pitchFamily="34" charset="0"/>
                </a:defRPr>
              </a:lvl4pPr>
              <a:lvl5pPr marL="2057400" indent="-228600" eaLnBrk="0" hangingPunct="0">
                <a:spcBef>
                  <a:spcPct val="20000"/>
                </a:spcBef>
                <a:buFont typeface="Arial" pitchFamily="34" charset="0"/>
                <a:buChar char="»"/>
                <a:defRPr sz="2800">
                  <a:solidFill>
                    <a:schemeClr val="tx1"/>
                  </a:solidFill>
                  <a:latin typeface="Frutiger" pitchFamily="34" charset="0"/>
                </a:defRPr>
              </a:lvl5pPr>
              <a:lvl6pPr marL="25146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6pPr>
              <a:lvl7pPr marL="29718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7pPr>
              <a:lvl8pPr marL="34290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8pPr>
              <a:lvl9pPr marL="3886200" indent="-228600" eaLnBrk="0" fontAlgn="base" hangingPunct="0">
                <a:spcBef>
                  <a:spcPct val="20000"/>
                </a:spcBef>
                <a:spcAft>
                  <a:spcPct val="0"/>
                </a:spcAft>
                <a:buFont typeface="Arial" pitchFamily="34" charset="0"/>
                <a:buChar char="»"/>
                <a:defRPr sz="2800">
                  <a:solidFill>
                    <a:schemeClr val="tx1"/>
                  </a:solidFill>
                  <a:latin typeface="Frutiger" pitchFamily="34" charset="0"/>
                </a:defRPr>
              </a:lvl9pPr>
            </a:lstStyle>
            <a:p>
              <a:pPr algn="ctr" eaLnBrk="1" hangingPunct="1">
                <a:spcBef>
                  <a:spcPct val="0"/>
                </a:spcBef>
                <a:buFontTx/>
                <a:buNone/>
              </a:pPr>
              <a:r>
                <a:rPr lang="en-GB" altLang="en-US" sz="2400" b="1" dirty="0">
                  <a:latin typeface="Arial" pitchFamily="34" charset="0"/>
                </a:rPr>
                <a:t>CAREFUL DECISIONS</a:t>
              </a:r>
            </a:p>
          </p:txBody>
        </p:sp>
        <p:sp>
          <p:nvSpPr>
            <p:cNvPr id="11" name="Oval 10"/>
            <p:cNvSpPr/>
            <p:nvPr/>
          </p:nvSpPr>
          <p:spPr>
            <a:xfrm>
              <a:off x="3306751" y="4527204"/>
              <a:ext cx="2160588" cy="1368425"/>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2" name="Down Arrow 11"/>
            <p:cNvSpPr/>
            <p:nvPr/>
          </p:nvSpPr>
          <p:spPr>
            <a:xfrm rot="16200000">
              <a:off x="2560667" y="4692511"/>
              <a:ext cx="395287" cy="996407"/>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Down Arrow 12"/>
            <p:cNvSpPr/>
            <p:nvPr/>
          </p:nvSpPr>
          <p:spPr>
            <a:xfrm rot="18409798">
              <a:off x="2779818" y="3461654"/>
              <a:ext cx="396875" cy="145023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Down Arrow 13"/>
            <p:cNvSpPr/>
            <p:nvPr/>
          </p:nvSpPr>
          <p:spPr>
            <a:xfrm rot="20208213">
              <a:off x="3605394" y="2675241"/>
              <a:ext cx="395288" cy="183991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Down Arrow 16"/>
            <p:cNvSpPr/>
            <p:nvPr/>
          </p:nvSpPr>
          <p:spPr>
            <a:xfrm rot="1515622">
              <a:off x="4890072" y="2809867"/>
              <a:ext cx="396875" cy="1783083"/>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Down Arrow 17"/>
            <p:cNvSpPr/>
            <p:nvPr/>
          </p:nvSpPr>
          <p:spPr>
            <a:xfrm rot="2687505">
              <a:off x="5681396" y="3652972"/>
              <a:ext cx="396875" cy="1408112"/>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Down Arrow 19"/>
            <p:cNvSpPr/>
            <p:nvPr/>
          </p:nvSpPr>
          <p:spPr>
            <a:xfrm rot="5400000">
              <a:off x="5908694" y="4640538"/>
              <a:ext cx="396875" cy="110877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2558051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908720"/>
            <a:ext cx="8229600" cy="1143000"/>
          </a:xfrm>
        </p:spPr>
        <p:txBody>
          <a:bodyPr>
            <a:noAutofit/>
          </a:bodyPr>
          <a:lstStyle/>
          <a:p>
            <a:r>
              <a:rPr lang="en-GB" sz="3600" b="1" dirty="0"/>
              <a:t>What psychological treatment would we offer for violence?</a:t>
            </a:r>
          </a:p>
        </p:txBody>
      </p:sp>
      <p:sp>
        <p:nvSpPr>
          <p:cNvPr id="3" name="Content Placeholder 2"/>
          <p:cNvSpPr>
            <a:spLocks noGrp="1"/>
          </p:cNvSpPr>
          <p:nvPr>
            <p:ph idx="4294967295"/>
          </p:nvPr>
        </p:nvSpPr>
        <p:spPr>
          <a:xfrm>
            <a:off x="395536" y="2204864"/>
            <a:ext cx="8229600" cy="4381947"/>
          </a:xfrm>
        </p:spPr>
        <p:txBody>
          <a:bodyPr/>
          <a:lstStyle/>
          <a:p>
            <a:r>
              <a:rPr lang="en-GB" dirty="0"/>
              <a:t>Could still use PBS approaches</a:t>
            </a:r>
          </a:p>
          <a:p>
            <a:r>
              <a:rPr lang="en-GB" dirty="0"/>
              <a:t>Adapted CBT based  treatment programmes</a:t>
            </a:r>
          </a:p>
          <a:p>
            <a:pPr lvl="1"/>
            <a:r>
              <a:rPr lang="en-GB" dirty="0"/>
              <a:t>Anger management </a:t>
            </a:r>
          </a:p>
          <a:p>
            <a:pPr lvl="1"/>
            <a:r>
              <a:rPr lang="en-GB" dirty="0"/>
              <a:t>Specific programmes (Life Minus Violence in forensic settings)</a:t>
            </a:r>
          </a:p>
          <a:p>
            <a:pPr lvl="1"/>
            <a:r>
              <a:rPr lang="en-GB" dirty="0"/>
              <a:t>Thinking Skills (Reasoning and Rehabilitation ) </a:t>
            </a:r>
          </a:p>
          <a:p>
            <a:pPr lvl="1"/>
            <a:r>
              <a:rPr lang="en-GB" dirty="0"/>
              <a:t>EQUIP </a:t>
            </a:r>
          </a:p>
        </p:txBody>
      </p:sp>
    </p:spTree>
    <p:extLst>
      <p:ext uri="{BB962C8B-B14F-4D97-AF65-F5344CB8AC3E}">
        <p14:creationId xmlns:p14="http://schemas.microsoft.com/office/powerpoint/2010/main" val="3443011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4294967295"/>
          </p:nvPr>
        </p:nvSpPr>
        <p:spPr>
          <a:xfrm>
            <a:off x="4499992" y="923925"/>
            <a:ext cx="4644008" cy="5834063"/>
          </a:xfrm>
        </p:spPr>
        <p:txBody>
          <a:bodyPr>
            <a:normAutofit/>
          </a:bodyPr>
          <a:lstStyle/>
          <a:p>
            <a:r>
              <a:rPr lang="en-GB" altLang="en-US" sz="2200" dirty="0"/>
              <a:t>Four different types of sessions:</a:t>
            </a:r>
          </a:p>
          <a:p>
            <a:pPr marL="457200" lvl="1" indent="0">
              <a:buFontTx/>
              <a:buNone/>
            </a:pPr>
            <a:r>
              <a:rPr lang="en-GB" altLang="en-US" sz="2200" dirty="0">
                <a:solidFill>
                  <a:srgbClr val="000000"/>
                </a:solidFill>
              </a:rPr>
              <a:t>“Equipment” meetings – anger management (cognitive restructuring, relaxation training, imagery), social skills training (active role play), social decision making. </a:t>
            </a:r>
          </a:p>
          <a:p>
            <a:pPr marL="457200" lvl="1" indent="0">
              <a:buFontTx/>
              <a:buNone/>
            </a:pPr>
            <a:r>
              <a:rPr lang="en-GB" altLang="en-US" sz="2200" dirty="0">
                <a:solidFill>
                  <a:srgbClr val="000000"/>
                </a:solidFill>
              </a:rPr>
              <a:t>“Mutual Help” meetings – active problem solving using the techniques learned during equipment meetings.</a:t>
            </a:r>
          </a:p>
          <a:p>
            <a:pPr marL="457200" lvl="1" indent="0">
              <a:buFontTx/>
              <a:buNone/>
            </a:pPr>
            <a:endParaRPr lang="en-GB" altLang="en-US" sz="2200" dirty="0">
              <a:solidFill>
                <a:srgbClr val="000000"/>
              </a:solidFill>
            </a:endParaRPr>
          </a:p>
          <a:p>
            <a:pPr marL="457200" lvl="1" indent="0">
              <a:buFontTx/>
              <a:buNone/>
            </a:pPr>
            <a:r>
              <a:rPr lang="en-GB" altLang="en-US" sz="2200" dirty="0">
                <a:solidFill>
                  <a:srgbClr val="000000"/>
                </a:solidFill>
              </a:rPr>
              <a:t>Recent research project evaluating an adapted version for people with LD</a:t>
            </a:r>
          </a:p>
          <a:p>
            <a:pPr marL="990600" lvl="2" indent="0">
              <a:buFontTx/>
              <a:buNone/>
            </a:pPr>
            <a:endParaRPr lang="en-GB" altLang="en-US" dirty="0">
              <a:solidFill>
                <a:srgbClr val="000000"/>
              </a:solidFill>
            </a:endParaRPr>
          </a:p>
        </p:txBody>
      </p:sp>
      <p:sp>
        <p:nvSpPr>
          <p:cNvPr id="107523" name="Slide Number Placeholder 4"/>
          <p:cNvSpPr>
            <a:spLocks noGrp="1"/>
          </p:cNvSpPr>
          <p:nvPr>
            <p:ph type="sldNum" sz="quarter" idx="4294967295"/>
          </p:nvPr>
        </p:nvSpPr>
        <p:spPr>
          <a:xfrm>
            <a:off x="0" y="6526213"/>
            <a:ext cx="790575" cy="26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n-GB" altLang="en-US" sz="1000">
                <a:solidFill>
                  <a:srgbClr val="000000"/>
                </a:solidFill>
                <a:cs typeface="Arial" pitchFamily="34" charset="0"/>
              </a:rPr>
              <a:t>Page </a:t>
            </a:r>
            <a:fld id="{622C61B5-FFCB-4AE9-B8FA-A05C70B5B8A9}" type="slidenum">
              <a:rPr lang="en-GB" altLang="en-US" sz="1000" smtClean="0">
                <a:solidFill>
                  <a:srgbClr val="000000"/>
                </a:solidFill>
                <a:cs typeface="Arial" pitchFamily="34" charset="0"/>
              </a:rPr>
              <a:pPr algn="l" eaLnBrk="1" hangingPunct="1">
                <a:spcBef>
                  <a:spcPct val="0"/>
                </a:spcBef>
                <a:buFontTx/>
                <a:buNone/>
              </a:pPr>
              <a:t>44</a:t>
            </a:fld>
            <a:endParaRPr lang="en-GB" altLang="en-US" sz="1000">
              <a:solidFill>
                <a:srgbClr val="000000"/>
              </a:solidFill>
              <a:cs typeface="Arial" pitchFamily="34" charset="0"/>
            </a:endParaRPr>
          </a:p>
        </p:txBody>
      </p:sp>
      <p:pic>
        <p:nvPicPr>
          <p:cNvPr id="1075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19163"/>
            <a:ext cx="4392042" cy="65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101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2411" y="1598241"/>
            <a:ext cx="1884363" cy="2500109"/>
            <a:chOff x="457200" y="1663904"/>
            <a:chExt cx="1884363" cy="2500109"/>
          </a:xfrm>
        </p:grpSpPr>
        <p:grpSp>
          <p:nvGrpSpPr>
            <p:cNvPr id="108548" name="Group 4"/>
            <p:cNvGrpSpPr>
              <a:grpSpLocks/>
            </p:cNvGrpSpPr>
            <p:nvPr/>
          </p:nvGrpSpPr>
          <p:grpSpPr bwMode="auto">
            <a:xfrm>
              <a:off x="536575" y="1663904"/>
              <a:ext cx="1725612" cy="1589088"/>
              <a:chOff x="704277" y="23185777"/>
              <a:chExt cx="4867308" cy="3562376"/>
            </a:xfrm>
          </p:grpSpPr>
          <p:pic>
            <p:nvPicPr>
              <p:cNvPr id="10856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77" y="23185777"/>
                <a:ext cx="4867308" cy="356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63" name="TextBox 901"/>
              <p:cNvSpPr txBox="1">
                <a:spLocks noChangeArrowheads="1"/>
              </p:cNvSpPr>
              <p:nvPr/>
            </p:nvSpPr>
            <p:spPr bwMode="auto">
              <a:xfrm>
                <a:off x="2334178" y="24212878"/>
                <a:ext cx="2357531" cy="144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200">
                    <a:solidFill>
                      <a:srgbClr val="000000"/>
                    </a:solidFill>
                    <a:cs typeface="Arial" pitchFamily="34" charset="0"/>
                  </a:rPr>
                  <a:t>Being Self Centred</a:t>
                </a:r>
              </a:p>
            </p:txBody>
          </p:sp>
        </p:grpSp>
        <p:sp>
          <p:nvSpPr>
            <p:cNvPr id="108552" name="Rectangle 1"/>
            <p:cNvSpPr>
              <a:spLocks noChangeArrowheads="1"/>
            </p:cNvSpPr>
            <p:nvPr/>
          </p:nvSpPr>
          <p:spPr bwMode="auto">
            <a:xfrm>
              <a:off x="457200" y="3424238"/>
              <a:ext cx="18843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400" dirty="0">
                  <a:solidFill>
                    <a:srgbClr val="000000"/>
                  </a:solidFill>
                  <a:latin typeface="Times New Roman" pitchFamily="18" charset="0"/>
                  <a:ea typeface="Calibri" pitchFamily="34" charset="0"/>
                  <a:cs typeface="Times New Roman" pitchFamily="18" charset="0"/>
                </a:rPr>
                <a:t>“I can do what I want!”</a:t>
              </a:r>
              <a:endParaRPr lang="en-GB" altLang="en-US" sz="1400" dirty="0">
                <a:solidFill>
                  <a:srgbClr val="000000"/>
                </a:solidFill>
                <a:ea typeface="MS PGothic" pitchFamily="34" charset="-128"/>
                <a:cs typeface="Times New Roman" pitchFamily="18" charset="0"/>
              </a:endParaRPr>
            </a:p>
            <a:p>
              <a:pPr>
                <a:spcBef>
                  <a:spcPct val="0"/>
                </a:spcBef>
                <a:buFontTx/>
                <a:buNone/>
              </a:pPr>
              <a:r>
                <a:rPr lang="en-GB" altLang="en-US" sz="1400" dirty="0">
                  <a:solidFill>
                    <a:srgbClr val="000000"/>
                  </a:solidFill>
                  <a:latin typeface="Times New Roman" pitchFamily="18" charset="0"/>
                  <a:ea typeface="Calibri" pitchFamily="34" charset="0"/>
                  <a:cs typeface="Times New Roman" pitchFamily="18" charset="0"/>
                </a:rPr>
                <a:t>“No one can tell me what to do!”</a:t>
              </a:r>
              <a:endParaRPr lang="en-GB" altLang="en-US" sz="1400" dirty="0">
                <a:solidFill>
                  <a:srgbClr val="000000"/>
                </a:solidFill>
                <a:ea typeface="MS PGothic" pitchFamily="34" charset="-128"/>
              </a:endParaRPr>
            </a:p>
          </p:txBody>
        </p:sp>
      </p:grpSp>
      <p:grpSp>
        <p:nvGrpSpPr>
          <p:cNvPr id="5" name="Group 4"/>
          <p:cNvGrpSpPr/>
          <p:nvPr/>
        </p:nvGrpSpPr>
        <p:grpSpPr>
          <a:xfrm>
            <a:off x="7009455" y="3748782"/>
            <a:ext cx="1811338" cy="2635250"/>
            <a:chOff x="6588125" y="2870200"/>
            <a:chExt cx="1811338" cy="2635250"/>
          </a:xfrm>
        </p:grpSpPr>
        <p:grpSp>
          <p:nvGrpSpPr>
            <p:cNvPr id="108549" name="Group 7"/>
            <p:cNvGrpSpPr>
              <a:grpSpLocks/>
            </p:cNvGrpSpPr>
            <p:nvPr/>
          </p:nvGrpSpPr>
          <p:grpSpPr bwMode="auto">
            <a:xfrm>
              <a:off x="6588125" y="3884613"/>
              <a:ext cx="1811338" cy="1620837"/>
              <a:chOff x="6478558" y="23355357"/>
              <a:chExt cx="4572032" cy="3857652"/>
            </a:xfrm>
          </p:grpSpPr>
          <p:pic>
            <p:nvPicPr>
              <p:cNvPr id="10856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558" y="23355357"/>
                <a:ext cx="4572032" cy="385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61" name="TextBox 903"/>
              <p:cNvSpPr txBox="1">
                <a:spLocks noChangeArrowheads="1"/>
              </p:cNvSpPr>
              <p:nvPr/>
            </p:nvSpPr>
            <p:spPr bwMode="auto">
              <a:xfrm>
                <a:off x="7551735" y="24070955"/>
                <a:ext cx="2358471" cy="124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400">
                    <a:solidFill>
                      <a:srgbClr val="000000"/>
                    </a:solidFill>
                    <a:cs typeface="Arial" pitchFamily="34" charset="0"/>
                  </a:rPr>
                  <a:t>Blaming Others</a:t>
                </a:r>
              </a:p>
            </p:txBody>
          </p:sp>
        </p:grpSp>
        <p:sp>
          <p:nvSpPr>
            <p:cNvPr id="108553" name="Rectangle 2"/>
            <p:cNvSpPr>
              <a:spLocks noChangeArrowheads="1"/>
            </p:cNvSpPr>
            <p:nvPr/>
          </p:nvSpPr>
          <p:spPr bwMode="auto">
            <a:xfrm>
              <a:off x="6689725" y="2870200"/>
              <a:ext cx="1709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400" dirty="0">
                  <a:solidFill>
                    <a:srgbClr val="000000"/>
                  </a:solidFill>
                  <a:latin typeface="Times New Roman" pitchFamily="18" charset="0"/>
                  <a:ea typeface="Calibri" pitchFamily="34" charset="0"/>
                  <a:cs typeface="Times New Roman" pitchFamily="18" charset="0"/>
                </a:rPr>
                <a:t>“I got mixed up with the wrong crowd!”</a:t>
              </a:r>
              <a:endParaRPr lang="en-GB" altLang="en-US" sz="1400" dirty="0">
                <a:solidFill>
                  <a:srgbClr val="000000"/>
                </a:solidFill>
                <a:ea typeface="MS PGothic" pitchFamily="34" charset="-128"/>
                <a:cs typeface="Times New Roman" pitchFamily="18" charset="0"/>
              </a:endParaRPr>
            </a:p>
            <a:p>
              <a:pPr>
                <a:spcBef>
                  <a:spcPct val="0"/>
                </a:spcBef>
                <a:buFontTx/>
                <a:buNone/>
              </a:pPr>
              <a:r>
                <a:rPr lang="en-GB" altLang="en-US" sz="1400" dirty="0">
                  <a:solidFill>
                    <a:srgbClr val="000000"/>
                  </a:solidFill>
                  <a:latin typeface="Times New Roman" pitchFamily="18" charset="0"/>
                  <a:ea typeface="Calibri" pitchFamily="34" charset="0"/>
                  <a:cs typeface="Times New Roman" pitchFamily="18" charset="0"/>
                </a:rPr>
                <a:t>“He was asking for it!”</a:t>
              </a:r>
              <a:endParaRPr lang="en-GB" altLang="en-US" sz="1400" dirty="0">
                <a:solidFill>
                  <a:srgbClr val="000000"/>
                </a:solidFill>
                <a:ea typeface="MS PGothic" pitchFamily="34" charset="-128"/>
              </a:endParaRPr>
            </a:p>
          </p:txBody>
        </p:sp>
      </p:grpSp>
      <p:grpSp>
        <p:nvGrpSpPr>
          <p:cNvPr id="6" name="Group 5"/>
          <p:cNvGrpSpPr/>
          <p:nvPr/>
        </p:nvGrpSpPr>
        <p:grpSpPr>
          <a:xfrm>
            <a:off x="2303393" y="2891892"/>
            <a:ext cx="2219325" cy="2890838"/>
            <a:chOff x="2328863" y="3425825"/>
            <a:chExt cx="2219325" cy="2890838"/>
          </a:xfrm>
        </p:grpSpPr>
        <p:grpSp>
          <p:nvGrpSpPr>
            <p:cNvPr id="108550" name="Group 10"/>
            <p:cNvGrpSpPr>
              <a:grpSpLocks/>
            </p:cNvGrpSpPr>
            <p:nvPr/>
          </p:nvGrpSpPr>
          <p:grpSpPr bwMode="auto">
            <a:xfrm>
              <a:off x="2328863" y="4694238"/>
              <a:ext cx="1978025" cy="1622425"/>
              <a:chOff x="11341100" y="22988588"/>
              <a:chExt cx="3175000" cy="2232025"/>
            </a:xfrm>
          </p:grpSpPr>
          <p:pic>
            <p:nvPicPr>
              <p:cNvPr id="108558"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1100" y="22988588"/>
                <a:ext cx="3175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9" name="TextBox 905"/>
              <p:cNvSpPr txBox="1">
                <a:spLocks noChangeArrowheads="1"/>
              </p:cNvSpPr>
              <p:nvPr/>
            </p:nvSpPr>
            <p:spPr bwMode="auto">
              <a:xfrm>
                <a:off x="11772899" y="23420388"/>
                <a:ext cx="2357438" cy="72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400">
                    <a:solidFill>
                      <a:srgbClr val="000000"/>
                    </a:solidFill>
                    <a:cs typeface="Arial" pitchFamily="34" charset="0"/>
                  </a:rPr>
                  <a:t>Playing down harm</a:t>
                </a:r>
              </a:p>
            </p:txBody>
          </p:sp>
        </p:grpSp>
        <p:sp>
          <p:nvSpPr>
            <p:cNvPr id="108554" name="Rectangle 3"/>
            <p:cNvSpPr>
              <a:spLocks noChangeArrowheads="1"/>
            </p:cNvSpPr>
            <p:nvPr/>
          </p:nvSpPr>
          <p:spPr bwMode="auto">
            <a:xfrm>
              <a:off x="2403475" y="3425825"/>
              <a:ext cx="214471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400" dirty="0">
                  <a:solidFill>
                    <a:srgbClr val="000000"/>
                  </a:solidFill>
                  <a:latin typeface="Times New Roman" pitchFamily="18" charset="0"/>
                  <a:ea typeface="Calibri" pitchFamily="34" charset="0"/>
                  <a:cs typeface="Times New Roman" pitchFamily="18" charset="0"/>
                </a:rPr>
                <a:t>“I just want to have a good time, what’s so bad about that?!”</a:t>
              </a:r>
              <a:endParaRPr lang="en-GB" altLang="en-US" sz="1400" dirty="0">
                <a:solidFill>
                  <a:srgbClr val="000000"/>
                </a:solidFill>
                <a:ea typeface="MS PGothic" pitchFamily="34" charset="-128"/>
                <a:cs typeface="Times New Roman" pitchFamily="18" charset="0"/>
              </a:endParaRPr>
            </a:p>
            <a:p>
              <a:pPr>
                <a:spcBef>
                  <a:spcPct val="0"/>
                </a:spcBef>
                <a:buFontTx/>
                <a:buNone/>
              </a:pPr>
              <a:r>
                <a:rPr lang="en-GB" altLang="en-US" sz="1400" dirty="0">
                  <a:solidFill>
                    <a:srgbClr val="000000"/>
                  </a:solidFill>
                  <a:latin typeface="Times New Roman" pitchFamily="18" charset="0"/>
                  <a:ea typeface="Calibri" pitchFamily="34" charset="0"/>
                  <a:cs typeface="Times New Roman" pitchFamily="18" charset="0"/>
                </a:rPr>
                <a:t>“I didn’t really hurt him or her anyway!”</a:t>
              </a:r>
              <a:endParaRPr lang="en-GB" altLang="en-US" sz="1400" dirty="0">
                <a:solidFill>
                  <a:srgbClr val="000000"/>
                </a:solidFill>
                <a:ea typeface="MS PGothic" pitchFamily="34" charset="-128"/>
              </a:endParaRPr>
            </a:p>
          </p:txBody>
        </p:sp>
      </p:grpSp>
      <p:grpSp>
        <p:nvGrpSpPr>
          <p:cNvPr id="4" name="Group 3"/>
          <p:cNvGrpSpPr/>
          <p:nvPr/>
        </p:nvGrpSpPr>
        <p:grpSpPr>
          <a:xfrm>
            <a:off x="5007769" y="1980423"/>
            <a:ext cx="1887537" cy="2351088"/>
            <a:chOff x="4548188" y="1835150"/>
            <a:chExt cx="1887537" cy="2351088"/>
          </a:xfrm>
        </p:grpSpPr>
        <p:grpSp>
          <p:nvGrpSpPr>
            <p:cNvPr id="108551" name="Group 13"/>
            <p:cNvGrpSpPr>
              <a:grpSpLocks/>
            </p:cNvGrpSpPr>
            <p:nvPr/>
          </p:nvGrpSpPr>
          <p:grpSpPr bwMode="auto">
            <a:xfrm>
              <a:off x="4548188" y="1835150"/>
              <a:ext cx="1887537" cy="1373188"/>
              <a:chOff x="16408440" y="23141043"/>
              <a:chExt cx="4357718" cy="3429024"/>
            </a:xfrm>
          </p:grpSpPr>
          <p:pic>
            <p:nvPicPr>
              <p:cNvPr id="10855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08440" y="23141043"/>
                <a:ext cx="4357718" cy="342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7" name="TextBox 906"/>
              <p:cNvSpPr txBox="1">
                <a:spLocks noChangeArrowheads="1"/>
              </p:cNvSpPr>
              <p:nvPr/>
            </p:nvSpPr>
            <p:spPr bwMode="auto">
              <a:xfrm>
                <a:off x="17409788" y="23782411"/>
                <a:ext cx="2355024" cy="130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400">
                    <a:solidFill>
                      <a:srgbClr val="000000"/>
                    </a:solidFill>
                    <a:cs typeface="Arial" pitchFamily="34" charset="0"/>
                  </a:rPr>
                  <a:t>Thinking the Worst</a:t>
                </a:r>
              </a:p>
            </p:txBody>
          </p:sp>
        </p:grpSp>
        <p:sp>
          <p:nvSpPr>
            <p:cNvPr id="108555" name="Rectangle 5"/>
            <p:cNvSpPr>
              <a:spLocks noChangeArrowheads="1"/>
            </p:cNvSpPr>
            <p:nvPr/>
          </p:nvSpPr>
          <p:spPr bwMode="auto">
            <a:xfrm>
              <a:off x="4548188" y="3232150"/>
              <a:ext cx="18716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1400" dirty="0">
                  <a:solidFill>
                    <a:srgbClr val="000000"/>
                  </a:solidFill>
                  <a:latin typeface="Times New Roman" pitchFamily="18" charset="0"/>
                  <a:ea typeface="Calibri" pitchFamily="34" charset="0"/>
                  <a:cs typeface="Times New Roman" pitchFamily="18" charset="0"/>
                </a:rPr>
                <a:t>“Why bother?  It never works out for me!”</a:t>
              </a:r>
              <a:endParaRPr lang="en-GB" altLang="en-US" sz="1400" dirty="0">
                <a:solidFill>
                  <a:srgbClr val="000000"/>
                </a:solidFill>
                <a:ea typeface="MS PGothic" pitchFamily="34" charset="-128"/>
                <a:cs typeface="Times New Roman" pitchFamily="18" charset="0"/>
              </a:endParaRPr>
            </a:p>
            <a:p>
              <a:pPr>
                <a:spcBef>
                  <a:spcPct val="0"/>
                </a:spcBef>
                <a:buFontTx/>
                <a:buNone/>
              </a:pPr>
              <a:r>
                <a:rPr lang="en-GB" altLang="en-US" sz="1400" dirty="0">
                  <a:solidFill>
                    <a:srgbClr val="000000"/>
                  </a:solidFill>
                  <a:latin typeface="Times New Roman" pitchFamily="18" charset="0"/>
                  <a:ea typeface="Calibri" pitchFamily="34" charset="0"/>
                  <a:cs typeface="Times New Roman" pitchFamily="18" charset="0"/>
                </a:rPr>
                <a:t>“I never do anything right!”</a:t>
              </a:r>
              <a:endParaRPr lang="en-GB" altLang="en-US" sz="1400" dirty="0">
                <a:solidFill>
                  <a:srgbClr val="000000"/>
                </a:solidFill>
                <a:ea typeface="MS PGothic" pitchFamily="34" charset="-128"/>
              </a:endParaRPr>
            </a:p>
          </p:txBody>
        </p:sp>
      </p:grpSp>
      <p:sp>
        <p:nvSpPr>
          <p:cNvPr id="2" name="Rectangle 1"/>
          <p:cNvSpPr/>
          <p:nvPr/>
        </p:nvSpPr>
        <p:spPr>
          <a:xfrm>
            <a:off x="2159666" y="1086920"/>
            <a:ext cx="5742145" cy="584775"/>
          </a:xfrm>
          <a:prstGeom prst="rect">
            <a:avLst/>
          </a:prstGeom>
        </p:spPr>
        <p:txBody>
          <a:bodyPr wrap="square">
            <a:spAutoFit/>
          </a:bodyPr>
          <a:lstStyle/>
          <a:p>
            <a:pPr marL="990600" lvl="2">
              <a:spcBef>
                <a:spcPct val="20000"/>
              </a:spcBef>
            </a:pPr>
            <a:r>
              <a:rPr lang="en-GB" altLang="en-US" sz="3200" b="1" dirty="0">
                <a:solidFill>
                  <a:srgbClr val="000000"/>
                </a:solidFill>
                <a:latin typeface="+mj-lt"/>
              </a:rPr>
              <a:t>Four thinking errors</a:t>
            </a:r>
          </a:p>
        </p:txBody>
      </p:sp>
    </p:spTree>
    <p:extLst>
      <p:ext uri="{BB962C8B-B14F-4D97-AF65-F5344CB8AC3E}">
        <p14:creationId xmlns:p14="http://schemas.microsoft.com/office/powerpoint/2010/main" val="278692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Image result for Marti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925513"/>
            <a:ext cx="2541588"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Box 3"/>
          <p:cNvSpPr txBox="1">
            <a:spLocks noChangeArrowheads="1"/>
          </p:cNvSpPr>
          <p:nvPr/>
        </p:nvSpPr>
        <p:spPr bwMode="auto">
          <a:xfrm>
            <a:off x="3492500" y="1916832"/>
            <a:ext cx="50403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4400" dirty="0"/>
              <a:t>A Martian wants to move to another planet….</a:t>
            </a:r>
          </a:p>
        </p:txBody>
      </p:sp>
    </p:spTree>
    <p:extLst>
      <p:ext uri="{BB962C8B-B14F-4D97-AF65-F5344CB8AC3E}">
        <p14:creationId xmlns:p14="http://schemas.microsoft.com/office/powerpoint/2010/main" val="2555374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Image result for plan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550" y="1194579"/>
            <a:ext cx="23764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4" descr="Image result for plane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1194579"/>
            <a:ext cx="2449512"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itle 3"/>
          <p:cNvSpPr>
            <a:spLocks noGrp="1"/>
          </p:cNvSpPr>
          <p:nvPr>
            <p:ph type="title" idx="4294967295"/>
          </p:nvPr>
        </p:nvSpPr>
        <p:spPr>
          <a:xfrm>
            <a:off x="600140" y="620688"/>
            <a:ext cx="8229600" cy="1143000"/>
          </a:xfrm>
        </p:spPr>
        <p:txBody>
          <a:bodyPr/>
          <a:lstStyle/>
          <a:p>
            <a:r>
              <a:rPr lang="en-GB" altLang="en-US" b="1" dirty="0"/>
              <a:t>Planet A or B?</a:t>
            </a:r>
          </a:p>
        </p:txBody>
      </p:sp>
      <p:sp>
        <p:nvSpPr>
          <p:cNvPr id="110597" name="TextBox 4"/>
          <p:cNvSpPr txBox="1">
            <a:spLocks noChangeArrowheads="1"/>
          </p:cNvSpPr>
          <p:nvPr/>
        </p:nvSpPr>
        <p:spPr bwMode="auto">
          <a:xfrm>
            <a:off x="0" y="3068960"/>
            <a:ext cx="44037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4400" b="1" dirty="0"/>
              <a:t>  A</a:t>
            </a:r>
          </a:p>
          <a:p>
            <a:pPr eaLnBrk="1" hangingPunct="1">
              <a:spcBef>
                <a:spcPct val="0"/>
              </a:spcBef>
              <a:buFontTx/>
              <a:buNone/>
            </a:pPr>
            <a:r>
              <a:rPr lang="en-GB" altLang="en-US" sz="2400" b="1" dirty="0"/>
              <a:t>Violent, people hurt each other</a:t>
            </a:r>
          </a:p>
        </p:txBody>
      </p:sp>
      <p:sp>
        <p:nvSpPr>
          <p:cNvPr id="110598" name="TextBox 5"/>
          <p:cNvSpPr txBox="1">
            <a:spLocks noChangeArrowheads="1"/>
          </p:cNvSpPr>
          <p:nvPr/>
        </p:nvSpPr>
        <p:spPr bwMode="auto">
          <a:xfrm>
            <a:off x="5276860" y="3033544"/>
            <a:ext cx="38877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4400" b="1" dirty="0"/>
              <a:t>                    B</a:t>
            </a:r>
          </a:p>
          <a:p>
            <a:pPr eaLnBrk="1" hangingPunct="1">
              <a:spcBef>
                <a:spcPct val="0"/>
              </a:spcBef>
              <a:buFontTx/>
              <a:buNone/>
            </a:pPr>
            <a:r>
              <a:rPr lang="en-GB" altLang="en-US" sz="2400" b="1" dirty="0"/>
              <a:t>Safe, peaceful, people work together</a:t>
            </a:r>
          </a:p>
        </p:txBody>
      </p:sp>
      <p:pic>
        <p:nvPicPr>
          <p:cNvPr id="110599" name="Picture 6" descr="Image result for aggressiv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4861198"/>
            <a:ext cx="3600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Picture 10" descr="at the seasid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4178" y="4861197"/>
            <a:ext cx="361315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1" name="Picture 12" descr="Image result for work together">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71935" y="5093498"/>
            <a:ext cx="1304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994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20080"/>
          </a:xfrm>
        </p:spPr>
        <p:txBody>
          <a:bodyPr>
            <a:normAutofit fontScale="90000"/>
          </a:bodyPr>
          <a:lstStyle/>
          <a:p>
            <a:r>
              <a:rPr lang="en-GB" u="sng" dirty="0"/>
              <a:t>Case Study – Mr B</a:t>
            </a:r>
          </a:p>
        </p:txBody>
      </p:sp>
      <p:sp>
        <p:nvSpPr>
          <p:cNvPr id="5" name="TextBox 4"/>
          <p:cNvSpPr txBox="1"/>
          <p:nvPr/>
        </p:nvSpPr>
        <p:spPr>
          <a:xfrm>
            <a:off x="264840" y="1052736"/>
            <a:ext cx="8784976" cy="5324535"/>
          </a:xfrm>
          <a:prstGeom prst="rect">
            <a:avLst/>
          </a:prstGeom>
          <a:noFill/>
        </p:spPr>
        <p:txBody>
          <a:bodyPr wrap="square" rtlCol="0">
            <a:spAutoFit/>
          </a:bodyPr>
          <a:lstStyle/>
          <a:p>
            <a:pPr marL="285750" indent="-285750">
              <a:buFont typeface="Arial" panose="020B0604020202020204" pitchFamily="34" charset="0"/>
              <a:buChar char="•"/>
            </a:pPr>
            <a:r>
              <a:rPr lang="en-GB" sz="2000" dirty="0"/>
              <a:t>22 Years Old, diagnosis of mild LD, Autism and possible Epilepsy</a:t>
            </a:r>
          </a:p>
          <a:p>
            <a:pPr marL="285750" indent="-285750">
              <a:buFont typeface="Arial" panose="020B0604020202020204" pitchFamily="34" charset="0"/>
              <a:buChar char="•"/>
            </a:pPr>
            <a:r>
              <a:rPr lang="en-GB" sz="2000" dirty="0"/>
              <a:t>Residing in an LD low secure hospital as an inpatient for 3 years, under section 3 of the MHA</a:t>
            </a:r>
          </a:p>
          <a:p>
            <a:pPr marL="285750" indent="-285750">
              <a:buFont typeface="Arial" panose="020B0604020202020204" pitchFamily="34" charset="0"/>
              <a:buChar char="•"/>
            </a:pPr>
            <a:r>
              <a:rPr lang="en-GB" sz="2000" dirty="0"/>
              <a:t>Admitted after ongoing concerns of threats of violence using a knife and letters of intent to kill towards various family members</a:t>
            </a:r>
          </a:p>
          <a:p>
            <a:pPr marL="285750" indent="-285750">
              <a:buFont typeface="Arial" panose="020B0604020202020204" pitchFamily="34" charset="0"/>
              <a:buChar char="•"/>
            </a:pPr>
            <a:r>
              <a:rPr lang="en-GB" sz="2000" dirty="0"/>
              <a:t>Struggled with managing his emotions and would present with grandiose ideas and ‘violent outbursts’</a:t>
            </a:r>
          </a:p>
          <a:p>
            <a:pPr marL="285750" indent="-285750">
              <a:buFont typeface="Arial" panose="020B0604020202020204" pitchFamily="34" charset="0"/>
              <a:buChar char="•"/>
            </a:pPr>
            <a:r>
              <a:rPr lang="en-GB" sz="2000" dirty="0"/>
              <a:t>Described as being ‘settled’ and getting on well with peers and staff on the ward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Plan to discharge under a Community Treatment Order (CTO)</a:t>
            </a:r>
          </a:p>
          <a:p>
            <a:pPr marL="285750" indent="-285750">
              <a:buFont typeface="Arial" panose="020B0604020202020204" pitchFamily="34" charset="0"/>
              <a:buChar char="•"/>
            </a:pPr>
            <a:r>
              <a:rPr lang="en-GB" sz="2000" dirty="0"/>
              <a:t>Would benefit from a predictable routine and meaningful occupation</a:t>
            </a:r>
          </a:p>
          <a:p>
            <a:pPr marL="285750" indent="-285750">
              <a:buFont typeface="Arial" panose="020B0604020202020204" pitchFamily="34" charset="0"/>
              <a:buChar char="•"/>
            </a:pPr>
            <a:r>
              <a:rPr lang="en-GB" sz="2000" dirty="0"/>
              <a:t>Potential provider identified who could provide placement living alongside two other males, in a shared house over three floors that would allow Mr B to have his own bedroom, bathroom and sitting room on the third floor of the premises</a:t>
            </a:r>
          </a:p>
          <a:p>
            <a:pPr marL="285750" indent="-285750">
              <a:buFont typeface="Arial" panose="020B0604020202020204" pitchFamily="34" charset="0"/>
              <a:buChar char="•"/>
            </a:pPr>
            <a:r>
              <a:rPr lang="en-GB" sz="2000" dirty="0"/>
              <a:t>Support required for the transition into a community placement and support for the provider to source appropriate and meaningful activities within the home and wider community settings</a:t>
            </a:r>
          </a:p>
        </p:txBody>
      </p:sp>
    </p:spTree>
    <p:extLst>
      <p:ext uri="{BB962C8B-B14F-4D97-AF65-F5344CB8AC3E}">
        <p14:creationId xmlns:p14="http://schemas.microsoft.com/office/powerpoint/2010/main" val="2942924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921916"/>
            <a:ext cx="8229600" cy="850900"/>
          </a:xfrm>
        </p:spPr>
        <p:txBody>
          <a:bodyPr>
            <a:normAutofit/>
          </a:bodyPr>
          <a:lstStyle/>
          <a:p>
            <a:r>
              <a:rPr lang="en-GB" b="1" dirty="0"/>
              <a:t>Questions?</a:t>
            </a:r>
          </a:p>
        </p:txBody>
      </p:sp>
      <p:sp>
        <p:nvSpPr>
          <p:cNvPr id="3" name="TextBox 2"/>
          <p:cNvSpPr txBox="1"/>
          <p:nvPr/>
        </p:nvSpPr>
        <p:spPr>
          <a:xfrm>
            <a:off x="265664" y="1916832"/>
            <a:ext cx="8856984" cy="3785652"/>
          </a:xfrm>
          <a:prstGeom prst="rect">
            <a:avLst/>
          </a:prstGeom>
          <a:noFill/>
        </p:spPr>
        <p:txBody>
          <a:bodyPr wrap="square" rtlCol="0">
            <a:spAutoFit/>
          </a:bodyPr>
          <a:lstStyle/>
          <a:p>
            <a:pPr marL="342900" indent="-342900">
              <a:buFont typeface="+mj-lt"/>
              <a:buAutoNum type="arabicPeriod"/>
            </a:pPr>
            <a:r>
              <a:rPr lang="en-GB" sz="2400" dirty="0"/>
              <a:t>How would you proceed with this referral and gather the initial information you require to inform your assessment and intervention? (who/where might you go to find this out)</a:t>
            </a:r>
          </a:p>
          <a:p>
            <a:pPr marL="342900" indent="-342900">
              <a:buFont typeface="+mj-lt"/>
              <a:buAutoNum type="arabicPeriod"/>
            </a:pPr>
            <a:endParaRPr lang="en-GB" sz="2400" dirty="0"/>
          </a:p>
          <a:p>
            <a:pPr marL="342900" indent="-342900">
              <a:buFont typeface="+mj-lt"/>
              <a:buAutoNum type="arabicPeriod"/>
            </a:pPr>
            <a:r>
              <a:rPr lang="en-GB" sz="2400" dirty="0"/>
              <a:t>Which therapy models and assessment tools would you use and why?</a:t>
            </a:r>
          </a:p>
          <a:p>
            <a:pPr marL="342900" indent="-342900">
              <a:buFont typeface="+mj-lt"/>
              <a:buAutoNum type="arabicPeriod"/>
            </a:pPr>
            <a:endParaRPr lang="en-GB" sz="2400" dirty="0"/>
          </a:p>
          <a:p>
            <a:pPr marL="342900" indent="-342900">
              <a:buFont typeface="+mj-lt"/>
              <a:buAutoNum type="arabicPeriod"/>
            </a:pPr>
            <a:r>
              <a:rPr lang="en-GB" sz="2400" dirty="0"/>
              <a:t>What areas of risk do you think you would need to explore?</a:t>
            </a:r>
          </a:p>
          <a:p>
            <a:pPr marL="342900" indent="-342900">
              <a:buFont typeface="+mj-lt"/>
              <a:buAutoNum type="arabicPeriod"/>
            </a:pPr>
            <a:endParaRPr lang="en-GB" sz="2400" dirty="0"/>
          </a:p>
          <a:p>
            <a:pPr marL="342900" indent="-342900">
              <a:buFont typeface="+mj-lt"/>
              <a:buAutoNum type="arabicPeriod"/>
            </a:pPr>
            <a:r>
              <a:rPr lang="en-GB" sz="2400" dirty="0"/>
              <a:t>What considerations would you give to a risk management plan?</a:t>
            </a:r>
          </a:p>
        </p:txBody>
      </p:sp>
    </p:spTree>
    <p:extLst>
      <p:ext uri="{BB962C8B-B14F-4D97-AF65-F5344CB8AC3E}">
        <p14:creationId xmlns:p14="http://schemas.microsoft.com/office/powerpoint/2010/main" val="17909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132856"/>
            <a:ext cx="8352928" cy="2677656"/>
          </a:xfrm>
          <a:prstGeom prst="rect">
            <a:avLst/>
          </a:prstGeom>
          <a:noFill/>
        </p:spPr>
        <p:txBody>
          <a:bodyPr wrap="square" rtlCol="0">
            <a:spAutoFit/>
          </a:bodyPr>
          <a:lstStyle/>
          <a:p>
            <a:pPr algn="ctr"/>
            <a:r>
              <a:rPr lang="en-GB" sz="2800" dirty="0"/>
              <a:t>“Culturally abnormal behaviour(s) of such an intensity, frequency or duration that the physical safety of the person or others is likely to be placed in serious jeopardy, or behaviour which is likely to seriously limit use of, or result in the person being denied access to, ordinary community facilities”</a:t>
            </a:r>
          </a:p>
        </p:txBody>
      </p:sp>
      <p:sp>
        <p:nvSpPr>
          <p:cNvPr id="4" name="TextBox 3"/>
          <p:cNvSpPr txBox="1"/>
          <p:nvPr/>
        </p:nvSpPr>
        <p:spPr>
          <a:xfrm>
            <a:off x="4860032" y="4810512"/>
            <a:ext cx="3672408" cy="400110"/>
          </a:xfrm>
          <a:prstGeom prst="rect">
            <a:avLst/>
          </a:prstGeom>
          <a:noFill/>
        </p:spPr>
        <p:txBody>
          <a:bodyPr wrap="square" rtlCol="0">
            <a:spAutoFit/>
          </a:bodyPr>
          <a:lstStyle/>
          <a:p>
            <a:pPr algn="r"/>
            <a:r>
              <a:rPr lang="en-GB" sz="2000" dirty="0"/>
              <a:t>Eric Emerson 2011</a:t>
            </a:r>
          </a:p>
        </p:txBody>
      </p:sp>
      <p:sp>
        <p:nvSpPr>
          <p:cNvPr id="5" name="TextBox 4"/>
          <p:cNvSpPr txBox="1"/>
          <p:nvPr/>
        </p:nvSpPr>
        <p:spPr>
          <a:xfrm>
            <a:off x="611560" y="1052736"/>
            <a:ext cx="8064896" cy="646331"/>
          </a:xfrm>
          <a:prstGeom prst="rect">
            <a:avLst/>
          </a:prstGeom>
          <a:noFill/>
        </p:spPr>
        <p:txBody>
          <a:bodyPr wrap="square" rtlCol="0">
            <a:spAutoFit/>
          </a:bodyPr>
          <a:lstStyle/>
          <a:p>
            <a:pPr algn="ctr"/>
            <a:r>
              <a:rPr lang="en-GB" sz="3600" b="1" u="sng" dirty="0"/>
              <a:t>What Defines Challenging Behaviour</a:t>
            </a:r>
          </a:p>
        </p:txBody>
      </p:sp>
    </p:spTree>
    <p:extLst>
      <p:ext uri="{BB962C8B-B14F-4D97-AF65-F5344CB8AC3E}">
        <p14:creationId xmlns:p14="http://schemas.microsoft.com/office/powerpoint/2010/main" val="1828254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916832"/>
            <a:ext cx="8352928" cy="2369880"/>
          </a:xfrm>
          <a:prstGeom prst="rect">
            <a:avLst/>
          </a:prstGeom>
          <a:noFill/>
        </p:spPr>
        <p:txBody>
          <a:bodyPr wrap="square" rtlCol="0">
            <a:spAutoFit/>
          </a:bodyPr>
          <a:lstStyle/>
          <a:p>
            <a:pPr algn="ctr"/>
            <a:r>
              <a:rPr lang="en-GB" sz="3600" b="1" dirty="0"/>
              <a:t>The next section will focus on assessment and intervention for</a:t>
            </a:r>
          </a:p>
          <a:p>
            <a:pPr algn="ctr"/>
            <a:endParaRPr lang="en-GB" sz="3600" b="1" dirty="0"/>
          </a:p>
          <a:p>
            <a:pPr algn="ctr"/>
            <a:r>
              <a:rPr lang="en-GB" sz="4000" b="1" dirty="0"/>
              <a:t>Fire Setting</a:t>
            </a:r>
          </a:p>
        </p:txBody>
      </p:sp>
    </p:spTree>
    <p:extLst>
      <p:ext uri="{BB962C8B-B14F-4D97-AF65-F5344CB8AC3E}">
        <p14:creationId xmlns:p14="http://schemas.microsoft.com/office/powerpoint/2010/main" val="1410176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914400" y="1341438"/>
            <a:ext cx="8229600" cy="1143000"/>
          </a:xfrm>
        </p:spPr>
        <p:txBody>
          <a:bodyPr>
            <a:normAutofit fontScale="90000"/>
          </a:bodyPr>
          <a:lstStyle/>
          <a:p>
            <a:r>
              <a:rPr lang="en-GB" altLang="en-US" b="1" dirty="0"/>
              <a:t>Legal definition of fire setting</a:t>
            </a:r>
            <a:br>
              <a:rPr lang="en-GB" altLang="en-US" dirty="0"/>
            </a:br>
            <a:endParaRPr lang="en-GB" altLang="en-US" dirty="0"/>
          </a:p>
        </p:txBody>
      </p:sp>
      <p:sp>
        <p:nvSpPr>
          <p:cNvPr id="3" name="Content Placeholder 2"/>
          <p:cNvSpPr>
            <a:spLocks noGrp="1"/>
          </p:cNvSpPr>
          <p:nvPr>
            <p:ph idx="4294967295"/>
          </p:nvPr>
        </p:nvSpPr>
        <p:spPr>
          <a:xfrm>
            <a:off x="914400" y="2852738"/>
            <a:ext cx="8229600" cy="4525962"/>
          </a:xfrm>
        </p:spPr>
        <p:txBody>
          <a:bodyPr/>
          <a:lstStyle/>
          <a:p>
            <a:pPr eaLnBrk="1" hangingPunct="1">
              <a:spcBef>
                <a:spcPct val="50000"/>
              </a:spcBef>
              <a:defRPr/>
            </a:pPr>
            <a:r>
              <a:rPr lang="en-GB" altLang="en-US" b="1" i="1" dirty="0"/>
              <a:t>Intentional destruction of property—via fire—for unlawful purposes</a:t>
            </a:r>
            <a:r>
              <a:rPr lang="en-GB" altLang="en-US" i="1" dirty="0"/>
              <a:t>            </a:t>
            </a:r>
          </a:p>
          <a:p>
            <a:pPr marL="0" indent="0" eaLnBrk="1" hangingPunct="1">
              <a:spcBef>
                <a:spcPct val="50000"/>
              </a:spcBef>
              <a:buFontTx/>
              <a:buNone/>
              <a:defRPr/>
            </a:pPr>
            <a:r>
              <a:rPr lang="en-GB" altLang="en-US" i="1" dirty="0"/>
              <a:t>                   </a:t>
            </a:r>
            <a:r>
              <a:rPr lang="en-GB" altLang="en-US" sz="2400" dirty="0"/>
              <a:t>(</a:t>
            </a:r>
            <a:r>
              <a:rPr lang="en-GB" altLang="en-US" sz="2400" dirty="0" err="1"/>
              <a:t>Kolko</a:t>
            </a:r>
            <a:r>
              <a:rPr lang="en-GB" altLang="en-US" sz="2400" dirty="0"/>
              <a:t>, 2002; Williams, 2005)</a:t>
            </a:r>
          </a:p>
          <a:p>
            <a:pPr>
              <a:defRPr/>
            </a:pPr>
            <a:endParaRPr lang="en-GB" dirty="0"/>
          </a:p>
        </p:txBody>
      </p:sp>
    </p:spTree>
    <p:extLst>
      <p:ext uri="{BB962C8B-B14F-4D97-AF65-F5344CB8AC3E}">
        <p14:creationId xmlns:p14="http://schemas.microsoft.com/office/powerpoint/2010/main" val="746110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67544" y="836712"/>
            <a:ext cx="8229600" cy="864096"/>
          </a:xfrm>
        </p:spPr>
        <p:txBody>
          <a:bodyPr/>
          <a:lstStyle/>
          <a:p>
            <a:r>
              <a:rPr lang="en-GB" altLang="en-US" b="1" dirty="0"/>
              <a:t>Who sets fires?</a:t>
            </a:r>
          </a:p>
        </p:txBody>
      </p:sp>
      <p:sp>
        <p:nvSpPr>
          <p:cNvPr id="4" name="Text Box 8"/>
          <p:cNvSpPr txBox="1">
            <a:spLocks noGrp="1" noChangeArrowheads="1"/>
          </p:cNvSpPr>
          <p:nvPr>
            <p:ph idx="4294967295"/>
          </p:nvPr>
        </p:nvSpPr>
        <p:spPr>
          <a:xfrm>
            <a:off x="323528" y="1772816"/>
            <a:ext cx="8352928" cy="4646613"/>
          </a:xfrm>
        </p:spPr>
        <p:txBody>
          <a:bodyPr wrap="square">
            <a:spAutoFit/>
          </a:bodyPr>
          <a:lstStyle>
            <a:lvl1pPr eaLnBrk="0" hangingPunct="0">
              <a:defRPr sz="2400">
                <a:solidFill>
                  <a:schemeClr val="tx1"/>
                </a:solidFill>
                <a:latin typeface="Eras Medium ITC" pitchFamily="34" charset="0"/>
                <a:ea typeface="ＭＳ Ｐゴシック" pitchFamily="34" charset="-128"/>
              </a:defRPr>
            </a:lvl1pPr>
            <a:lvl2pPr marL="742950" indent="-285750" eaLnBrk="0" hangingPunct="0">
              <a:defRPr sz="2400">
                <a:solidFill>
                  <a:schemeClr val="tx1"/>
                </a:solidFill>
                <a:latin typeface="Eras Medium ITC" pitchFamily="34" charset="0"/>
                <a:ea typeface="ＭＳ Ｐゴシック" pitchFamily="34" charset="-128"/>
              </a:defRPr>
            </a:lvl2pPr>
            <a:lvl3pPr marL="1143000" indent="-228600" eaLnBrk="0" hangingPunct="0">
              <a:defRPr sz="2400">
                <a:solidFill>
                  <a:schemeClr val="tx1"/>
                </a:solidFill>
                <a:latin typeface="Eras Medium ITC" pitchFamily="34" charset="0"/>
                <a:ea typeface="ＭＳ Ｐゴシック" pitchFamily="34" charset="-128"/>
              </a:defRPr>
            </a:lvl3pPr>
            <a:lvl4pPr marL="1600200" indent="-228600" eaLnBrk="0" hangingPunct="0">
              <a:defRPr sz="2400">
                <a:solidFill>
                  <a:schemeClr val="tx1"/>
                </a:solidFill>
                <a:latin typeface="Eras Medium ITC" pitchFamily="34" charset="0"/>
                <a:ea typeface="ＭＳ Ｐゴシック" pitchFamily="34" charset="-128"/>
              </a:defRPr>
            </a:lvl4pPr>
            <a:lvl5pPr marL="2057400" indent="-228600" eaLnBrk="0" hangingPunct="0">
              <a:defRPr sz="2400">
                <a:solidFill>
                  <a:schemeClr val="tx1"/>
                </a:solidFill>
                <a:latin typeface="Eras Medium ITC"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Eras Medium ITC"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Eras Medium ITC"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Eras Medium ITC"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Eras Medium ITC" pitchFamily="34" charset="0"/>
                <a:ea typeface="ＭＳ Ｐゴシック" pitchFamily="34" charset="-128"/>
              </a:defRPr>
            </a:lvl9pPr>
          </a:lstStyle>
          <a:p>
            <a:pPr eaLnBrk="1" hangingPunct="1">
              <a:spcBef>
                <a:spcPct val="50000"/>
              </a:spcBef>
              <a:defRPr/>
            </a:pPr>
            <a:r>
              <a:rPr lang="en-GB" altLang="en-US" sz="2000" b="1" dirty="0">
                <a:latin typeface="+mn-lt"/>
              </a:rPr>
              <a:t>Generally Males: </a:t>
            </a:r>
            <a:r>
              <a:rPr lang="en-GB" altLang="en-US" sz="2000" dirty="0">
                <a:latin typeface="+mn-lt"/>
              </a:rPr>
              <a:t>Ratio of Male to Female = 6:1 </a:t>
            </a:r>
          </a:p>
          <a:p>
            <a:pPr marL="1371600" lvl="3" indent="0" eaLnBrk="1" hangingPunct="1">
              <a:spcBef>
                <a:spcPct val="50000"/>
              </a:spcBef>
              <a:buFontTx/>
              <a:buNone/>
              <a:defRPr/>
            </a:pPr>
            <a:r>
              <a:rPr lang="en-GB" altLang="en-US" sz="2000" dirty="0">
                <a:latin typeface="+mn-lt"/>
              </a:rPr>
              <a:t>		(Bourget &amp; Bradford, 1989; Stewart, 1991)</a:t>
            </a:r>
          </a:p>
          <a:p>
            <a:pPr eaLnBrk="1" hangingPunct="1">
              <a:spcBef>
                <a:spcPct val="25000"/>
              </a:spcBef>
              <a:defRPr/>
            </a:pPr>
            <a:r>
              <a:rPr lang="en-GB" altLang="en-US" sz="2000" b="1" dirty="0">
                <a:latin typeface="+mn-lt"/>
              </a:rPr>
              <a:t>Generally Low SES: </a:t>
            </a:r>
          </a:p>
          <a:p>
            <a:pPr lvl="1" eaLnBrk="1" hangingPunct="1">
              <a:spcBef>
                <a:spcPct val="25000"/>
              </a:spcBef>
              <a:defRPr/>
            </a:pPr>
            <a:r>
              <a:rPr lang="en-GB" altLang="en-US" sz="2000" dirty="0">
                <a:latin typeface="+mn-lt"/>
              </a:rPr>
              <a:t>Unskilled Employment</a:t>
            </a:r>
          </a:p>
          <a:p>
            <a:pPr marL="0" indent="0" eaLnBrk="1" hangingPunct="1">
              <a:spcBef>
                <a:spcPct val="25000"/>
              </a:spcBef>
              <a:buFontTx/>
              <a:buNone/>
              <a:defRPr/>
            </a:pPr>
            <a:r>
              <a:rPr lang="en-GB" altLang="en-US" sz="2000" dirty="0">
                <a:latin typeface="+mn-lt"/>
              </a:rPr>
              <a:t>	 Low School Achievement  </a:t>
            </a:r>
          </a:p>
          <a:p>
            <a:pPr marL="0" indent="0" eaLnBrk="1" hangingPunct="1">
              <a:spcBef>
                <a:spcPct val="25000"/>
              </a:spcBef>
              <a:buFontTx/>
              <a:buNone/>
              <a:defRPr/>
            </a:pPr>
            <a:r>
              <a:rPr lang="en-GB" altLang="en-US" sz="2000" dirty="0">
                <a:latin typeface="+mn-lt"/>
              </a:rPr>
              <a:t>				(</a:t>
            </a:r>
            <a:r>
              <a:rPr lang="en-GB" altLang="en-US" sz="2000" dirty="0" err="1">
                <a:latin typeface="+mn-lt"/>
              </a:rPr>
              <a:t>Doley</a:t>
            </a:r>
            <a:r>
              <a:rPr lang="en-GB" altLang="en-US" sz="2000" dirty="0">
                <a:latin typeface="+mn-lt"/>
              </a:rPr>
              <a:t>, 2003; Ritchie &amp; Huff, 1999)</a:t>
            </a:r>
          </a:p>
          <a:p>
            <a:pPr eaLnBrk="1" hangingPunct="1">
              <a:defRPr/>
            </a:pPr>
            <a:r>
              <a:rPr lang="en-GB" altLang="en-US" sz="2000" b="1" dirty="0">
                <a:latin typeface="+mn-lt"/>
              </a:rPr>
              <a:t>Impoverished Backgrounds: </a:t>
            </a:r>
          </a:p>
          <a:p>
            <a:pPr lvl="1" eaLnBrk="1" hangingPunct="1">
              <a:defRPr/>
            </a:pPr>
            <a:r>
              <a:rPr lang="en-GB" altLang="en-US" sz="2000" dirty="0">
                <a:latin typeface="+mn-lt"/>
              </a:rPr>
              <a:t>Neglectful Parenting, 				      Physical/Sexual Abuse</a:t>
            </a:r>
          </a:p>
          <a:p>
            <a:pPr marL="0" indent="0" eaLnBrk="1" hangingPunct="1">
              <a:buFontTx/>
              <a:buNone/>
              <a:defRPr/>
            </a:pPr>
            <a:r>
              <a:rPr lang="en-GB" altLang="en-US" sz="2000" dirty="0">
                <a:latin typeface="+mn-lt"/>
              </a:rPr>
              <a:t>	 Financial Hardship	      	</a:t>
            </a:r>
          </a:p>
          <a:p>
            <a:pPr marL="0" indent="0" eaLnBrk="1" hangingPunct="1">
              <a:buFontTx/>
              <a:buNone/>
              <a:defRPr/>
            </a:pPr>
            <a:r>
              <a:rPr lang="en-GB" altLang="en-US" sz="2000" dirty="0">
                <a:latin typeface="+mn-lt"/>
              </a:rPr>
              <a:t>	          (Bradford, 1982; </a:t>
            </a:r>
            <a:r>
              <a:rPr lang="en-GB" altLang="en-US" sz="2000" dirty="0" err="1">
                <a:latin typeface="+mn-lt"/>
              </a:rPr>
              <a:t>Slavkin</a:t>
            </a:r>
            <a:r>
              <a:rPr lang="en-GB" altLang="en-US" sz="2000" dirty="0">
                <a:latin typeface="+mn-lt"/>
              </a:rPr>
              <a:t>, 2000; Showers &amp; Pickrell,1987)</a:t>
            </a:r>
          </a:p>
          <a:p>
            <a:pPr eaLnBrk="1" hangingPunct="1">
              <a:spcBef>
                <a:spcPct val="50000"/>
              </a:spcBef>
              <a:defRPr/>
            </a:pPr>
            <a:endParaRPr lang="en-GB" altLang="en-US" sz="2000" dirty="0">
              <a:solidFill>
                <a:srgbClr val="FFFF00"/>
              </a:solidFill>
            </a:endParaRPr>
          </a:p>
        </p:txBody>
      </p:sp>
    </p:spTree>
    <p:extLst>
      <p:ext uri="{BB962C8B-B14F-4D97-AF65-F5344CB8AC3E}">
        <p14:creationId xmlns:p14="http://schemas.microsoft.com/office/powerpoint/2010/main" val="33903807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395536" y="836712"/>
            <a:ext cx="8229600" cy="792187"/>
          </a:xfrm>
        </p:spPr>
        <p:txBody>
          <a:bodyPr/>
          <a:lstStyle/>
          <a:p>
            <a:r>
              <a:rPr lang="en-GB" altLang="en-US" u="sng" dirty="0"/>
              <a:t>ID fire setters</a:t>
            </a:r>
          </a:p>
        </p:txBody>
      </p:sp>
      <p:sp>
        <p:nvSpPr>
          <p:cNvPr id="8195" name="Content Placeholder 2"/>
          <p:cNvSpPr>
            <a:spLocks noGrp="1"/>
          </p:cNvSpPr>
          <p:nvPr>
            <p:ph idx="4294967295"/>
          </p:nvPr>
        </p:nvSpPr>
        <p:spPr>
          <a:xfrm>
            <a:off x="395536" y="1700808"/>
            <a:ext cx="8352928" cy="4525962"/>
          </a:xfrm>
        </p:spPr>
        <p:txBody>
          <a:bodyPr>
            <a:normAutofit fontScale="92500" lnSpcReduction="20000"/>
          </a:bodyPr>
          <a:lstStyle/>
          <a:p>
            <a:r>
              <a:rPr lang="en-GB" altLang="en-US" sz="2800" dirty="0"/>
              <a:t>Studies suggest </a:t>
            </a:r>
            <a:r>
              <a:rPr lang="en-GB" altLang="en-US" sz="2800" dirty="0" err="1"/>
              <a:t>firesetting</a:t>
            </a:r>
            <a:r>
              <a:rPr lang="en-GB" altLang="en-US" sz="2800" dirty="0"/>
              <a:t> is over-represented in ID offenders, although studies reviewed show rates varying from </a:t>
            </a:r>
            <a:r>
              <a:rPr lang="en-GB" altLang="en-US" sz="2800" dirty="0" err="1"/>
              <a:t>from</a:t>
            </a:r>
            <a:r>
              <a:rPr lang="en-GB" altLang="en-US" sz="2800" dirty="0"/>
              <a:t>  11-15%, to 3%. Tend to bypass criminal justice system (Lindsay and Macleod,2001; </a:t>
            </a:r>
            <a:r>
              <a:rPr lang="en-GB" altLang="en-US" sz="2800" dirty="0" err="1"/>
              <a:t>Depraviam</a:t>
            </a:r>
            <a:r>
              <a:rPr lang="en-GB" altLang="en-US" sz="2800" dirty="0"/>
              <a:t> et al , 2007) </a:t>
            </a:r>
          </a:p>
          <a:p>
            <a:r>
              <a:rPr lang="en-GB" altLang="en-US" sz="2800" dirty="0"/>
              <a:t>Other studies suggest fire setters make up one fifth of referrals to forensic ID services (Taylor et al, 2002; Barron et al 2004), ID more prevalent in multiple fire setters (Dickens et al, 2009)</a:t>
            </a:r>
          </a:p>
          <a:p>
            <a:r>
              <a:rPr lang="en-GB" altLang="en-US" sz="2800" dirty="0"/>
              <a:t>Most common motivation revenge, suggestibility</a:t>
            </a:r>
          </a:p>
          <a:p>
            <a:r>
              <a:rPr lang="en-GB" altLang="en-US" sz="2800" dirty="0"/>
              <a:t> Over prevalence of PD diagnosis, early maladjustment, substance misuse</a:t>
            </a:r>
            <a:endParaRPr lang="en-US" altLang="en-US" sz="2800" dirty="0"/>
          </a:p>
          <a:p>
            <a:endParaRPr lang="en-US" altLang="en-US" sz="2800" dirty="0"/>
          </a:p>
          <a:p>
            <a:endParaRPr lang="en-GB" altLang="en-US" dirty="0"/>
          </a:p>
        </p:txBody>
      </p:sp>
    </p:spTree>
    <p:extLst>
      <p:ext uri="{BB962C8B-B14F-4D97-AF65-F5344CB8AC3E}">
        <p14:creationId xmlns:p14="http://schemas.microsoft.com/office/powerpoint/2010/main" val="1216872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052736"/>
            <a:ext cx="8229600" cy="1143000"/>
          </a:xfrm>
        </p:spPr>
        <p:txBody>
          <a:bodyPr>
            <a:normAutofit/>
          </a:bodyPr>
          <a:lstStyle/>
          <a:p>
            <a:r>
              <a:rPr lang="en-GB" sz="4800" b="1" u="sng" dirty="0"/>
              <a:t>Group Discussion</a:t>
            </a:r>
          </a:p>
        </p:txBody>
      </p:sp>
      <p:sp>
        <p:nvSpPr>
          <p:cNvPr id="3" name="Content Placeholder 2"/>
          <p:cNvSpPr>
            <a:spLocks noGrp="1"/>
          </p:cNvSpPr>
          <p:nvPr>
            <p:ph idx="4294967295"/>
          </p:nvPr>
        </p:nvSpPr>
        <p:spPr>
          <a:xfrm>
            <a:off x="467544" y="2636912"/>
            <a:ext cx="8229600" cy="820738"/>
          </a:xfrm>
        </p:spPr>
        <p:txBody>
          <a:bodyPr>
            <a:normAutofit/>
          </a:bodyPr>
          <a:lstStyle/>
          <a:p>
            <a:pPr marL="0" indent="0" algn="ctr">
              <a:buNone/>
            </a:pPr>
            <a:r>
              <a:rPr lang="en-GB" sz="4000" dirty="0"/>
              <a:t>Why do people set fires?</a:t>
            </a:r>
          </a:p>
        </p:txBody>
      </p:sp>
    </p:spTree>
    <p:extLst>
      <p:ext uri="{BB962C8B-B14F-4D97-AF65-F5344CB8AC3E}">
        <p14:creationId xmlns:p14="http://schemas.microsoft.com/office/powerpoint/2010/main" val="378697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2096" y="836712"/>
            <a:ext cx="9121904" cy="1143000"/>
          </a:xfrm>
        </p:spPr>
        <p:txBody>
          <a:bodyPr/>
          <a:lstStyle/>
          <a:p>
            <a:r>
              <a:rPr lang="en-GB" altLang="en-US" dirty="0"/>
              <a:t>Why do people set fires? </a:t>
            </a:r>
          </a:p>
        </p:txBody>
      </p:sp>
      <p:sp>
        <p:nvSpPr>
          <p:cNvPr id="10243" name="Rectangle 3"/>
          <p:cNvSpPr>
            <a:spLocks noGrp="1" noChangeArrowheads="1"/>
          </p:cNvSpPr>
          <p:nvPr>
            <p:ph idx="4294967295"/>
          </p:nvPr>
        </p:nvSpPr>
        <p:spPr>
          <a:xfrm>
            <a:off x="251520" y="2060848"/>
            <a:ext cx="8229600" cy="4525962"/>
          </a:xfrm>
        </p:spPr>
        <p:txBody>
          <a:bodyPr>
            <a:normAutofit/>
          </a:bodyPr>
          <a:lstStyle/>
          <a:p>
            <a:pPr marL="342900" lvl="1" indent="-342900">
              <a:lnSpc>
                <a:spcPct val="90000"/>
              </a:lnSpc>
              <a:buFont typeface="Arial" panose="020B0604020202020204" pitchFamily="34" charset="0"/>
              <a:buChar char="•"/>
            </a:pPr>
            <a:r>
              <a:rPr lang="en-GB" altLang="en-US" sz="2800" dirty="0"/>
              <a:t>Pyromania? </a:t>
            </a:r>
          </a:p>
          <a:p>
            <a:pPr marL="742950" lvl="2" indent="-342900">
              <a:lnSpc>
                <a:spcPct val="90000"/>
              </a:lnSpc>
            </a:pPr>
            <a:r>
              <a:rPr lang="en-GB" altLang="en-US" sz="2000" dirty="0"/>
              <a:t>Research shows very few fire setters meet the diagnostic criteria</a:t>
            </a:r>
            <a:endParaRPr lang="en-GB" altLang="en-US" sz="2800" dirty="0"/>
          </a:p>
          <a:p>
            <a:pPr>
              <a:lnSpc>
                <a:spcPct val="90000"/>
              </a:lnSpc>
            </a:pPr>
            <a:r>
              <a:rPr lang="en-GB" altLang="en-US" sz="2800" dirty="0"/>
              <a:t>Modelling from others?</a:t>
            </a:r>
          </a:p>
          <a:p>
            <a:pPr>
              <a:lnSpc>
                <a:spcPct val="90000"/>
              </a:lnSpc>
            </a:pPr>
            <a:r>
              <a:rPr lang="en-GB" altLang="en-US" sz="2800" dirty="0"/>
              <a:t>Displaced anger? </a:t>
            </a:r>
          </a:p>
          <a:p>
            <a:pPr marL="342900" lvl="1" indent="-342900">
              <a:lnSpc>
                <a:spcPct val="90000"/>
              </a:lnSpc>
              <a:buFont typeface="Arial" panose="020B0604020202020204" pitchFamily="34" charset="0"/>
              <a:buChar char="•"/>
            </a:pPr>
            <a:r>
              <a:rPr lang="en-GB" altLang="en-US" sz="2800" dirty="0"/>
              <a:t>Communicating distress? </a:t>
            </a:r>
          </a:p>
          <a:p>
            <a:pPr marL="742950" lvl="2" indent="-342900">
              <a:lnSpc>
                <a:spcPct val="90000"/>
              </a:lnSpc>
            </a:pPr>
            <a:r>
              <a:rPr lang="en-GB" altLang="en-US" sz="2000" dirty="0"/>
              <a:t>Yes, but one factor is not enough to explain this complex problem</a:t>
            </a:r>
          </a:p>
          <a:p>
            <a:pPr>
              <a:lnSpc>
                <a:spcPct val="90000"/>
              </a:lnSpc>
            </a:pPr>
            <a:r>
              <a:rPr lang="en-GB" altLang="en-US" sz="2800" dirty="0"/>
              <a:t>Multi factor models more useful</a:t>
            </a:r>
          </a:p>
          <a:p>
            <a:pPr lvl="1">
              <a:lnSpc>
                <a:spcPct val="90000"/>
              </a:lnSpc>
            </a:pPr>
            <a:r>
              <a:rPr lang="en-GB" altLang="en-US" sz="2400" dirty="0"/>
              <a:t>i.e. Only Viable Option (OVO) model; MTAFF (see handout)</a:t>
            </a:r>
          </a:p>
          <a:p>
            <a:pPr lvl="1">
              <a:lnSpc>
                <a:spcPct val="90000"/>
              </a:lnSpc>
            </a:pPr>
            <a:endParaRPr lang="en-GB" altLang="en-US" sz="2400" dirty="0"/>
          </a:p>
          <a:p>
            <a:pPr lvl="1">
              <a:lnSpc>
                <a:spcPct val="90000"/>
              </a:lnSpc>
            </a:pPr>
            <a:endParaRPr lang="en-GB" altLang="en-US" sz="2400" dirty="0"/>
          </a:p>
        </p:txBody>
      </p:sp>
    </p:spTree>
    <p:extLst>
      <p:ext uri="{BB962C8B-B14F-4D97-AF65-F5344CB8AC3E}">
        <p14:creationId xmlns:p14="http://schemas.microsoft.com/office/powerpoint/2010/main" val="4089693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836712"/>
            <a:ext cx="8229600" cy="864096"/>
          </a:xfrm>
        </p:spPr>
        <p:txBody>
          <a:bodyPr>
            <a:normAutofit/>
          </a:bodyPr>
          <a:lstStyle/>
          <a:p>
            <a:r>
              <a:rPr lang="en-GB" sz="3600" b="1" dirty="0"/>
              <a:t>Factors associated with fire setting</a:t>
            </a:r>
          </a:p>
        </p:txBody>
      </p:sp>
      <p:sp>
        <p:nvSpPr>
          <p:cNvPr id="3" name="Content Placeholder 2"/>
          <p:cNvSpPr>
            <a:spLocks noGrp="1"/>
          </p:cNvSpPr>
          <p:nvPr>
            <p:ph idx="4294967295"/>
          </p:nvPr>
        </p:nvSpPr>
        <p:spPr>
          <a:xfrm>
            <a:off x="467544" y="1600200"/>
            <a:ext cx="8496944" cy="4525963"/>
          </a:xfrm>
        </p:spPr>
        <p:txBody>
          <a:bodyPr>
            <a:noAutofit/>
          </a:bodyPr>
          <a:lstStyle/>
          <a:p>
            <a:r>
              <a:rPr lang="en-GB" altLang="en-US" sz="2800" dirty="0"/>
              <a:t>Social isolation </a:t>
            </a:r>
          </a:p>
          <a:p>
            <a:r>
              <a:rPr lang="en-GB" altLang="en-US" sz="2800" dirty="0"/>
              <a:t>Communication difficulties  </a:t>
            </a:r>
          </a:p>
          <a:p>
            <a:r>
              <a:rPr lang="en-GB" altLang="en-US" sz="2800" dirty="0"/>
              <a:t>Lack of assertiveness </a:t>
            </a:r>
          </a:p>
          <a:p>
            <a:r>
              <a:rPr lang="en-GB" altLang="en-US" sz="2800" dirty="0"/>
              <a:t>Problems regulating emotions, particularly anger and low mood</a:t>
            </a:r>
          </a:p>
          <a:p>
            <a:r>
              <a:rPr lang="en-GB" altLang="en-US" sz="2800" dirty="0"/>
              <a:t>Low self esteem</a:t>
            </a:r>
          </a:p>
          <a:p>
            <a:r>
              <a:rPr lang="en-GB" sz="2800" dirty="0"/>
              <a:t>Feeling unheard</a:t>
            </a:r>
          </a:p>
          <a:p>
            <a:r>
              <a:rPr lang="en-GB" sz="2800" dirty="0"/>
              <a:t>Anti social attitudes</a:t>
            </a:r>
          </a:p>
          <a:p>
            <a:pPr lvl="2"/>
            <a:r>
              <a:rPr lang="en-GB" sz="2800" dirty="0"/>
              <a:t>Fire interest</a:t>
            </a:r>
          </a:p>
        </p:txBody>
      </p:sp>
    </p:spTree>
    <p:extLst>
      <p:ext uri="{BB962C8B-B14F-4D97-AF65-F5344CB8AC3E}">
        <p14:creationId xmlns:p14="http://schemas.microsoft.com/office/powerpoint/2010/main" val="1417759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760" y="980728"/>
            <a:ext cx="9128016" cy="1143000"/>
          </a:xfrm>
        </p:spPr>
        <p:txBody>
          <a:bodyPr/>
          <a:lstStyle/>
          <a:p>
            <a:r>
              <a:rPr lang="en-GB" altLang="en-US" dirty="0"/>
              <a:t>Why do people set fires? </a:t>
            </a:r>
            <a:endParaRPr lang="en-GB" dirty="0"/>
          </a:p>
        </p:txBody>
      </p:sp>
      <p:sp>
        <p:nvSpPr>
          <p:cNvPr id="3" name="Content Placeholder 2"/>
          <p:cNvSpPr>
            <a:spLocks noGrp="1"/>
          </p:cNvSpPr>
          <p:nvPr>
            <p:ph idx="4294967295"/>
          </p:nvPr>
        </p:nvSpPr>
        <p:spPr>
          <a:xfrm>
            <a:off x="323528" y="2298150"/>
            <a:ext cx="8229600" cy="4525962"/>
          </a:xfrm>
        </p:spPr>
        <p:txBody>
          <a:bodyPr/>
          <a:lstStyle/>
          <a:p>
            <a:r>
              <a:rPr lang="en-GB" dirty="0"/>
              <a:t>To communicate distress</a:t>
            </a:r>
          </a:p>
          <a:p>
            <a:r>
              <a:rPr lang="en-GB" dirty="0"/>
              <a:t>To make people listen</a:t>
            </a:r>
          </a:p>
          <a:p>
            <a:r>
              <a:rPr lang="en-GB" dirty="0"/>
              <a:t>To alleviate anger</a:t>
            </a:r>
          </a:p>
          <a:p>
            <a:r>
              <a:rPr lang="en-GB" dirty="0"/>
              <a:t>To escape a problem situation</a:t>
            </a:r>
          </a:p>
          <a:p>
            <a:endParaRPr lang="en-GB" dirty="0"/>
          </a:p>
        </p:txBody>
      </p:sp>
    </p:spTree>
    <p:extLst>
      <p:ext uri="{BB962C8B-B14F-4D97-AF65-F5344CB8AC3E}">
        <p14:creationId xmlns:p14="http://schemas.microsoft.com/office/powerpoint/2010/main" val="3152794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20688"/>
            <a:ext cx="9144000" cy="1143000"/>
          </a:xfrm>
        </p:spPr>
        <p:txBody>
          <a:bodyPr>
            <a:normAutofit/>
          </a:bodyPr>
          <a:lstStyle/>
          <a:p>
            <a:r>
              <a:rPr lang="en-GB" b="1" dirty="0"/>
              <a:t>LD fire setters</a:t>
            </a:r>
          </a:p>
        </p:txBody>
      </p:sp>
      <p:sp>
        <p:nvSpPr>
          <p:cNvPr id="3" name="Content Placeholder 2"/>
          <p:cNvSpPr>
            <a:spLocks noGrp="1"/>
          </p:cNvSpPr>
          <p:nvPr>
            <p:ph idx="4294967295"/>
          </p:nvPr>
        </p:nvSpPr>
        <p:spPr>
          <a:xfrm>
            <a:off x="0" y="1700808"/>
            <a:ext cx="9144000" cy="4525963"/>
          </a:xfrm>
        </p:spPr>
        <p:txBody>
          <a:bodyPr>
            <a:normAutofit fontScale="92500" lnSpcReduction="10000"/>
          </a:bodyPr>
          <a:lstStyle/>
          <a:p>
            <a:pPr lvl="0"/>
            <a:r>
              <a:rPr lang="en-GB" sz="3000" dirty="0"/>
              <a:t>Case study: Young ID male - social isolation, communication difficulties and lack of assertiveness, powerlessness, anger and depression. </a:t>
            </a:r>
          </a:p>
          <a:p>
            <a:r>
              <a:rPr lang="en-GB" sz="3000" b="1" dirty="0"/>
              <a:t>Clare, Murphy, Cox &amp; Chaplin (1992)</a:t>
            </a:r>
            <a:r>
              <a:rPr lang="en-GB" sz="3000" dirty="0"/>
              <a:t> Treatment package focussed on social skills and assertiveness training, follow up at 48 months post treatment revealed no evidence of recidivism. </a:t>
            </a:r>
          </a:p>
          <a:p>
            <a:pPr lvl="0"/>
            <a:r>
              <a:rPr lang="en-GB" sz="3000" dirty="0"/>
              <a:t>10 ID fire setters most commonly identified prior emotion were feelings of anger, not being listened to. Anger reduced following fire setting (</a:t>
            </a:r>
            <a:r>
              <a:rPr lang="en-GB" sz="3000" b="1" dirty="0"/>
              <a:t>Murphy and Clare, 1996)</a:t>
            </a:r>
            <a:endParaRPr lang="en-GB" sz="3000" dirty="0"/>
          </a:p>
          <a:p>
            <a:endParaRPr lang="en-GB" dirty="0"/>
          </a:p>
        </p:txBody>
      </p:sp>
    </p:spTree>
    <p:extLst>
      <p:ext uri="{BB962C8B-B14F-4D97-AF65-F5344CB8AC3E}">
        <p14:creationId xmlns:p14="http://schemas.microsoft.com/office/powerpoint/2010/main" val="3440364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body" sz="half" idx="4294967295"/>
          </p:nvPr>
        </p:nvSpPr>
        <p:spPr>
          <a:xfrm>
            <a:off x="0" y="2204864"/>
            <a:ext cx="9144000" cy="4310063"/>
          </a:xfrm>
        </p:spPr>
        <p:txBody>
          <a:bodyPr>
            <a:normAutofit/>
          </a:bodyPr>
          <a:lstStyle/>
          <a:p>
            <a:pPr lvl="1">
              <a:lnSpc>
                <a:spcPct val="80000"/>
              </a:lnSpc>
              <a:buFont typeface="Arial" pitchFamily="34" charset="0"/>
              <a:buChar char="•"/>
            </a:pPr>
            <a:r>
              <a:rPr lang="en-GB" altLang="en-US" dirty="0"/>
              <a:t>Fire interest rating Scale; Functional analysis of Fire setting, (FIRS and FAS Murphy &amp; Clare, 1996)</a:t>
            </a:r>
          </a:p>
          <a:p>
            <a:pPr lvl="1">
              <a:lnSpc>
                <a:spcPct val="80000"/>
              </a:lnSpc>
              <a:buFont typeface="Arial" pitchFamily="34" charset="0"/>
              <a:buChar char="•"/>
            </a:pPr>
            <a:r>
              <a:rPr lang="en-GB" altLang="en-US" dirty="0"/>
              <a:t>Fire Identification scale (Gannon et al 2010)</a:t>
            </a:r>
          </a:p>
          <a:p>
            <a:pPr lvl="1">
              <a:lnSpc>
                <a:spcPct val="80000"/>
              </a:lnSpc>
              <a:buFont typeface="Arial" pitchFamily="34" charset="0"/>
              <a:buChar char="•"/>
            </a:pPr>
            <a:r>
              <a:rPr lang="en-US" altLang="en-US" dirty="0"/>
              <a:t>Also focus on:</a:t>
            </a:r>
          </a:p>
          <a:p>
            <a:pPr lvl="2">
              <a:lnSpc>
                <a:spcPct val="80000"/>
              </a:lnSpc>
            </a:pPr>
            <a:r>
              <a:rPr lang="en-US" altLang="en-US" dirty="0"/>
              <a:t>Locus of Control </a:t>
            </a:r>
          </a:p>
          <a:p>
            <a:pPr lvl="2">
              <a:lnSpc>
                <a:spcPct val="80000"/>
              </a:lnSpc>
            </a:pPr>
            <a:r>
              <a:rPr lang="en-GB" altLang="en-US" i="1" dirty="0"/>
              <a:t>Fire related behaviour:</a:t>
            </a:r>
            <a:r>
              <a:rPr lang="en-GB" altLang="en-US" dirty="0"/>
              <a:t> e.g. excessive fire play as a child, fire interest</a:t>
            </a:r>
          </a:p>
          <a:p>
            <a:pPr lvl="2">
              <a:lnSpc>
                <a:spcPct val="80000"/>
              </a:lnSpc>
            </a:pPr>
            <a:r>
              <a:rPr lang="en-GB" altLang="en-US" dirty="0"/>
              <a:t>Neglectful / abusive family background</a:t>
            </a:r>
          </a:p>
          <a:p>
            <a:pPr lvl="1">
              <a:lnSpc>
                <a:spcPct val="80000"/>
              </a:lnSpc>
              <a:buFont typeface="Arial" pitchFamily="34" charset="0"/>
              <a:buChar char="•"/>
            </a:pPr>
            <a:endParaRPr lang="en-US" altLang="en-US" dirty="0"/>
          </a:p>
          <a:p>
            <a:pPr lvl="1">
              <a:lnSpc>
                <a:spcPct val="80000"/>
              </a:lnSpc>
              <a:buFont typeface="Arial" pitchFamily="34" charset="0"/>
              <a:buChar char="•"/>
            </a:pPr>
            <a:endParaRPr lang="en-US" altLang="en-US" dirty="0"/>
          </a:p>
          <a:p>
            <a:endParaRPr lang="en-US" altLang="en-US" sz="2800" i="1" dirty="0"/>
          </a:p>
        </p:txBody>
      </p:sp>
      <p:sp>
        <p:nvSpPr>
          <p:cNvPr id="25602" name="Rectangle 2"/>
          <p:cNvSpPr>
            <a:spLocks noGrp="1" noChangeArrowheads="1"/>
          </p:cNvSpPr>
          <p:nvPr>
            <p:ph type="title" idx="4294967295"/>
          </p:nvPr>
        </p:nvSpPr>
        <p:spPr>
          <a:xfrm>
            <a:off x="-15632" y="908720"/>
            <a:ext cx="9159632" cy="1143000"/>
          </a:xfrm>
        </p:spPr>
        <p:txBody>
          <a:bodyPr/>
          <a:lstStyle/>
          <a:p>
            <a:r>
              <a:rPr lang="en-GB" altLang="en-US" b="1" dirty="0"/>
              <a:t>Assessment</a:t>
            </a:r>
            <a:endParaRPr lang="en-US" altLang="en-US" b="1" dirty="0"/>
          </a:p>
        </p:txBody>
      </p:sp>
      <p:sp>
        <p:nvSpPr>
          <p:cNvPr id="34819" name="Rectangle 3"/>
          <p:cNvSpPr>
            <a:spLocks noGrp="1" noChangeArrowheads="1"/>
          </p:cNvSpPr>
          <p:nvPr>
            <p:ph idx="4294967295"/>
          </p:nvPr>
        </p:nvSpPr>
        <p:spPr>
          <a:xfrm>
            <a:off x="0" y="1600200"/>
            <a:ext cx="8229600" cy="4525963"/>
          </a:xfrm>
        </p:spPr>
        <p:txBody>
          <a:bodyPr/>
          <a:lstStyle/>
          <a:p>
            <a:pPr marL="0" indent="0">
              <a:lnSpc>
                <a:spcPct val="80000"/>
              </a:lnSpc>
              <a:buFontTx/>
              <a:buNone/>
              <a:defRPr/>
            </a:pPr>
            <a:endParaRPr lang="en-GB" altLang="en-US" sz="2200" dirty="0"/>
          </a:p>
          <a:p>
            <a:pPr>
              <a:lnSpc>
                <a:spcPct val="80000"/>
              </a:lnSpc>
              <a:defRPr/>
            </a:pPr>
            <a:endParaRPr lang="en-GB" altLang="en-US" sz="2200" dirty="0"/>
          </a:p>
          <a:p>
            <a:pPr>
              <a:lnSpc>
                <a:spcPct val="80000"/>
              </a:lnSpc>
              <a:defRPr/>
            </a:pPr>
            <a:endParaRPr lang="en-GB" altLang="en-US" sz="2200" dirty="0"/>
          </a:p>
        </p:txBody>
      </p:sp>
    </p:spTree>
    <p:extLst>
      <p:ext uri="{BB962C8B-B14F-4D97-AF65-F5344CB8AC3E}">
        <p14:creationId xmlns:p14="http://schemas.microsoft.com/office/powerpoint/2010/main" val="11744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096" y="1014983"/>
            <a:ext cx="8712968" cy="5078313"/>
          </a:xfrm>
          <a:prstGeom prst="rect">
            <a:avLst/>
          </a:prstGeom>
          <a:noFill/>
        </p:spPr>
        <p:txBody>
          <a:bodyPr wrap="square" rtlCol="0">
            <a:spAutoFit/>
          </a:bodyPr>
          <a:lstStyle/>
          <a:p>
            <a:pPr algn="ctr"/>
            <a:r>
              <a:rPr lang="en-GB" sz="2800" b="1" dirty="0"/>
              <a:t>Between 5-15% of people with learning disabilities show behaviours which present a significant challenge for those caring for them</a:t>
            </a:r>
          </a:p>
          <a:p>
            <a:endParaRPr lang="en-GB" sz="2400" dirty="0"/>
          </a:p>
          <a:p>
            <a:r>
              <a:rPr lang="en-GB" sz="2400" dirty="0"/>
              <a:t>Many forms of challenging behaviour are thought of as being functional and adaptive responses to challenging situations, in that they serve as a method of communication with the people with whom they interact (e.g. stopping unwanted attention, attracting attention or attempting to explain they are experiencing pain).</a:t>
            </a:r>
          </a:p>
          <a:p>
            <a:endParaRPr lang="en-GB" sz="2400" dirty="0"/>
          </a:p>
          <a:p>
            <a:r>
              <a:rPr lang="en-GB" sz="2400" dirty="0"/>
              <a:t>Some forms of challenging behaviour may be linked to mental health problems, such as depression.</a:t>
            </a:r>
          </a:p>
          <a:p>
            <a:endParaRPr lang="en-GB" sz="2400" dirty="0"/>
          </a:p>
        </p:txBody>
      </p:sp>
    </p:spTree>
    <p:extLst>
      <p:ext uri="{BB962C8B-B14F-4D97-AF65-F5344CB8AC3E}">
        <p14:creationId xmlns:p14="http://schemas.microsoft.com/office/powerpoint/2010/main" val="2913764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idx="4294967295"/>
          </p:nvPr>
        </p:nvSpPr>
        <p:spPr>
          <a:xfrm>
            <a:off x="0" y="1052735"/>
            <a:ext cx="9144000" cy="710977"/>
          </a:xfrm>
        </p:spPr>
        <p:txBody>
          <a:bodyPr>
            <a:normAutofit/>
          </a:bodyPr>
          <a:lstStyle/>
          <a:p>
            <a:r>
              <a:rPr lang="en-GB" altLang="en-US" sz="4000" b="1" dirty="0"/>
              <a:t>Fire Setting Intervention Program</a:t>
            </a:r>
          </a:p>
        </p:txBody>
      </p:sp>
      <p:sp>
        <p:nvSpPr>
          <p:cNvPr id="104451" name="Content Placeholder 2"/>
          <p:cNvSpPr>
            <a:spLocks noGrp="1"/>
          </p:cNvSpPr>
          <p:nvPr>
            <p:ph idx="4294967295"/>
          </p:nvPr>
        </p:nvSpPr>
        <p:spPr>
          <a:xfrm>
            <a:off x="467544" y="2060848"/>
            <a:ext cx="8496944" cy="3365500"/>
          </a:xfrm>
        </p:spPr>
        <p:txBody>
          <a:bodyPr>
            <a:normAutofit fontScale="92500" lnSpcReduction="10000"/>
          </a:bodyPr>
          <a:lstStyle/>
          <a:p>
            <a:r>
              <a:rPr lang="en-GB" altLang="en-US" sz="2400" dirty="0"/>
              <a:t>Adapted from FIP – MO, Developed by Gannon and Lockerbie, 2012. </a:t>
            </a:r>
          </a:p>
          <a:p>
            <a:r>
              <a:rPr lang="en-GB" altLang="en-US" sz="2400" dirty="0"/>
              <a:t>Modular group:</a:t>
            </a:r>
          </a:p>
          <a:p>
            <a:r>
              <a:rPr lang="en-GB" altLang="en-US" sz="2400" b="1" dirty="0"/>
              <a:t>Group formation (2 sessions)	</a:t>
            </a:r>
          </a:p>
          <a:p>
            <a:r>
              <a:rPr lang="en-GB" altLang="en-US" sz="2400" b="1" dirty="0"/>
              <a:t>Understanding my offending (6 sessions)</a:t>
            </a:r>
          </a:p>
          <a:p>
            <a:r>
              <a:rPr lang="en-GB" altLang="en-US" sz="2400" b="1" dirty="0"/>
              <a:t>Fire interest / safety (4 sessions)</a:t>
            </a:r>
          </a:p>
          <a:p>
            <a:r>
              <a:rPr lang="en-GB" altLang="en-US" sz="2400" b="1" dirty="0"/>
              <a:t>Mood and coping (2 sessions)</a:t>
            </a:r>
          </a:p>
          <a:p>
            <a:r>
              <a:rPr lang="en-GB" altLang="en-US" sz="2400" b="1" dirty="0"/>
              <a:t>Communication and relationships (4 sessions)</a:t>
            </a:r>
          </a:p>
          <a:p>
            <a:r>
              <a:rPr lang="en-GB" altLang="en-US" sz="2400" b="1" dirty="0"/>
              <a:t>Mental Health and offending (1 session)</a:t>
            </a:r>
          </a:p>
          <a:p>
            <a:r>
              <a:rPr lang="en-GB" altLang="en-US" sz="2400" b="1" dirty="0"/>
              <a:t>Exploring offence patterns (4 sessions)</a:t>
            </a:r>
          </a:p>
          <a:p>
            <a:endParaRPr lang="en-GB" altLang="en-US" sz="2000" b="1" dirty="0"/>
          </a:p>
          <a:p>
            <a:endParaRPr lang="en-GB" altLang="en-US" sz="2000" b="1" dirty="0"/>
          </a:p>
          <a:p>
            <a:endParaRPr lang="en-GB" altLang="en-US" sz="2000" b="1" dirty="0"/>
          </a:p>
          <a:p>
            <a:endParaRPr lang="en-GB" altLang="en-US" sz="2000" b="1" dirty="0"/>
          </a:p>
          <a:p>
            <a:endParaRPr lang="en-GB" altLang="en-US" sz="2000" dirty="0"/>
          </a:p>
          <a:p>
            <a:pPr lvl="1"/>
            <a:endParaRPr lang="en-GB" altLang="en-US" dirty="0"/>
          </a:p>
        </p:txBody>
      </p:sp>
    </p:spTree>
    <p:extLst>
      <p:ext uri="{BB962C8B-B14F-4D97-AF65-F5344CB8AC3E}">
        <p14:creationId xmlns:p14="http://schemas.microsoft.com/office/powerpoint/2010/main" val="1037547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4"/>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551096" y="1843088"/>
            <a:ext cx="2139950" cy="2268537"/>
          </a:xfrm>
          <a:noFill/>
        </p:spPr>
      </p:pic>
      <p:pic>
        <p:nvPicPr>
          <p:cNvPr id="1054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986" y="1843088"/>
            <a:ext cx="257651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576388"/>
            <a:ext cx="2919413"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TextBox 2"/>
          <p:cNvSpPr txBox="1">
            <a:spLocks noChangeArrowheads="1"/>
          </p:cNvSpPr>
          <p:nvPr/>
        </p:nvSpPr>
        <p:spPr bwMode="auto">
          <a:xfrm>
            <a:off x="0" y="46783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GB" altLang="en-US" sz="6000" b="1" dirty="0">
                <a:cs typeface="Arial" pitchFamily="34" charset="0"/>
              </a:rPr>
              <a:t>  STOP    THINK      DO</a:t>
            </a:r>
          </a:p>
        </p:txBody>
      </p:sp>
    </p:spTree>
    <p:extLst>
      <p:ext uri="{BB962C8B-B14F-4D97-AF65-F5344CB8AC3E}">
        <p14:creationId xmlns:p14="http://schemas.microsoft.com/office/powerpoint/2010/main" val="584441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573932" y="797640"/>
            <a:ext cx="8229600" cy="1143000"/>
          </a:xfrm>
        </p:spPr>
        <p:txBody>
          <a:bodyPr/>
          <a:lstStyle/>
          <a:p>
            <a:pPr eaLnBrk="1" hangingPunct="1"/>
            <a:r>
              <a:rPr lang="en-GB" altLang="en-US" b="1" dirty="0"/>
              <a:t>Assertiveness</a:t>
            </a:r>
          </a:p>
        </p:txBody>
      </p:sp>
      <p:sp>
        <p:nvSpPr>
          <p:cNvPr id="133123" name="Rectangle 3"/>
          <p:cNvSpPr>
            <a:spLocks noGrp="1" noChangeArrowheads="1"/>
          </p:cNvSpPr>
          <p:nvPr>
            <p:ph idx="4294967295"/>
          </p:nvPr>
        </p:nvSpPr>
        <p:spPr>
          <a:xfrm>
            <a:off x="0" y="1600200"/>
            <a:ext cx="8229600" cy="4525963"/>
          </a:xfrm>
        </p:spPr>
        <p:txBody>
          <a:bodyPr/>
          <a:lstStyle/>
          <a:p>
            <a:pPr marL="0" indent="0" eaLnBrk="1" hangingPunct="1">
              <a:lnSpc>
                <a:spcPct val="90000"/>
              </a:lnSpc>
              <a:buFont typeface="Wingdings" pitchFamily="2" charset="2"/>
              <a:buNone/>
              <a:defRPr/>
            </a:pPr>
            <a:r>
              <a:rPr lang="en-GB" dirty="0"/>
              <a:t> </a:t>
            </a:r>
          </a:p>
          <a:p>
            <a:pPr eaLnBrk="1" hangingPunct="1">
              <a:lnSpc>
                <a:spcPct val="90000"/>
              </a:lnSpc>
              <a:buFont typeface="Wingdings" pitchFamily="2" charset="2"/>
              <a:buNone/>
              <a:defRPr/>
            </a:pPr>
            <a:endParaRPr lang="en-GB" dirty="0"/>
          </a:p>
          <a:p>
            <a:pPr eaLnBrk="1" hangingPunct="1">
              <a:lnSpc>
                <a:spcPct val="90000"/>
              </a:lnSpc>
              <a:buFont typeface="Wingdings" pitchFamily="2" charset="2"/>
              <a:buNone/>
              <a:defRPr/>
            </a:pPr>
            <a:endParaRPr lang="en-GB" dirty="0"/>
          </a:p>
        </p:txBody>
      </p:sp>
      <p:pic>
        <p:nvPicPr>
          <p:cNvPr id="1065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32" y="1953176"/>
            <a:ext cx="5273675"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223176"/>
            <a:ext cx="20669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4005064"/>
            <a:ext cx="2867025"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207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7544" y="188640"/>
            <a:ext cx="8229600" cy="922114"/>
          </a:xfrm>
        </p:spPr>
        <p:txBody>
          <a:bodyPr/>
          <a:lstStyle/>
          <a:p>
            <a:r>
              <a:rPr lang="en-GB" altLang="en-US" b="1" u="sng" dirty="0"/>
              <a:t>Case Study – Mr C</a:t>
            </a:r>
          </a:p>
        </p:txBody>
      </p:sp>
      <p:sp>
        <p:nvSpPr>
          <p:cNvPr id="56323" name="Content Placeholder 2"/>
          <p:cNvSpPr>
            <a:spLocks noGrp="1"/>
          </p:cNvSpPr>
          <p:nvPr>
            <p:ph idx="1"/>
          </p:nvPr>
        </p:nvSpPr>
        <p:spPr>
          <a:xfrm>
            <a:off x="467544" y="1268760"/>
            <a:ext cx="8229600" cy="5399806"/>
          </a:xfrm>
        </p:spPr>
        <p:txBody>
          <a:bodyPr>
            <a:noAutofit/>
          </a:bodyPr>
          <a:lstStyle/>
          <a:p>
            <a:r>
              <a:rPr lang="en-GB" altLang="en-US" sz="1800" dirty="0"/>
              <a:t>Mild LD , ASD traits,  Anti social attitudes and behaviours. Limited information/ evidence for early maladjustment. </a:t>
            </a:r>
          </a:p>
          <a:p>
            <a:r>
              <a:rPr lang="en-GB" altLang="en-US" sz="1800" dirty="0"/>
              <a:t>In his 20’s - Placed a lit photograph under the door of the staff sleep in room, and lit tissue paper into gas boiler  at his residential home – received a caution. </a:t>
            </a:r>
          </a:p>
          <a:p>
            <a:r>
              <a:rPr lang="en-GB" altLang="en-US" sz="1800" dirty="0"/>
              <a:t>2012 -arrested and charged following setting a fire in a fellow resident’s bedroom on the mattress and left the room, shutting the door. He had expressed a dislike for the other resident, and had made allegations against him  He had secreted a lighter. </a:t>
            </a:r>
          </a:p>
          <a:p>
            <a:r>
              <a:rPr lang="en-GB" altLang="en-US" sz="1800" dirty="0"/>
              <a:t>Other behaviours included loosening handlebars on another resident’s bicycle, and throwing a heavy glass ashtray at others. Theft from staff and work placements, animal cruelty, property damage. </a:t>
            </a:r>
          </a:p>
          <a:p>
            <a:r>
              <a:rPr lang="en-GB" altLang="en-US" sz="1800" dirty="0"/>
              <a:t>Lacks insight into the risk he presents towards others. Displays attitudes which support the use of fire setting </a:t>
            </a:r>
          </a:p>
          <a:p>
            <a:r>
              <a:rPr lang="en-GB" altLang="en-US" sz="1800" dirty="0"/>
              <a:t>Significant difficulties with interpersonal interactions, problem-solving skills, impulse control and thinking trough the consequences of his actions. </a:t>
            </a:r>
          </a:p>
          <a:p>
            <a:r>
              <a:rPr lang="en-GB" altLang="en-US" sz="1800" dirty="0"/>
              <a:t>Strong “grievance” thinking style, used fire setting as a problem solving tool, to express anger and frustration</a:t>
            </a:r>
          </a:p>
          <a:p>
            <a:r>
              <a:rPr lang="en-GB" altLang="en-US" sz="1800" dirty="0"/>
              <a:t>Placed on probation order, attended fire setting treatment group.</a:t>
            </a:r>
          </a:p>
        </p:txBody>
      </p:sp>
    </p:spTree>
    <p:extLst>
      <p:ext uri="{BB962C8B-B14F-4D97-AF65-F5344CB8AC3E}">
        <p14:creationId xmlns:p14="http://schemas.microsoft.com/office/powerpoint/2010/main" val="3394812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a:xfrm>
            <a:off x="0" y="1363663"/>
            <a:ext cx="8229600" cy="4525962"/>
          </a:xfrm>
        </p:spPr>
        <p:txBody>
          <a:bodyPr/>
          <a:lstStyle/>
          <a:p>
            <a:endParaRPr lang="en-GB" altLang="en-US" sz="1200"/>
          </a:p>
          <a:p>
            <a:endParaRPr lang="en-GB" altLang="en-US" sz="1200"/>
          </a:p>
        </p:txBody>
      </p:sp>
      <p:grpSp>
        <p:nvGrpSpPr>
          <p:cNvPr id="2" name="Group 1"/>
          <p:cNvGrpSpPr/>
          <p:nvPr/>
        </p:nvGrpSpPr>
        <p:grpSpPr>
          <a:xfrm>
            <a:off x="144966" y="118836"/>
            <a:ext cx="8745585" cy="6522742"/>
            <a:chOff x="130175" y="115888"/>
            <a:chExt cx="8745585" cy="6522742"/>
          </a:xfrm>
          <a:solidFill>
            <a:schemeClr val="bg1"/>
          </a:solidFill>
        </p:grpSpPr>
        <p:sp>
          <p:nvSpPr>
            <p:cNvPr id="57347" name="Text Box 3"/>
            <p:cNvSpPr txBox="1">
              <a:spLocks noChangeArrowheads="1"/>
            </p:cNvSpPr>
            <p:nvPr/>
          </p:nvSpPr>
          <p:spPr bwMode="auto">
            <a:xfrm>
              <a:off x="155719" y="115888"/>
              <a:ext cx="4689522" cy="717876"/>
            </a:xfrm>
            <a:prstGeom prst="rect">
              <a:avLst/>
            </a:prstGeom>
            <a:grpFill/>
            <a:ln w="317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GB" altLang="en-US" sz="1400" dirty="0">
                <a:solidFill>
                  <a:srgbClr val="FF0000"/>
                </a:solidFill>
                <a:latin typeface="Comic Sans MS" pitchFamily="66" charset="0"/>
              </a:endParaRPr>
            </a:p>
            <a:p>
              <a:pPr eaLnBrk="1" hangingPunct="1">
                <a:spcBef>
                  <a:spcPct val="0"/>
                </a:spcBef>
                <a:buFontTx/>
                <a:buNone/>
              </a:pPr>
              <a:r>
                <a:rPr lang="en-GB" altLang="en-US" sz="1400" dirty="0">
                  <a:solidFill>
                    <a:srgbClr val="FF0000"/>
                  </a:solidFill>
                  <a:latin typeface="Comic Sans MS" pitchFamily="66" charset="0"/>
                </a:rPr>
                <a:t>                    RISKY SITUATION:</a:t>
              </a:r>
            </a:p>
            <a:p>
              <a:pPr eaLnBrk="1" hangingPunct="1">
                <a:spcBef>
                  <a:spcPct val="0"/>
                </a:spcBef>
                <a:buFontTx/>
                <a:buNone/>
              </a:pPr>
              <a:r>
                <a:rPr lang="en-GB" altLang="en-US" sz="1400" dirty="0">
                  <a:solidFill>
                    <a:srgbClr val="FF0000"/>
                  </a:solidFill>
                  <a:latin typeface="Comic Sans MS" pitchFamily="66" charset="0"/>
                </a:rPr>
                <a:t>          Relationships with staff broke down.</a:t>
              </a:r>
              <a:endParaRPr lang="en-US" altLang="en-US" sz="1800" dirty="0"/>
            </a:p>
          </p:txBody>
        </p:sp>
        <p:sp>
          <p:nvSpPr>
            <p:cNvPr id="57348" name="Text Box 4"/>
            <p:cNvSpPr txBox="1">
              <a:spLocks noChangeArrowheads="1"/>
            </p:cNvSpPr>
            <p:nvPr/>
          </p:nvSpPr>
          <p:spPr bwMode="auto">
            <a:xfrm>
              <a:off x="130175" y="1247549"/>
              <a:ext cx="3530600" cy="617537"/>
            </a:xfrm>
            <a:prstGeom prst="rect">
              <a:avLst/>
            </a:prstGeom>
            <a:grpFill/>
            <a:ln w="317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400" dirty="0">
                  <a:solidFill>
                    <a:srgbClr val="FF0000"/>
                  </a:solidFill>
                  <a:latin typeface="Comic Sans MS" pitchFamily="66" charset="0"/>
                </a:rPr>
                <a:t>RISKY FEELINGS:</a:t>
              </a:r>
            </a:p>
            <a:p>
              <a:pPr algn="ctr" eaLnBrk="1" hangingPunct="1">
                <a:spcBef>
                  <a:spcPct val="0"/>
                </a:spcBef>
                <a:buFontTx/>
                <a:buNone/>
              </a:pPr>
              <a:r>
                <a:rPr lang="en-GB" altLang="en-US" sz="1400" dirty="0">
                  <a:solidFill>
                    <a:srgbClr val="FF0000"/>
                  </a:solidFill>
                  <a:latin typeface="Comic Sans MS" pitchFamily="66" charset="0"/>
                </a:rPr>
                <a:t>Angry/ fed up </a:t>
              </a:r>
            </a:p>
            <a:p>
              <a:pPr algn="ctr" eaLnBrk="1" hangingPunct="1">
                <a:spcBef>
                  <a:spcPct val="0"/>
                </a:spcBef>
                <a:buFontTx/>
                <a:buNone/>
              </a:pPr>
              <a:endParaRPr lang="en-GB" altLang="en-US" sz="1400" dirty="0">
                <a:solidFill>
                  <a:srgbClr val="FF0000"/>
                </a:solidFill>
                <a:latin typeface="Comic Sans MS" pitchFamily="66" charset="0"/>
              </a:endParaRPr>
            </a:p>
            <a:p>
              <a:pPr eaLnBrk="1" hangingPunct="1">
                <a:spcBef>
                  <a:spcPct val="0"/>
                </a:spcBef>
                <a:buFontTx/>
                <a:buNone/>
              </a:pPr>
              <a:endParaRPr lang="en-US" altLang="en-US" sz="1800" dirty="0"/>
            </a:p>
          </p:txBody>
        </p:sp>
        <p:sp>
          <p:nvSpPr>
            <p:cNvPr id="57349" name="Text Box 5"/>
            <p:cNvSpPr txBox="1">
              <a:spLocks noChangeArrowheads="1"/>
            </p:cNvSpPr>
            <p:nvPr/>
          </p:nvSpPr>
          <p:spPr bwMode="auto">
            <a:xfrm>
              <a:off x="163513" y="2349500"/>
              <a:ext cx="3530600" cy="719138"/>
            </a:xfrm>
            <a:prstGeom prst="rect">
              <a:avLst/>
            </a:prstGeom>
            <a:grpFill/>
            <a:ln w="317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400">
                  <a:solidFill>
                    <a:srgbClr val="FF0000"/>
                  </a:solidFill>
                  <a:latin typeface="Comic Sans MS" pitchFamily="66" charset="0"/>
                </a:rPr>
                <a:t>Family “too busy”</a:t>
              </a:r>
            </a:p>
            <a:p>
              <a:pPr algn="ctr" eaLnBrk="1" hangingPunct="1">
                <a:spcBef>
                  <a:spcPct val="0"/>
                </a:spcBef>
                <a:buFontTx/>
                <a:buNone/>
              </a:pPr>
              <a:r>
                <a:rPr lang="en-GB" altLang="en-US" sz="1400">
                  <a:solidFill>
                    <a:srgbClr val="FF0000"/>
                  </a:solidFill>
                  <a:latin typeface="Comic Sans MS" pitchFamily="66" charset="0"/>
                </a:rPr>
                <a:t>Staff “too busy” </a:t>
              </a:r>
            </a:p>
            <a:p>
              <a:pPr algn="ctr" eaLnBrk="1" hangingPunct="1">
                <a:spcBef>
                  <a:spcPct val="0"/>
                </a:spcBef>
                <a:buFontTx/>
                <a:buNone/>
              </a:pPr>
              <a:r>
                <a:rPr lang="en-GB" altLang="en-US" sz="1400">
                  <a:solidFill>
                    <a:srgbClr val="FF0000"/>
                  </a:solidFill>
                  <a:latin typeface="Comic Sans MS" pitchFamily="66" charset="0"/>
                </a:rPr>
                <a:t>didn't want to listen </a:t>
              </a:r>
            </a:p>
            <a:p>
              <a:pPr algn="ctr" eaLnBrk="1" hangingPunct="1">
                <a:spcBef>
                  <a:spcPct val="0"/>
                </a:spcBef>
                <a:buFontTx/>
                <a:buNone/>
              </a:pPr>
              <a:endParaRPr lang="en-GB" altLang="en-US" sz="1400">
                <a:solidFill>
                  <a:srgbClr val="FF0000"/>
                </a:solidFill>
                <a:latin typeface="Comic Sans MS" pitchFamily="66" charset="0"/>
              </a:endParaRPr>
            </a:p>
            <a:p>
              <a:pPr eaLnBrk="1" hangingPunct="1">
                <a:spcBef>
                  <a:spcPct val="0"/>
                </a:spcBef>
                <a:buFontTx/>
                <a:buNone/>
              </a:pPr>
              <a:endParaRPr lang="en-US" altLang="en-US" sz="1800"/>
            </a:p>
          </p:txBody>
        </p:sp>
        <p:sp>
          <p:nvSpPr>
            <p:cNvPr id="57350" name="AutoShape 6"/>
            <p:cNvSpPr>
              <a:spLocks noChangeArrowheads="1"/>
            </p:cNvSpPr>
            <p:nvPr/>
          </p:nvSpPr>
          <p:spPr bwMode="auto">
            <a:xfrm>
              <a:off x="163514" y="3284538"/>
              <a:ext cx="3616398" cy="2452688"/>
            </a:xfrm>
            <a:prstGeom prst="cloudCallout">
              <a:avLst>
                <a:gd name="adj1" fmla="val -32199"/>
                <a:gd name="adj2" fmla="val 48093"/>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400" dirty="0">
                  <a:solidFill>
                    <a:srgbClr val="FF0000"/>
                  </a:solidFill>
                  <a:latin typeface="Comic Sans MS" pitchFamily="66" charset="0"/>
                </a:rPr>
                <a:t>RISKY THOUGHTS:</a:t>
              </a:r>
            </a:p>
            <a:p>
              <a:pPr eaLnBrk="1" hangingPunct="1">
                <a:spcBef>
                  <a:spcPct val="0"/>
                </a:spcBef>
                <a:buFontTx/>
                <a:buNone/>
              </a:pPr>
              <a:r>
                <a:rPr lang="en-GB" altLang="en-US" sz="1400" dirty="0">
                  <a:solidFill>
                    <a:srgbClr val="FF0000"/>
                  </a:solidFill>
                  <a:latin typeface="Comic Sans MS" pitchFamily="66" charset="0"/>
                </a:rPr>
                <a:t> No-one cares </a:t>
              </a:r>
            </a:p>
            <a:p>
              <a:pPr eaLnBrk="1" hangingPunct="1">
                <a:spcBef>
                  <a:spcPct val="0"/>
                </a:spcBef>
                <a:buFontTx/>
                <a:buNone/>
              </a:pPr>
              <a:r>
                <a:rPr lang="en-GB" altLang="en-US" sz="1400" dirty="0">
                  <a:solidFill>
                    <a:srgbClr val="FF0000"/>
                  </a:solidFill>
                  <a:latin typeface="Comic Sans MS" pitchFamily="66" charset="0"/>
                </a:rPr>
                <a:t> Sometimes it’s ok to be </a:t>
              </a:r>
            </a:p>
            <a:p>
              <a:pPr eaLnBrk="1" hangingPunct="1">
                <a:spcBef>
                  <a:spcPct val="0"/>
                </a:spcBef>
                <a:buFontTx/>
                <a:buNone/>
              </a:pPr>
              <a:r>
                <a:rPr lang="en-GB" altLang="en-US" sz="1400" dirty="0">
                  <a:solidFill>
                    <a:srgbClr val="FF0000"/>
                  </a:solidFill>
                  <a:latin typeface="Comic Sans MS" pitchFamily="66" charset="0"/>
                </a:rPr>
                <a:t> aggressive. </a:t>
              </a:r>
            </a:p>
            <a:p>
              <a:pPr eaLnBrk="1" hangingPunct="1">
                <a:spcBef>
                  <a:spcPct val="0"/>
                </a:spcBef>
                <a:buFontTx/>
                <a:buNone/>
              </a:pPr>
              <a:r>
                <a:rPr lang="en-GB" altLang="en-US" sz="1400" dirty="0">
                  <a:solidFill>
                    <a:srgbClr val="FF0000"/>
                  </a:solidFill>
                  <a:latin typeface="Comic Sans MS" pitchFamily="66" charset="0"/>
                </a:rPr>
                <a:t> Staff think I don’t care,     but I do! This will make   them listen. </a:t>
              </a:r>
            </a:p>
            <a:p>
              <a:pPr eaLnBrk="1" hangingPunct="1">
                <a:spcBef>
                  <a:spcPct val="0"/>
                </a:spcBef>
                <a:buFontTx/>
                <a:buNone/>
              </a:pPr>
              <a:r>
                <a:rPr lang="en-GB" altLang="en-US" sz="1400" dirty="0">
                  <a:solidFill>
                    <a:srgbClr val="FF0000"/>
                  </a:solidFill>
                  <a:latin typeface="Comic Sans MS" pitchFamily="66" charset="0"/>
                </a:rPr>
                <a:t>    Fire is powerful</a:t>
              </a:r>
              <a:endParaRPr lang="en-US" altLang="en-US" sz="1400" dirty="0"/>
            </a:p>
            <a:p>
              <a:pPr eaLnBrk="1" hangingPunct="1">
                <a:spcBef>
                  <a:spcPct val="0"/>
                </a:spcBef>
                <a:buFontTx/>
                <a:buNone/>
              </a:pPr>
              <a:endParaRPr lang="en-US" altLang="en-US" sz="1800" dirty="0"/>
            </a:p>
          </p:txBody>
        </p:sp>
        <p:sp>
          <p:nvSpPr>
            <p:cNvPr id="57351" name="Text Box 7"/>
            <p:cNvSpPr txBox="1">
              <a:spLocks noChangeArrowheads="1"/>
            </p:cNvSpPr>
            <p:nvPr/>
          </p:nvSpPr>
          <p:spPr bwMode="auto">
            <a:xfrm>
              <a:off x="5580112" y="4329793"/>
              <a:ext cx="2801937" cy="1425575"/>
            </a:xfrm>
            <a:prstGeom prst="rect">
              <a:avLst/>
            </a:prstGeom>
            <a:grpFill/>
            <a:ln w="317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400" dirty="0">
                  <a:solidFill>
                    <a:srgbClr val="00B050"/>
                  </a:solidFill>
                  <a:latin typeface="Comic Sans MS" pitchFamily="66" charset="0"/>
                </a:rPr>
                <a:t>REMEMBER:</a:t>
              </a:r>
            </a:p>
            <a:p>
              <a:pPr eaLnBrk="1" hangingPunct="1">
                <a:spcBef>
                  <a:spcPct val="0"/>
                </a:spcBef>
                <a:buFontTx/>
                <a:buNone/>
              </a:pPr>
              <a:r>
                <a:rPr lang="en-GB" altLang="en-US" sz="1400" dirty="0">
                  <a:solidFill>
                    <a:srgbClr val="92D050"/>
                  </a:solidFill>
                  <a:latin typeface="Comic Sans MS" pitchFamily="66" charset="0"/>
                </a:rPr>
                <a:t>Fire is dangerous </a:t>
              </a:r>
            </a:p>
            <a:p>
              <a:pPr eaLnBrk="1" hangingPunct="1">
                <a:spcBef>
                  <a:spcPct val="0"/>
                </a:spcBef>
                <a:buFontTx/>
                <a:buNone/>
              </a:pPr>
              <a:r>
                <a:rPr lang="en-GB" altLang="en-US" sz="1400" dirty="0">
                  <a:solidFill>
                    <a:srgbClr val="92D050"/>
                  </a:solidFill>
                  <a:latin typeface="Comic Sans MS" pitchFamily="66" charset="0"/>
                </a:rPr>
                <a:t>It hurts people and things</a:t>
              </a:r>
            </a:p>
            <a:p>
              <a:pPr eaLnBrk="1" hangingPunct="1">
                <a:spcBef>
                  <a:spcPct val="0"/>
                </a:spcBef>
                <a:buFontTx/>
                <a:buNone/>
              </a:pPr>
              <a:r>
                <a:rPr lang="en-GB" altLang="en-US" sz="1400" dirty="0">
                  <a:solidFill>
                    <a:srgbClr val="00B050"/>
                  </a:solidFill>
                  <a:latin typeface="Comic Sans MS" pitchFamily="66" charset="0"/>
                </a:rPr>
                <a:t>I wont get a second chance</a:t>
              </a:r>
            </a:p>
            <a:p>
              <a:pPr eaLnBrk="1" hangingPunct="1">
                <a:spcBef>
                  <a:spcPct val="0"/>
                </a:spcBef>
                <a:buFontTx/>
                <a:buNone/>
              </a:pPr>
              <a:r>
                <a:rPr lang="en-GB" altLang="en-US" sz="1400" dirty="0">
                  <a:solidFill>
                    <a:srgbClr val="00B050"/>
                  </a:solidFill>
                  <a:latin typeface="Comic Sans MS" pitchFamily="66" charset="0"/>
                </a:rPr>
                <a:t>I don’t want to go back to court</a:t>
              </a:r>
            </a:p>
            <a:p>
              <a:pPr eaLnBrk="1" hangingPunct="1">
                <a:spcBef>
                  <a:spcPct val="0"/>
                </a:spcBef>
                <a:buFontTx/>
                <a:buNone/>
              </a:pPr>
              <a:r>
                <a:rPr lang="en-GB" altLang="en-US" sz="1400" dirty="0">
                  <a:solidFill>
                    <a:srgbClr val="00B050"/>
                  </a:solidFill>
                  <a:latin typeface="Comic Sans MS" pitchFamily="66" charset="0"/>
                </a:rPr>
                <a:t>Staff do listen. </a:t>
              </a:r>
            </a:p>
            <a:p>
              <a:pPr eaLnBrk="1" hangingPunct="1">
                <a:spcBef>
                  <a:spcPct val="0"/>
                </a:spcBef>
                <a:buFontTx/>
                <a:buNone/>
              </a:pPr>
              <a:endParaRPr lang="en-US" altLang="en-US" sz="1800" dirty="0"/>
            </a:p>
          </p:txBody>
        </p:sp>
        <p:sp>
          <p:nvSpPr>
            <p:cNvPr id="57352" name="Text Box 8"/>
            <p:cNvSpPr txBox="1">
              <a:spLocks noChangeArrowheads="1"/>
            </p:cNvSpPr>
            <p:nvPr/>
          </p:nvSpPr>
          <p:spPr bwMode="auto">
            <a:xfrm>
              <a:off x="4113151" y="5865518"/>
              <a:ext cx="4041775" cy="773112"/>
            </a:xfrm>
            <a:prstGeom prst="rect">
              <a:avLst/>
            </a:prstGeom>
            <a:grpFill/>
            <a:ln w="317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800" dirty="0">
                  <a:solidFill>
                    <a:srgbClr val="FF0000"/>
                  </a:solidFill>
                  <a:latin typeface="Comic Sans MS" pitchFamily="66" charset="0"/>
                </a:rPr>
                <a:t>Hide a lighter, Set fire to clothes in my room.</a:t>
              </a:r>
              <a:endParaRPr lang="en-US" altLang="en-US" sz="1800" dirty="0"/>
            </a:p>
          </p:txBody>
        </p:sp>
        <p:sp>
          <p:nvSpPr>
            <p:cNvPr id="57353" name="Text Box 9"/>
            <p:cNvSpPr txBox="1">
              <a:spLocks noChangeArrowheads="1"/>
            </p:cNvSpPr>
            <p:nvPr/>
          </p:nvSpPr>
          <p:spPr bwMode="auto">
            <a:xfrm>
              <a:off x="4813347" y="2898775"/>
              <a:ext cx="4062413" cy="1203325"/>
            </a:xfrm>
            <a:prstGeom prst="rect">
              <a:avLst/>
            </a:prstGeom>
            <a:grpFill/>
            <a:ln w="317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400" dirty="0">
                  <a:solidFill>
                    <a:srgbClr val="00B050"/>
                  </a:solidFill>
                  <a:latin typeface="Comic Sans MS" pitchFamily="66" charset="0"/>
                </a:rPr>
                <a:t>SAFE THOUGHTS:</a:t>
              </a:r>
            </a:p>
            <a:p>
              <a:pPr eaLnBrk="1" hangingPunct="1">
                <a:spcBef>
                  <a:spcPct val="0"/>
                </a:spcBef>
                <a:buFontTx/>
                <a:buNone/>
              </a:pPr>
              <a:r>
                <a:rPr lang="en-GB" altLang="en-US" sz="1400" dirty="0">
                  <a:solidFill>
                    <a:srgbClr val="00B050"/>
                  </a:solidFill>
                  <a:latin typeface="Comic Sans MS" pitchFamily="66" charset="0"/>
                </a:rPr>
                <a:t>Family and staff do care. </a:t>
              </a:r>
            </a:p>
            <a:p>
              <a:pPr eaLnBrk="1" hangingPunct="1">
                <a:spcBef>
                  <a:spcPct val="0"/>
                </a:spcBef>
                <a:buFontTx/>
                <a:buNone/>
              </a:pPr>
              <a:r>
                <a:rPr lang="en-GB" altLang="en-US" sz="1400" dirty="0">
                  <a:solidFill>
                    <a:srgbClr val="00B050"/>
                  </a:solidFill>
                  <a:latin typeface="Comic Sans MS" pitchFamily="66" charset="0"/>
                </a:rPr>
                <a:t>It is  NOT OK to be aggressive</a:t>
              </a:r>
            </a:p>
            <a:p>
              <a:pPr eaLnBrk="1" hangingPunct="1">
                <a:spcBef>
                  <a:spcPct val="0"/>
                </a:spcBef>
                <a:buFontTx/>
                <a:buNone/>
              </a:pPr>
              <a:r>
                <a:rPr lang="en-GB" altLang="en-US" sz="1400" dirty="0">
                  <a:solidFill>
                    <a:srgbClr val="92D050"/>
                  </a:solidFill>
                  <a:latin typeface="Comic Sans MS" pitchFamily="66" charset="0"/>
                </a:rPr>
                <a:t>I do care about other people. I don’t want to hurt people. </a:t>
              </a:r>
            </a:p>
            <a:p>
              <a:pPr eaLnBrk="1" hangingPunct="1">
                <a:spcBef>
                  <a:spcPct val="0"/>
                </a:spcBef>
                <a:buFontTx/>
                <a:buNone/>
              </a:pPr>
              <a:r>
                <a:rPr lang="en-GB" altLang="en-US" sz="1800" dirty="0"/>
                <a:t> </a:t>
              </a:r>
            </a:p>
            <a:p>
              <a:pPr eaLnBrk="1" hangingPunct="1">
                <a:spcBef>
                  <a:spcPct val="0"/>
                </a:spcBef>
                <a:buFontTx/>
                <a:buNone/>
              </a:pPr>
              <a:endParaRPr lang="en-US" altLang="en-US" sz="1800" dirty="0"/>
            </a:p>
          </p:txBody>
        </p:sp>
        <p:sp>
          <p:nvSpPr>
            <p:cNvPr id="57354" name="Text Box 10"/>
            <p:cNvSpPr txBox="1">
              <a:spLocks noChangeArrowheads="1"/>
            </p:cNvSpPr>
            <p:nvPr/>
          </p:nvSpPr>
          <p:spPr bwMode="auto">
            <a:xfrm>
              <a:off x="4525509" y="1247549"/>
              <a:ext cx="3673475" cy="1217612"/>
            </a:xfrm>
            <a:prstGeom prst="rect">
              <a:avLst/>
            </a:prstGeom>
            <a:grpFill/>
            <a:ln w="317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400">
                  <a:solidFill>
                    <a:srgbClr val="00B050"/>
                  </a:solidFill>
                  <a:latin typeface="Comic Sans MS" pitchFamily="66" charset="0"/>
                </a:rPr>
                <a:t>My KEEPING SAFE PLAN:</a:t>
              </a:r>
            </a:p>
            <a:p>
              <a:pPr eaLnBrk="1" hangingPunct="1">
                <a:spcBef>
                  <a:spcPct val="0"/>
                </a:spcBef>
                <a:buFontTx/>
                <a:buNone/>
              </a:pPr>
              <a:r>
                <a:rPr lang="en-GB" altLang="en-US" sz="1400">
                  <a:solidFill>
                    <a:srgbClr val="00B050"/>
                  </a:solidFill>
                  <a:latin typeface="Comic Sans MS" pitchFamily="66" charset="0"/>
                </a:rPr>
                <a:t>I am not going to do it again </a:t>
              </a:r>
            </a:p>
            <a:p>
              <a:pPr eaLnBrk="1" hangingPunct="1">
                <a:spcBef>
                  <a:spcPct val="0"/>
                </a:spcBef>
                <a:buFontTx/>
                <a:buNone/>
              </a:pPr>
              <a:r>
                <a:rPr lang="en-GB" altLang="en-US" sz="1400">
                  <a:solidFill>
                    <a:srgbClr val="00B050"/>
                  </a:solidFill>
                  <a:latin typeface="Comic Sans MS" pitchFamily="66" charset="0"/>
                </a:rPr>
                <a:t>Never have a lighter. </a:t>
              </a:r>
            </a:p>
            <a:p>
              <a:pPr eaLnBrk="1" hangingPunct="1">
                <a:spcBef>
                  <a:spcPct val="0"/>
                </a:spcBef>
                <a:buFontTx/>
                <a:buNone/>
              </a:pPr>
              <a:r>
                <a:rPr lang="en-GB" altLang="en-US" sz="1400">
                  <a:solidFill>
                    <a:srgbClr val="00B050"/>
                  </a:solidFill>
                  <a:latin typeface="Comic Sans MS" pitchFamily="66" charset="0"/>
                </a:rPr>
                <a:t>Relax and manage my anger</a:t>
              </a:r>
            </a:p>
            <a:p>
              <a:pPr eaLnBrk="1" hangingPunct="1">
                <a:spcBef>
                  <a:spcPct val="0"/>
                </a:spcBef>
                <a:buFontTx/>
                <a:buNone/>
              </a:pPr>
              <a:r>
                <a:rPr lang="en-GB" altLang="en-US" sz="1400">
                  <a:solidFill>
                    <a:srgbClr val="00B050"/>
                  </a:solidFill>
                  <a:latin typeface="Comic Sans MS" pitchFamily="66" charset="0"/>
                </a:rPr>
                <a:t>Talk to staff when I feel angry with them</a:t>
              </a:r>
            </a:p>
            <a:p>
              <a:pPr eaLnBrk="1" hangingPunct="1">
                <a:spcBef>
                  <a:spcPct val="0"/>
                </a:spcBef>
                <a:buFontTx/>
                <a:buNone/>
              </a:pPr>
              <a:r>
                <a:rPr lang="en-GB" altLang="en-US" sz="1400">
                  <a:solidFill>
                    <a:srgbClr val="92D050"/>
                  </a:solidFill>
                  <a:latin typeface="Comic Sans MS" pitchFamily="66" charset="0"/>
                </a:rPr>
                <a:t> </a:t>
              </a:r>
            </a:p>
            <a:p>
              <a:pPr eaLnBrk="1" hangingPunct="1">
                <a:spcBef>
                  <a:spcPct val="0"/>
                </a:spcBef>
                <a:buFontTx/>
                <a:buNone/>
              </a:pPr>
              <a:endParaRPr lang="en-US" altLang="en-US" sz="1800"/>
            </a:p>
          </p:txBody>
        </p:sp>
        <p:cxnSp>
          <p:nvCxnSpPr>
            <p:cNvPr id="15" name="Straight Arrow Connector 14"/>
            <p:cNvCxnSpPr/>
            <p:nvPr/>
          </p:nvCxnSpPr>
          <p:spPr>
            <a:xfrm>
              <a:off x="1965082" y="833764"/>
              <a:ext cx="0" cy="413785"/>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012950" y="1865086"/>
              <a:ext cx="0" cy="390525"/>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012950" y="3068638"/>
              <a:ext cx="0" cy="272279"/>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76699" y="5109184"/>
              <a:ext cx="1096963" cy="728662"/>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638121" y="3340917"/>
              <a:ext cx="1081087" cy="320675"/>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779912" y="4791075"/>
              <a:ext cx="1587500" cy="220663"/>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787472" y="2361021"/>
              <a:ext cx="733425" cy="301625"/>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a:off x="3786127" y="1649413"/>
            <a:ext cx="7334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363" name="AutoShape 12"/>
          <p:cNvSpPr>
            <a:spLocks noChangeArrowheads="1"/>
          </p:cNvSpPr>
          <p:nvPr/>
        </p:nvSpPr>
        <p:spPr bwMode="auto">
          <a:xfrm>
            <a:off x="105743375" y="77597000"/>
            <a:ext cx="681038" cy="4513263"/>
          </a:xfrm>
          <a:prstGeom prst="roundRect">
            <a:avLst>
              <a:gd name="adj" fmla="val 16667"/>
            </a:avLst>
          </a:prstGeom>
          <a:gradFill rotWithShape="1">
            <a:gsLst>
              <a:gs pos="0">
                <a:srgbClr val="FF0000"/>
              </a:gs>
              <a:gs pos="100000">
                <a:srgbClr val="1AE23B"/>
              </a:gs>
            </a:gsLst>
            <a:lin ang="5400000" scaled="1"/>
          </a:gra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1281114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1271469"/>
            <a:ext cx="9144000" cy="1068506"/>
          </a:xfrm>
        </p:spPr>
        <p:txBody>
          <a:bodyPr>
            <a:normAutofit/>
          </a:bodyPr>
          <a:lstStyle/>
          <a:p>
            <a:pPr eaLnBrk="1" hangingPunct="1"/>
            <a:r>
              <a:rPr lang="en-GB" altLang="en-US" sz="2400" b="1" dirty="0"/>
              <a:t>10 Principles of Violence Risk Management (</a:t>
            </a:r>
            <a:r>
              <a:rPr lang="en-GB" altLang="en-US" sz="2400" b="1" dirty="0" err="1"/>
              <a:t>Maden</a:t>
            </a:r>
            <a:r>
              <a:rPr lang="en-GB" altLang="en-US" sz="2400" b="1" dirty="0"/>
              <a:t>, 2007)</a:t>
            </a:r>
            <a:endParaRPr lang="en-US" altLang="en-US" sz="2400" b="1" dirty="0"/>
          </a:p>
        </p:txBody>
      </p:sp>
      <p:sp>
        <p:nvSpPr>
          <p:cNvPr id="60419" name="Rectangle 3"/>
          <p:cNvSpPr>
            <a:spLocks noGrp="1" noChangeArrowheads="1"/>
          </p:cNvSpPr>
          <p:nvPr>
            <p:ph idx="4294967295"/>
          </p:nvPr>
        </p:nvSpPr>
        <p:spPr>
          <a:xfrm>
            <a:off x="107504" y="2132856"/>
            <a:ext cx="9036496" cy="4321225"/>
          </a:xfrm>
        </p:spPr>
        <p:txBody>
          <a:bodyPr/>
          <a:lstStyle/>
          <a:p>
            <a:pPr marL="457200" indent="-457200" eaLnBrk="1" hangingPunct="1">
              <a:lnSpc>
                <a:spcPct val="80000"/>
              </a:lnSpc>
              <a:buFontTx/>
              <a:buAutoNum type="arabicPeriod"/>
            </a:pPr>
            <a:r>
              <a:rPr lang="en-GB" altLang="en-US" sz="2400" dirty="0"/>
              <a:t>Violence is our business.</a:t>
            </a:r>
          </a:p>
          <a:p>
            <a:pPr marL="457200" indent="-457200" eaLnBrk="1" hangingPunct="1">
              <a:lnSpc>
                <a:spcPct val="80000"/>
              </a:lnSpc>
              <a:buFontTx/>
              <a:buAutoNum type="arabicPeriod"/>
            </a:pPr>
            <a:r>
              <a:rPr lang="en-GB" altLang="en-US" sz="2400" dirty="0"/>
              <a:t>There is no alternative to violence risk management.</a:t>
            </a:r>
          </a:p>
          <a:p>
            <a:pPr marL="457200" indent="-457200" eaLnBrk="1" hangingPunct="1">
              <a:lnSpc>
                <a:spcPct val="80000"/>
              </a:lnSpc>
              <a:buFontTx/>
              <a:buAutoNum type="arabicPeriod"/>
            </a:pPr>
            <a:r>
              <a:rPr lang="en-GB" altLang="en-US" sz="2400" dirty="0"/>
              <a:t>Good violence risk management is good for patients.</a:t>
            </a:r>
          </a:p>
          <a:p>
            <a:pPr marL="457200" indent="-457200" eaLnBrk="1" hangingPunct="1">
              <a:lnSpc>
                <a:spcPct val="80000"/>
              </a:lnSpc>
              <a:buFontTx/>
              <a:buAutoNum type="arabicPeriod"/>
            </a:pPr>
            <a:r>
              <a:rPr lang="en-GB" altLang="en-US" sz="2400" dirty="0"/>
              <a:t>Hope for the best </a:t>
            </a:r>
            <a:r>
              <a:rPr lang="en-GB" altLang="en-US" sz="2400" u="sng" dirty="0"/>
              <a:t>BUT</a:t>
            </a:r>
            <a:r>
              <a:rPr lang="en-GB" altLang="en-US" sz="2400" dirty="0"/>
              <a:t> plan for the worst!</a:t>
            </a:r>
          </a:p>
          <a:p>
            <a:pPr marL="457200" indent="-457200" eaLnBrk="1" hangingPunct="1">
              <a:lnSpc>
                <a:spcPct val="80000"/>
              </a:lnSpc>
              <a:buFontTx/>
              <a:buAutoNum type="arabicPeriod"/>
            </a:pPr>
            <a:r>
              <a:rPr lang="en-GB" altLang="en-US" sz="2400" dirty="0"/>
              <a:t>Prediction is impossible, but prevention can be easy. </a:t>
            </a:r>
          </a:p>
          <a:p>
            <a:pPr marL="457200" indent="-457200" eaLnBrk="1" hangingPunct="1">
              <a:lnSpc>
                <a:spcPct val="80000"/>
              </a:lnSpc>
              <a:buFontTx/>
              <a:buAutoNum type="arabicPeriod"/>
            </a:pPr>
            <a:r>
              <a:rPr lang="en-GB" altLang="en-US" sz="2400" dirty="0"/>
              <a:t>Not all violent acts are equal.</a:t>
            </a:r>
          </a:p>
          <a:p>
            <a:pPr marL="457200" indent="-457200" eaLnBrk="1" hangingPunct="1">
              <a:lnSpc>
                <a:spcPct val="80000"/>
              </a:lnSpc>
              <a:buFontTx/>
              <a:buAutoNum type="arabicPeriod"/>
            </a:pPr>
            <a:r>
              <a:rPr lang="en-GB" altLang="en-US" sz="2400" dirty="0"/>
              <a:t>Standardised assessments help clinicians but don’t replace them.</a:t>
            </a:r>
          </a:p>
          <a:p>
            <a:pPr marL="457200" indent="-457200" eaLnBrk="1" hangingPunct="1">
              <a:lnSpc>
                <a:spcPct val="80000"/>
              </a:lnSpc>
              <a:buFontTx/>
              <a:buAutoNum type="arabicPeriod"/>
            </a:pPr>
            <a:r>
              <a:rPr lang="en-GB" altLang="en-US" sz="2400" dirty="0"/>
              <a:t>Aspire to the best but give what you can afford. </a:t>
            </a:r>
          </a:p>
          <a:p>
            <a:pPr marL="457200" indent="-457200" eaLnBrk="1" hangingPunct="1">
              <a:lnSpc>
                <a:spcPct val="80000"/>
              </a:lnSpc>
              <a:buFontTx/>
              <a:buAutoNum type="arabicPeriod"/>
            </a:pPr>
            <a:r>
              <a:rPr lang="en-GB" altLang="en-US" sz="2400" dirty="0"/>
              <a:t>Write it down.</a:t>
            </a:r>
          </a:p>
          <a:p>
            <a:pPr marL="457200" indent="-457200" eaLnBrk="1" hangingPunct="1">
              <a:lnSpc>
                <a:spcPct val="80000"/>
              </a:lnSpc>
              <a:buFontTx/>
              <a:buAutoNum type="arabicPeriod"/>
            </a:pPr>
            <a:r>
              <a:rPr lang="en-GB" altLang="en-US" sz="2400" dirty="0"/>
              <a:t>When in doubt, treat!</a:t>
            </a:r>
            <a:endParaRPr lang="en-US" altLang="en-US" sz="2400" dirty="0"/>
          </a:p>
          <a:p>
            <a:pPr marL="457200" indent="-457200" eaLnBrk="1" hangingPunct="1">
              <a:lnSpc>
                <a:spcPct val="80000"/>
              </a:lnSpc>
              <a:buFontTx/>
              <a:buAutoNum type="arabicPeriod"/>
            </a:pPr>
            <a:endParaRPr lang="en-US" altLang="en-US" sz="2400" dirty="0">
              <a:solidFill>
                <a:schemeClr val="tx2"/>
              </a:solidFill>
            </a:endParaRPr>
          </a:p>
          <a:p>
            <a:pPr marL="457200" indent="-457200" eaLnBrk="1" hangingPunct="1">
              <a:lnSpc>
                <a:spcPct val="80000"/>
              </a:lnSpc>
              <a:buFontTx/>
              <a:buAutoNum type="arabicPeriod"/>
            </a:pPr>
            <a:endParaRPr lang="en-US" altLang="en-US" sz="2400" dirty="0">
              <a:solidFill>
                <a:schemeClr val="tx2"/>
              </a:solidFill>
            </a:endParaRPr>
          </a:p>
        </p:txBody>
      </p:sp>
      <p:sp>
        <p:nvSpPr>
          <p:cNvPr id="4" name="TextBox 3"/>
          <p:cNvSpPr txBox="1"/>
          <p:nvPr/>
        </p:nvSpPr>
        <p:spPr>
          <a:xfrm>
            <a:off x="1155036" y="829856"/>
            <a:ext cx="6840760" cy="707886"/>
          </a:xfrm>
          <a:prstGeom prst="rect">
            <a:avLst/>
          </a:prstGeom>
          <a:noFill/>
        </p:spPr>
        <p:txBody>
          <a:bodyPr wrap="square" rtlCol="0">
            <a:spAutoFit/>
          </a:bodyPr>
          <a:lstStyle/>
          <a:p>
            <a:pPr algn="ctr"/>
            <a:r>
              <a:rPr lang="en-GB" sz="4000" b="1" u="sng" dirty="0"/>
              <a:t>Risk Management </a:t>
            </a:r>
          </a:p>
        </p:txBody>
      </p:sp>
    </p:spTree>
    <p:extLst>
      <p:ext uri="{BB962C8B-B14F-4D97-AF65-F5344CB8AC3E}">
        <p14:creationId xmlns:p14="http://schemas.microsoft.com/office/powerpoint/2010/main" val="3621045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4996" y="836712"/>
            <a:ext cx="8229600" cy="71960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b="1" dirty="0"/>
              <a:t>Violence Risk Management</a:t>
            </a:r>
            <a:endParaRPr lang="en-US" altLang="en-US" b="1" dirty="0"/>
          </a:p>
        </p:txBody>
      </p:sp>
      <p:sp>
        <p:nvSpPr>
          <p:cNvPr id="3" name="Rectangle 3"/>
          <p:cNvSpPr txBox="1">
            <a:spLocks noChangeArrowheads="1"/>
          </p:cNvSpPr>
          <p:nvPr/>
        </p:nvSpPr>
        <p:spPr>
          <a:xfrm>
            <a:off x="251520" y="1700808"/>
            <a:ext cx="8712968" cy="45259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en-GB" altLang="en-US" sz="2400" b="1" dirty="0"/>
              <a:t>Consider short, middle &amp; long term (community) plan.</a:t>
            </a:r>
          </a:p>
          <a:p>
            <a:pPr>
              <a:lnSpc>
                <a:spcPct val="80000"/>
              </a:lnSpc>
            </a:pPr>
            <a:endParaRPr lang="en-GB" altLang="en-US" sz="900" b="1" dirty="0"/>
          </a:p>
          <a:p>
            <a:pPr>
              <a:lnSpc>
                <a:spcPct val="80000"/>
              </a:lnSpc>
            </a:pPr>
            <a:r>
              <a:rPr lang="en-GB" altLang="en-US" sz="2400" b="1" dirty="0"/>
              <a:t>Consider maintenance, relapse or crises plans.</a:t>
            </a:r>
          </a:p>
          <a:p>
            <a:pPr>
              <a:lnSpc>
                <a:spcPct val="80000"/>
              </a:lnSpc>
            </a:pPr>
            <a:endParaRPr lang="en-GB" altLang="en-US" sz="900" b="1" dirty="0"/>
          </a:p>
          <a:p>
            <a:pPr>
              <a:lnSpc>
                <a:spcPct val="80000"/>
              </a:lnSpc>
            </a:pPr>
            <a:r>
              <a:rPr lang="en-GB" altLang="en-US" sz="2400" b="1" dirty="0"/>
              <a:t>Consider Monitoring:</a:t>
            </a:r>
          </a:p>
          <a:p>
            <a:pPr>
              <a:lnSpc>
                <a:spcPct val="80000"/>
              </a:lnSpc>
              <a:buFontTx/>
              <a:buNone/>
            </a:pPr>
            <a:r>
              <a:rPr lang="en-GB" altLang="en-US" sz="2200" dirty="0"/>
              <a:t>- What is the best way to monitor warning signs that the risks posed by the perpetrator may be increasing? </a:t>
            </a:r>
          </a:p>
          <a:p>
            <a:pPr>
              <a:lnSpc>
                <a:spcPct val="80000"/>
              </a:lnSpc>
              <a:buFontTx/>
              <a:buNone/>
            </a:pPr>
            <a:r>
              <a:rPr lang="en-GB" altLang="en-US" sz="2200" dirty="0"/>
              <a:t>- What events, occurrences, or circumstances should trigger a re-assessment of risk?</a:t>
            </a:r>
          </a:p>
          <a:p>
            <a:pPr>
              <a:lnSpc>
                <a:spcPct val="80000"/>
              </a:lnSpc>
              <a:buFontTx/>
              <a:buNone/>
            </a:pPr>
            <a:endParaRPr lang="en-GB" altLang="en-US" sz="1000" dirty="0"/>
          </a:p>
          <a:p>
            <a:pPr>
              <a:lnSpc>
                <a:spcPct val="80000"/>
              </a:lnSpc>
            </a:pPr>
            <a:r>
              <a:rPr lang="en-GB" altLang="en-US" sz="2400" b="1" dirty="0"/>
              <a:t>Consider Treatment:</a:t>
            </a:r>
          </a:p>
          <a:p>
            <a:pPr>
              <a:lnSpc>
                <a:spcPct val="80000"/>
              </a:lnSpc>
              <a:buFontTx/>
              <a:buNone/>
            </a:pPr>
            <a:r>
              <a:rPr lang="en-GB" altLang="en-US" sz="2200" dirty="0"/>
              <a:t>- What treatment or rehabilitation strategies could be implemented to manage the risks posed by the perpetrator?</a:t>
            </a:r>
          </a:p>
          <a:p>
            <a:pPr>
              <a:lnSpc>
                <a:spcPct val="80000"/>
              </a:lnSpc>
              <a:buFontTx/>
              <a:buNone/>
            </a:pPr>
            <a:r>
              <a:rPr lang="en-GB" altLang="en-US" sz="2200" dirty="0"/>
              <a:t>- Which deficits are high priorities for interventions?</a:t>
            </a:r>
            <a:endParaRPr lang="en-GB" altLang="en-US" sz="2800" dirty="0"/>
          </a:p>
          <a:p>
            <a:pPr>
              <a:lnSpc>
                <a:spcPct val="80000"/>
              </a:lnSpc>
            </a:pPr>
            <a:endParaRPr lang="en-US" altLang="en-US" sz="2000" dirty="0"/>
          </a:p>
        </p:txBody>
      </p:sp>
    </p:spTree>
    <p:extLst>
      <p:ext uri="{BB962C8B-B14F-4D97-AF65-F5344CB8AC3E}">
        <p14:creationId xmlns:p14="http://schemas.microsoft.com/office/powerpoint/2010/main" val="2250384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1031816"/>
            <a:ext cx="8229600" cy="79263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b="1" dirty="0"/>
              <a:t>Violence Risk Management</a:t>
            </a:r>
            <a:endParaRPr lang="en-US" altLang="en-US" b="1" dirty="0"/>
          </a:p>
        </p:txBody>
      </p:sp>
      <p:sp>
        <p:nvSpPr>
          <p:cNvPr id="3" name="Rectangle 3"/>
          <p:cNvSpPr txBox="1">
            <a:spLocks noChangeArrowheads="1"/>
          </p:cNvSpPr>
          <p:nvPr/>
        </p:nvSpPr>
        <p:spPr>
          <a:xfrm>
            <a:off x="323528" y="198884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en-GB" altLang="en-US" sz="2200" b="1" dirty="0"/>
              <a:t>Consider Supervision:</a:t>
            </a:r>
          </a:p>
          <a:p>
            <a:pPr>
              <a:lnSpc>
                <a:spcPct val="80000"/>
              </a:lnSpc>
              <a:buFontTx/>
              <a:buNone/>
            </a:pPr>
            <a:r>
              <a:rPr lang="en-GB" altLang="en-US" sz="2000" dirty="0"/>
              <a:t>- What supervision or surveillance strategies could be implemented to manage the risks posed?</a:t>
            </a:r>
          </a:p>
          <a:p>
            <a:pPr>
              <a:lnSpc>
                <a:spcPct val="80000"/>
              </a:lnSpc>
              <a:buFontTx/>
              <a:buNone/>
            </a:pPr>
            <a:r>
              <a:rPr lang="en-GB" altLang="en-US" sz="2000" dirty="0"/>
              <a:t>- What restrictions on activity, movement, association, or communication are indicated?</a:t>
            </a:r>
          </a:p>
          <a:p>
            <a:pPr>
              <a:lnSpc>
                <a:spcPct val="80000"/>
              </a:lnSpc>
              <a:buFontTx/>
              <a:buNone/>
            </a:pPr>
            <a:endParaRPr lang="en-GB" altLang="en-US" sz="900" dirty="0"/>
          </a:p>
          <a:p>
            <a:pPr>
              <a:lnSpc>
                <a:spcPct val="80000"/>
              </a:lnSpc>
            </a:pPr>
            <a:r>
              <a:rPr lang="en-GB" altLang="en-US" sz="2200" b="1" dirty="0"/>
              <a:t>Consider Victim Safety Planning:</a:t>
            </a:r>
          </a:p>
          <a:p>
            <a:pPr>
              <a:lnSpc>
                <a:spcPct val="80000"/>
              </a:lnSpc>
              <a:buFontTx/>
              <a:buNone/>
            </a:pPr>
            <a:r>
              <a:rPr lang="en-GB" altLang="en-US" sz="2000" dirty="0"/>
              <a:t>- What steps could be taken to enhance the security of the victim? </a:t>
            </a:r>
          </a:p>
          <a:p>
            <a:pPr>
              <a:lnSpc>
                <a:spcPct val="80000"/>
              </a:lnSpc>
              <a:buFontTx/>
              <a:buNone/>
            </a:pPr>
            <a:r>
              <a:rPr lang="en-GB" altLang="en-US" sz="2000" dirty="0"/>
              <a:t>- Improvements to victim’s physical security/self-protective skills?</a:t>
            </a:r>
          </a:p>
          <a:p>
            <a:pPr>
              <a:lnSpc>
                <a:spcPct val="80000"/>
              </a:lnSpc>
            </a:pPr>
            <a:endParaRPr lang="en-GB" altLang="en-US" sz="900" b="1" dirty="0"/>
          </a:p>
          <a:p>
            <a:pPr>
              <a:lnSpc>
                <a:spcPct val="80000"/>
              </a:lnSpc>
            </a:pPr>
            <a:r>
              <a:rPr lang="en-GB" altLang="en-US" sz="2200" b="1" dirty="0"/>
              <a:t>Other Considerations:</a:t>
            </a:r>
          </a:p>
          <a:p>
            <a:pPr>
              <a:lnSpc>
                <a:spcPct val="80000"/>
              </a:lnSpc>
              <a:buFontTx/>
              <a:buNone/>
            </a:pPr>
            <a:r>
              <a:rPr lang="en-GB" altLang="en-US" sz="2000" dirty="0"/>
              <a:t>- What events/occurrences or circumstances might increase/decrease risk?</a:t>
            </a:r>
          </a:p>
          <a:p>
            <a:pPr>
              <a:lnSpc>
                <a:spcPct val="80000"/>
              </a:lnSpc>
              <a:buFontTx/>
              <a:buNone/>
            </a:pPr>
            <a:r>
              <a:rPr lang="en-GB" altLang="en-US" sz="2000" dirty="0"/>
              <a:t>- What else might be done to manage risk?</a:t>
            </a:r>
          </a:p>
          <a:p>
            <a:pPr>
              <a:lnSpc>
                <a:spcPct val="80000"/>
              </a:lnSpc>
            </a:pPr>
            <a:endParaRPr lang="en-US" altLang="en-US" sz="1800" dirty="0"/>
          </a:p>
        </p:txBody>
      </p:sp>
    </p:spTree>
    <p:extLst>
      <p:ext uri="{BB962C8B-B14F-4D97-AF65-F5344CB8AC3E}">
        <p14:creationId xmlns:p14="http://schemas.microsoft.com/office/powerpoint/2010/main" val="34306820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0601" y="1268413"/>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b="1" dirty="0"/>
              <a:t>Group discussion task </a:t>
            </a:r>
          </a:p>
        </p:txBody>
      </p:sp>
      <p:sp>
        <p:nvSpPr>
          <p:cNvPr id="3" name="Content Placeholder 2"/>
          <p:cNvSpPr txBox="1">
            <a:spLocks/>
          </p:cNvSpPr>
          <p:nvPr/>
        </p:nvSpPr>
        <p:spPr>
          <a:xfrm>
            <a:off x="565816" y="2564904"/>
            <a:ext cx="8229600" cy="28803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dirty="0"/>
              <a:t>How might risk management differ between “mainstream” offenders and those with LD?</a:t>
            </a:r>
          </a:p>
          <a:p>
            <a:endParaRPr lang="en-GB" altLang="en-US" dirty="0"/>
          </a:p>
          <a:p>
            <a:r>
              <a:rPr lang="en-GB" altLang="en-US" dirty="0"/>
              <a:t>What are the particular challenges? </a:t>
            </a:r>
          </a:p>
        </p:txBody>
      </p:sp>
    </p:spTree>
    <p:extLst>
      <p:ext uri="{BB962C8B-B14F-4D97-AF65-F5344CB8AC3E}">
        <p14:creationId xmlns:p14="http://schemas.microsoft.com/office/powerpoint/2010/main" val="16275969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6881" y="980728"/>
            <a:ext cx="8229600" cy="86431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b="1" dirty="0"/>
              <a:t>Risk management in LD </a:t>
            </a:r>
          </a:p>
        </p:txBody>
      </p:sp>
      <p:sp>
        <p:nvSpPr>
          <p:cNvPr id="3" name="Content Placeholder 2"/>
          <p:cNvSpPr txBox="1">
            <a:spLocks/>
          </p:cNvSpPr>
          <p:nvPr/>
        </p:nvSpPr>
        <p:spPr>
          <a:xfrm>
            <a:off x="456881" y="1845047"/>
            <a:ext cx="8229600" cy="39604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dirty="0"/>
              <a:t>More focus on external factors:</a:t>
            </a:r>
          </a:p>
          <a:p>
            <a:pPr lvl="1"/>
            <a:r>
              <a:rPr lang="en-GB" altLang="en-US" sz="2400" dirty="0"/>
              <a:t>Staff supervision</a:t>
            </a:r>
          </a:p>
          <a:p>
            <a:pPr lvl="1"/>
            <a:r>
              <a:rPr lang="en-GB" altLang="en-US" sz="2400" dirty="0"/>
              <a:t>Staff awareness of risk history</a:t>
            </a:r>
          </a:p>
          <a:p>
            <a:pPr lvl="1"/>
            <a:r>
              <a:rPr lang="en-GB" altLang="en-US" sz="2400" dirty="0"/>
              <a:t>Robust boundaries</a:t>
            </a:r>
          </a:p>
          <a:p>
            <a:pPr lvl="1"/>
            <a:r>
              <a:rPr lang="en-GB" altLang="en-US" sz="2400" dirty="0"/>
              <a:t>Structured activity</a:t>
            </a:r>
          </a:p>
          <a:p>
            <a:pPr lvl="1"/>
            <a:r>
              <a:rPr lang="en-GB" altLang="en-US" sz="2400" dirty="0"/>
              <a:t>High levels of support</a:t>
            </a:r>
          </a:p>
          <a:p>
            <a:pPr lvl="1"/>
            <a:r>
              <a:rPr lang="en-GB" altLang="en-US" sz="2400" dirty="0"/>
              <a:t>Geographical location of service</a:t>
            </a:r>
          </a:p>
          <a:p>
            <a:pPr lvl="1"/>
            <a:r>
              <a:rPr lang="en-GB" altLang="en-US" sz="2400" dirty="0"/>
              <a:t>Use of legal frameworks</a:t>
            </a:r>
          </a:p>
        </p:txBody>
      </p:sp>
    </p:spTree>
    <p:extLst>
      <p:ext uri="{BB962C8B-B14F-4D97-AF65-F5344CB8AC3E}">
        <p14:creationId xmlns:p14="http://schemas.microsoft.com/office/powerpoint/2010/main" val="165271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93104"/>
            <a:ext cx="3607216" cy="3693319"/>
          </a:xfrm>
          <a:prstGeom prst="rect">
            <a:avLst/>
          </a:prstGeom>
          <a:noFill/>
          <a:ln w="19050">
            <a:solidFill>
              <a:srgbClr val="7030A0"/>
            </a:solidFill>
          </a:ln>
        </p:spPr>
        <p:txBody>
          <a:bodyPr wrap="square" rtlCol="0">
            <a:spAutoFit/>
          </a:bodyPr>
          <a:lstStyle/>
          <a:p>
            <a:r>
              <a:rPr lang="en-GB" b="1" dirty="0"/>
              <a:t>Personal factors, such as:</a:t>
            </a:r>
          </a:p>
          <a:p>
            <a:endParaRPr lang="en-GB" dirty="0"/>
          </a:p>
          <a:p>
            <a:pPr marL="285750" indent="-285750">
              <a:buFont typeface="Arial" panose="020B0604020202020204" pitchFamily="34" charset="0"/>
              <a:buChar char="•"/>
            </a:pPr>
            <a:r>
              <a:rPr lang="en-GB" dirty="0"/>
              <a:t>A severe learning disability</a:t>
            </a:r>
          </a:p>
          <a:p>
            <a:pPr marL="285750" indent="-285750">
              <a:buFont typeface="Arial" panose="020B0604020202020204" pitchFamily="34" charset="0"/>
              <a:buChar char="•"/>
            </a:pPr>
            <a:r>
              <a:rPr lang="en-GB" dirty="0"/>
              <a:t>Autism</a:t>
            </a:r>
          </a:p>
          <a:p>
            <a:pPr marL="285750" indent="-285750">
              <a:buFont typeface="Arial" panose="020B0604020202020204" pitchFamily="34" charset="0"/>
              <a:buChar char="•"/>
            </a:pPr>
            <a:r>
              <a:rPr lang="en-GB" dirty="0"/>
              <a:t>Dementia</a:t>
            </a:r>
          </a:p>
          <a:p>
            <a:pPr marL="285750" indent="-285750">
              <a:buFont typeface="Arial" panose="020B0604020202020204" pitchFamily="34" charset="0"/>
              <a:buChar char="•"/>
            </a:pPr>
            <a:r>
              <a:rPr lang="en-GB" dirty="0"/>
              <a:t>Communication difficulties (expressive and receptive)</a:t>
            </a:r>
          </a:p>
          <a:p>
            <a:pPr marL="285750" indent="-285750">
              <a:buFont typeface="Arial" panose="020B0604020202020204" pitchFamily="34" charset="0"/>
              <a:buChar char="•"/>
            </a:pPr>
            <a:r>
              <a:rPr lang="en-GB" dirty="0"/>
              <a:t>Visual impairment (which may lead to increased </a:t>
            </a:r>
            <a:r>
              <a:rPr lang="en-GB" dirty="0">
                <a:hlinkClick r:id="rId3"/>
              </a:rPr>
              <a:t>self-injury</a:t>
            </a:r>
            <a:r>
              <a:rPr lang="en-GB" dirty="0"/>
              <a:t> and </a:t>
            </a:r>
            <a:r>
              <a:rPr lang="en-GB" dirty="0">
                <a:hlinkClick r:id="rId3"/>
              </a:rPr>
              <a:t>stereotypy</a:t>
            </a:r>
            <a:r>
              <a:rPr lang="en-GB" dirty="0"/>
              <a:t>) </a:t>
            </a:r>
          </a:p>
          <a:p>
            <a:pPr marL="285750" indent="-285750">
              <a:buFont typeface="Arial" panose="020B0604020202020204" pitchFamily="34" charset="0"/>
              <a:buChar char="•"/>
            </a:pPr>
            <a:r>
              <a:rPr lang="en-GB" dirty="0"/>
              <a:t>Physical health problems</a:t>
            </a:r>
          </a:p>
          <a:p>
            <a:pPr marL="285750" indent="-285750">
              <a:buFont typeface="Arial" panose="020B0604020202020204" pitchFamily="34" charset="0"/>
              <a:buChar char="•"/>
            </a:pPr>
            <a:r>
              <a:rPr lang="en-GB" dirty="0"/>
              <a:t>Variations with age (peaking in the teens and twenties)</a:t>
            </a:r>
          </a:p>
        </p:txBody>
      </p:sp>
      <p:sp>
        <p:nvSpPr>
          <p:cNvPr id="3" name="TextBox 2"/>
          <p:cNvSpPr txBox="1"/>
          <p:nvPr/>
        </p:nvSpPr>
        <p:spPr>
          <a:xfrm>
            <a:off x="683568" y="908720"/>
            <a:ext cx="7920880" cy="830997"/>
          </a:xfrm>
          <a:prstGeom prst="rect">
            <a:avLst/>
          </a:prstGeom>
          <a:noFill/>
        </p:spPr>
        <p:txBody>
          <a:bodyPr wrap="square" rtlCol="0">
            <a:spAutoFit/>
          </a:bodyPr>
          <a:lstStyle/>
          <a:p>
            <a:pPr algn="ctr"/>
            <a:r>
              <a:rPr lang="en-GB" sz="2400" b="1" u="sng" dirty="0"/>
              <a:t>Early identification of the emergence of behaviour that challenges</a:t>
            </a:r>
            <a:endParaRPr lang="en-GB" sz="2400" u="sng" dirty="0"/>
          </a:p>
        </p:txBody>
      </p:sp>
      <p:sp>
        <p:nvSpPr>
          <p:cNvPr id="4" name="TextBox 3"/>
          <p:cNvSpPr txBox="1"/>
          <p:nvPr/>
        </p:nvSpPr>
        <p:spPr>
          <a:xfrm>
            <a:off x="4139952" y="1893104"/>
            <a:ext cx="4813200" cy="4524315"/>
          </a:xfrm>
          <a:prstGeom prst="rect">
            <a:avLst/>
          </a:prstGeom>
          <a:noFill/>
          <a:ln w="19050">
            <a:solidFill>
              <a:srgbClr val="7030A0"/>
            </a:solidFill>
          </a:ln>
        </p:spPr>
        <p:txBody>
          <a:bodyPr wrap="square" rtlCol="0">
            <a:spAutoFit/>
          </a:bodyPr>
          <a:lstStyle/>
          <a:p>
            <a:r>
              <a:rPr lang="en-GB" b="1" dirty="0"/>
              <a:t>Environmental factors, such as:</a:t>
            </a:r>
          </a:p>
          <a:p>
            <a:endParaRPr lang="en-GB" dirty="0"/>
          </a:p>
          <a:p>
            <a:pPr marL="285750" indent="-285750">
              <a:buFont typeface="Arial" panose="020B0604020202020204" pitchFamily="34" charset="0"/>
              <a:buChar char="•"/>
            </a:pPr>
            <a:r>
              <a:rPr lang="en-GB" dirty="0"/>
              <a:t>Abusive or restrictive social environments </a:t>
            </a:r>
          </a:p>
          <a:p>
            <a:pPr marL="285750" indent="-285750">
              <a:buFont typeface="Arial" panose="020B0604020202020204" pitchFamily="34" charset="0"/>
              <a:buChar char="•"/>
            </a:pPr>
            <a:r>
              <a:rPr lang="en-GB" dirty="0"/>
              <a:t>Environments with little or too much sensory stimulation and those with low engagement levels (for example, little interaction with </a:t>
            </a:r>
            <a:r>
              <a:rPr lang="en-GB" dirty="0">
                <a:hlinkClick r:id="rId3"/>
              </a:rPr>
              <a:t>staff</a:t>
            </a:r>
            <a:r>
              <a:rPr lang="en-GB" dirty="0"/>
              <a:t>)</a:t>
            </a:r>
          </a:p>
          <a:p>
            <a:pPr marL="285750" indent="-285750">
              <a:buFont typeface="Arial" panose="020B0604020202020204" pitchFamily="34" charset="0"/>
              <a:buChar char="•"/>
            </a:pPr>
            <a:r>
              <a:rPr lang="en-GB" dirty="0"/>
              <a:t>Developmentally inappropriate environments (for example, a curriculum that makes too many demands on a child or young person)</a:t>
            </a:r>
          </a:p>
          <a:p>
            <a:pPr marL="285750" indent="-285750">
              <a:buFont typeface="Arial" panose="020B0604020202020204" pitchFamily="34" charset="0"/>
              <a:buChar char="•"/>
            </a:pPr>
            <a:r>
              <a:rPr lang="en-GB" dirty="0"/>
              <a:t>Environments where disrespectful social relationships and poor communication are typical or where staff do not have the capacity or resources to respond to people's needs</a:t>
            </a:r>
          </a:p>
          <a:p>
            <a:pPr marL="285750" indent="-285750">
              <a:buFont typeface="Arial" panose="020B0604020202020204" pitchFamily="34" charset="0"/>
              <a:buChar char="•"/>
            </a:pPr>
            <a:r>
              <a:rPr lang="en-GB" dirty="0"/>
              <a:t>Changes to the person's environment (for example, significant staff changes or moving to a new care setting).</a:t>
            </a:r>
          </a:p>
        </p:txBody>
      </p:sp>
    </p:spTree>
    <p:extLst>
      <p:ext uri="{BB962C8B-B14F-4D97-AF65-F5344CB8AC3E}">
        <p14:creationId xmlns:p14="http://schemas.microsoft.com/office/powerpoint/2010/main" val="1947951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6272" y="1052736"/>
            <a:ext cx="7834313" cy="55451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dirty="0"/>
              <a:t>Hopefully, service users are </a:t>
            </a:r>
            <a:br>
              <a:rPr lang="en-GB" altLang="en-US" sz="3200" dirty="0"/>
            </a:br>
            <a:r>
              <a:rPr lang="en-GB" altLang="en-US" sz="3200" dirty="0"/>
              <a:t>compliant with risk management </a:t>
            </a:r>
            <a:br>
              <a:rPr lang="en-GB" altLang="en-US" sz="3200" dirty="0"/>
            </a:br>
            <a:r>
              <a:rPr lang="en-GB" altLang="en-US" sz="3200" dirty="0"/>
              <a:t>plans</a:t>
            </a:r>
            <a:br>
              <a:rPr lang="en-GB" altLang="en-US" sz="3200" dirty="0"/>
            </a:br>
            <a:br>
              <a:rPr lang="en-GB" altLang="en-US" sz="3200" dirty="0"/>
            </a:br>
            <a:r>
              <a:rPr lang="en-GB" altLang="en-US" sz="2400" dirty="0">
                <a:solidFill>
                  <a:srgbClr val="FF3300"/>
                </a:solidFill>
              </a:rPr>
              <a:t>BUT WHAT IF THEY BECOME </a:t>
            </a:r>
            <a:br>
              <a:rPr lang="en-GB" altLang="en-US" sz="2400" dirty="0">
                <a:solidFill>
                  <a:srgbClr val="FF3300"/>
                </a:solidFill>
              </a:rPr>
            </a:br>
            <a:r>
              <a:rPr lang="en-GB" altLang="en-US" sz="2400" dirty="0">
                <a:solidFill>
                  <a:srgbClr val="FF3300"/>
                </a:solidFill>
              </a:rPr>
              <a:t>NON COMPLIANT?</a:t>
            </a:r>
            <a:br>
              <a:rPr lang="en-GB" altLang="en-US" sz="2400" dirty="0">
                <a:solidFill>
                  <a:srgbClr val="FF3300"/>
                </a:solidFill>
              </a:rPr>
            </a:br>
            <a:br>
              <a:rPr lang="en-GB" altLang="en-US" sz="2400" dirty="0"/>
            </a:br>
            <a:r>
              <a:rPr lang="en-GB" altLang="en-US" sz="2400" dirty="0">
                <a:solidFill>
                  <a:srgbClr val="FF3300"/>
                </a:solidFill>
              </a:rPr>
              <a:t>HOW DO WE MANAGE RISK AND </a:t>
            </a:r>
            <a:br>
              <a:rPr lang="en-GB" altLang="en-US" sz="2400" dirty="0">
                <a:solidFill>
                  <a:srgbClr val="FF3300"/>
                </a:solidFill>
              </a:rPr>
            </a:br>
            <a:r>
              <a:rPr lang="en-GB" altLang="en-US" sz="2400" dirty="0">
                <a:solidFill>
                  <a:srgbClr val="FF3300"/>
                </a:solidFill>
              </a:rPr>
              <a:t>PROTECT HUMAN RIGHTS OF POTENTIALLY VULNERABLE PEOPLE?</a:t>
            </a:r>
            <a:r>
              <a:rPr lang="en-GB" altLang="en-US" sz="2400" dirty="0"/>
              <a:t> </a:t>
            </a:r>
            <a:br>
              <a:rPr lang="en-GB" altLang="en-US" sz="2400" dirty="0"/>
            </a:br>
            <a:br>
              <a:rPr lang="en-GB" altLang="en-US" sz="2400" dirty="0"/>
            </a:br>
            <a:r>
              <a:rPr lang="en-GB" altLang="en-US" sz="2400" dirty="0"/>
              <a:t>WE NEED A LEGAL FRAMEWORK</a:t>
            </a:r>
            <a:br>
              <a:rPr lang="en-GB" altLang="en-US" sz="2400" dirty="0"/>
            </a:br>
            <a:endParaRPr lang="en-GB" altLang="en-US" sz="2400" dirty="0"/>
          </a:p>
        </p:txBody>
      </p:sp>
      <p:pic>
        <p:nvPicPr>
          <p:cNvPr id="3" name="Picture 6" descr="reliev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493" y="1247522"/>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779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68313" y="119697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b="1" dirty="0"/>
              <a:t>Legal Frameworks</a:t>
            </a:r>
          </a:p>
        </p:txBody>
      </p:sp>
      <p:sp>
        <p:nvSpPr>
          <p:cNvPr id="3" name="Content Placeholder 3"/>
          <p:cNvSpPr txBox="1">
            <a:spLocks/>
          </p:cNvSpPr>
          <p:nvPr/>
        </p:nvSpPr>
        <p:spPr>
          <a:xfrm>
            <a:off x="468313" y="2492375"/>
            <a:ext cx="8229600" cy="302485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dirty="0"/>
              <a:t>DOLS under MCA</a:t>
            </a:r>
          </a:p>
          <a:p>
            <a:r>
              <a:rPr lang="en-GB" altLang="en-US" dirty="0"/>
              <a:t>Criminal Justice System</a:t>
            </a:r>
          </a:p>
          <a:p>
            <a:r>
              <a:rPr lang="en-GB" altLang="en-US" dirty="0"/>
              <a:t>MHA</a:t>
            </a:r>
          </a:p>
        </p:txBody>
      </p:sp>
    </p:spTree>
    <p:extLst>
      <p:ext uri="{BB962C8B-B14F-4D97-AF65-F5344CB8AC3E}">
        <p14:creationId xmlns:p14="http://schemas.microsoft.com/office/powerpoint/2010/main" val="23369120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836712"/>
            <a:ext cx="9144000" cy="1503040"/>
          </a:xfrm>
        </p:spPr>
        <p:txBody>
          <a:bodyPr>
            <a:normAutofit/>
          </a:bodyPr>
          <a:lstStyle/>
          <a:p>
            <a:r>
              <a:rPr lang="en-US" altLang="en-US" sz="4000" b="1" dirty="0">
                <a:latin typeface="Arial Unicode MS" pitchFamily="34" charset="-128"/>
              </a:rPr>
              <a:t>Deprivation of Liberty Safeguards (DOLS):</a:t>
            </a:r>
            <a:endParaRPr lang="en-GB" altLang="en-US" sz="4000" dirty="0"/>
          </a:p>
        </p:txBody>
      </p:sp>
      <p:sp>
        <p:nvSpPr>
          <p:cNvPr id="27651" name="Rectangle 5"/>
          <p:cNvSpPr>
            <a:spLocks noGrp="1" noChangeArrowheads="1"/>
          </p:cNvSpPr>
          <p:nvPr>
            <p:ph idx="4294967295"/>
          </p:nvPr>
        </p:nvSpPr>
        <p:spPr>
          <a:xfrm>
            <a:off x="0" y="1916832"/>
            <a:ext cx="9144000" cy="4104034"/>
          </a:xfrm>
        </p:spPr>
        <p:txBody>
          <a:bodyPr>
            <a:normAutofit/>
          </a:bodyPr>
          <a:lstStyle/>
          <a:p>
            <a:pPr>
              <a:lnSpc>
                <a:spcPct val="80000"/>
              </a:lnSpc>
              <a:buFontTx/>
              <a:buNone/>
            </a:pPr>
            <a:r>
              <a:rPr lang="en-US" altLang="en-US" b="1" dirty="0">
                <a:latin typeface="Arial Unicode MS" pitchFamily="34" charset="-128"/>
              </a:rPr>
              <a:t> </a:t>
            </a:r>
          </a:p>
          <a:p>
            <a:pPr>
              <a:lnSpc>
                <a:spcPct val="80000"/>
              </a:lnSpc>
            </a:pPr>
            <a:r>
              <a:rPr lang="en-US" altLang="en-US" sz="2400" dirty="0">
                <a:latin typeface="Arial Unicode MS" pitchFamily="34" charset="-128"/>
              </a:rPr>
              <a:t>apply to people aged 18 or over</a:t>
            </a:r>
          </a:p>
          <a:p>
            <a:pPr>
              <a:lnSpc>
                <a:spcPct val="80000"/>
              </a:lnSpc>
            </a:pPr>
            <a:r>
              <a:rPr lang="en-US" altLang="en-US" sz="2400" dirty="0">
                <a:latin typeface="Arial Unicode MS" pitchFamily="34" charset="-128"/>
              </a:rPr>
              <a:t>suffer from a disorder or disability of mind (e.g. profound LD, dementia, severe autism)</a:t>
            </a:r>
          </a:p>
          <a:p>
            <a:pPr>
              <a:lnSpc>
                <a:spcPct val="80000"/>
              </a:lnSpc>
            </a:pPr>
            <a:r>
              <a:rPr lang="en-US" altLang="en-US" sz="2400" dirty="0">
                <a:solidFill>
                  <a:srgbClr val="CC3300"/>
                </a:solidFill>
                <a:latin typeface="Arial Unicode MS" pitchFamily="34" charset="-128"/>
              </a:rPr>
              <a:t>P must lack the capacity to give consent to the arrangements made for their care or treatment, </a:t>
            </a:r>
          </a:p>
          <a:p>
            <a:pPr>
              <a:lnSpc>
                <a:spcPct val="80000"/>
              </a:lnSpc>
            </a:pPr>
            <a:r>
              <a:rPr lang="en-US" altLang="en-US" sz="2400" dirty="0">
                <a:latin typeface="Arial Unicode MS" pitchFamily="34" charset="-128"/>
              </a:rPr>
              <a:t>for whom such care is considered, after an independent assessment, to be a necessary and proportionate response in their best interests to protect them from harm</a:t>
            </a:r>
          </a:p>
          <a:p>
            <a:pPr>
              <a:lnSpc>
                <a:spcPct val="80000"/>
              </a:lnSpc>
            </a:pPr>
            <a:r>
              <a:rPr lang="en-US" altLang="en-US" sz="2400" dirty="0">
                <a:solidFill>
                  <a:srgbClr val="CC3300"/>
                </a:solidFill>
                <a:latin typeface="Arial Unicode MS" pitchFamily="34" charset="-128"/>
              </a:rPr>
              <a:t>cover patients in hospitals and people in care homes, whether placed under public or private arrangements</a:t>
            </a:r>
            <a:endParaRPr lang="en-GB" altLang="en-US" sz="2400" dirty="0"/>
          </a:p>
        </p:txBody>
      </p:sp>
    </p:spTree>
    <p:extLst>
      <p:ext uri="{BB962C8B-B14F-4D97-AF65-F5344CB8AC3E}">
        <p14:creationId xmlns:p14="http://schemas.microsoft.com/office/powerpoint/2010/main" val="32263218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836712"/>
            <a:ext cx="9144000" cy="1143000"/>
          </a:xfrm>
        </p:spPr>
        <p:txBody>
          <a:bodyPr/>
          <a:lstStyle/>
          <a:p>
            <a:r>
              <a:rPr lang="en-GB" altLang="en-US" dirty="0"/>
              <a:t>Problems / challenges: </a:t>
            </a:r>
          </a:p>
        </p:txBody>
      </p:sp>
      <p:sp>
        <p:nvSpPr>
          <p:cNvPr id="28675" name="Rectangle 3"/>
          <p:cNvSpPr>
            <a:spLocks noGrp="1" noChangeArrowheads="1"/>
          </p:cNvSpPr>
          <p:nvPr>
            <p:ph idx="4294967295"/>
          </p:nvPr>
        </p:nvSpPr>
        <p:spPr>
          <a:xfrm>
            <a:off x="2664" y="1916832"/>
            <a:ext cx="9144000" cy="4407793"/>
          </a:xfrm>
        </p:spPr>
        <p:txBody>
          <a:bodyPr>
            <a:normAutofit/>
          </a:bodyPr>
          <a:lstStyle/>
          <a:p>
            <a:pPr lvl="1"/>
            <a:r>
              <a:rPr lang="en-GB" altLang="en-US" sz="2000" dirty="0"/>
              <a:t>Deprivation or restriction? </a:t>
            </a:r>
          </a:p>
          <a:p>
            <a:pPr lvl="1"/>
            <a:r>
              <a:rPr lang="en-GB" altLang="en-US" sz="2000" dirty="0"/>
              <a:t>Designed to protect vulnerable individuals, rather than manage risky individuals (although maybe protecting him from himself? Or retribution from victim / families?) </a:t>
            </a:r>
          </a:p>
          <a:p>
            <a:pPr lvl="1"/>
            <a:r>
              <a:rPr lang="en-GB" altLang="en-US" sz="2000" dirty="0"/>
              <a:t>Capacity assessments are subjective</a:t>
            </a:r>
          </a:p>
          <a:p>
            <a:pPr lvl="1"/>
            <a:r>
              <a:rPr lang="en-GB" altLang="en-US" sz="2000" dirty="0"/>
              <a:t>Must be decision specific, so which decisions? </a:t>
            </a:r>
          </a:p>
          <a:p>
            <a:pPr lvl="1"/>
            <a:r>
              <a:rPr lang="en-GB" altLang="en-US" sz="2000" dirty="0"/>
              <a:t>Only lasts for 6 months</a:t>
            </a:r>
          </a:p>
          <a:p>
            <a:pPr lvl="1"/>
            <a:r>
              <a:rPr lang="en-GB" altLang="en-US" sz="2000" dirty="0"/>
              <a:t>Need to go to court of protection for long term deprivation</a:t>
            </a:r>
          </a:p>
          <a:p>
            <a:pPr lvl="2"/>
            <a:r>
              <a:rPr lang="en-GB" altLang="en-US" sz="1600" dirty="0"/>
              <a:t>Complex application process</a:t>
            </a:r>
          </a:p>
          <a:p>
            <a:pPr lvl="2"/>
            <a:r>
              <a:rPr lang="en-GB" altLang="en-US" sz="1600" dirty="0"/>
              <a:t>Can take 6-12m to be reviewed and agreed</a:t>
            </a:r>
          </a:p>
          <a:p>
            <a:pPr lvl="2"/>
            <a:r>
              <a:rPr lang="en-GB" altLang="en-US" sz="1600" dirty="0"/>
              <a:t>Expensive and time consuming</a:t>
            </a:r>
          </a:p>
          <a:p>
            <a:pPr lvl="1"/>
            <a:endParaRPr lang="en-GB" altLang="en-US" sz="2400" dirty="0"/>
          </a:p>
        </p:txBody>
      </p:sp>
    </p:spTree>
    <p:extLst>
      <p:ext uri="{BB962C8B-B14F-4D97-AF65-F5344CB8AC3E}">
        <p14:creationId xmlns:p14="http://schemas.microsoft.com/office/powerpoint/2010/main" val="20830137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67544" y="764704"/>
            <a:ext cx="8229600" cy="1143000"/>
          </a:xfrm>
        </p:spPr>
        <p:txBody>
          <a:bodyPr/>
          <a:lstStyle/>
          <a:p>
            <a:r>
              <a:rPr lang="en-GB" altLang="en-US" dirty="0"/>
              <a:t>Criminal Justice System </a:t>
            </a:r>
          </a:p>
        </p:txBody>
      </p:sp>
      <p:sp>
        <p:nvSpPr>
          <p:cNvPr id="30723" name="Rectangle 3"/>
          <p:cNvSpPr>
            <a:spLocks noGrp="1" noChangeArrowheads="1"/>
          </p:cNvSpPr>
          <p:nvPr>
            <p:ph idx="4294967295"/>
          </p:nvPr>
        </p:nvSpPr>
        <p:spPr>
          <a:xfrm>
            <a:off x="395536" y="1916832"/>
            <a:ext cx="8229600" cy="4525962"/>
          </a:xfrm>
        </p:spPr>
        <p:txBody>
          <a:bodyPr/>
          <a:lstStyle/>
          <a:p>
            <a:r>
              <a:rPr lang="en-GB" altLang="en-US" dirty="0"/>
              <a:t>MAPPA have strict criteria, normally focussed on severity of offending and previous convictions. </a:t>
            </a:r>
          </a:p>
          <a:p>
            <a:r>
              <a:rPr lang="en-GB" altLang="en-US" dirty="0"/>
              <a:t>PWLD are often not convicted</a:t>
            </a:r>
          </a:p>
          <a:p>
            <a:r>
              <a:rPr lang="en-GB" altLang="en-US" dirty="0"/>
              <a:t>Without convictions, hard to secure  frameworks such as a sexual harm prevention order (SHPO), SO registration </a:t>
            </a:r>
            <a:r>
              <a:rPr lang="en-GB" altLang="en-US" dirty="0" err="1"/>
              <a:t>etc</a:t>
            </a:r>
            <a:endParaRPr lang="en-GB" altLang="en-US" dirty="0"/>
          </a:p>
          <a:p>
            <a:pPr>
              <a:buFontTx/>
              <a:buNone/>
            </a:pPr>
            <a:endParaRPr lang="en-GB" altLang="en-US" dirty="0"/>
          </a:p>
        </p:txBody>
      </p:sp>
    </p:spTree>
    <p:extLst>
      <p:ext uri="{BB962C8B-B14F-4D97-AF65-F5344CB8AC3E}">
        <p14:creationId xmlns:p14="http://schemas.microsoft.com/office/powerpoint/2010/main" val="14880710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395536" y="692696"/>
            <a:ext cx="8229600" cy="1143000"/>
          </a:xfrm>
        </p:spPr>
        <p:txBody>
          <a:bodyPr/>
          <a:lstStyle/>
          <a:p>
            <a:r>
              <a:rPr lang="en-GB" altLang="en-US" dirty="0"/>
              <a:t>Criminal Justice System (</a:t>
            </a:r>
            <a:r>
              <a:rPr lang="en-GB" altLang="en-US" dirty="0" err="1"/>
              <a:t>cont</a:t>
            </a:r>
            <a:r>
              <a:rPr lang="en-GB" altLang="en-US" dirty="0"/>
              <a:t>)</a:t>
            </a:r>
          </a:p>
        </p:txBody>
      </p:sp>
      <p:sp>
        <p:nvSpPr>
          <p:cNvPr id="39939" name="Rectangle 3"/>
          <p:cNvSpPr>
            <a:spLocks noGrp="1" noChangeArrowheads="1"/>
          </p:cNvSpPr>
          <p:nvPr>
            <p:ph idx="4294967295"/>
          </p:nvPr>
        </p:nvSpPr>
        <p:spPr>
          <a:xfrm>
            <a:off x="107504" y="1844824"/>
            <a:ext cx="8856984" cy="4525963"/>
          </a:xfrm>
        </p:spPr>
        <p:txBody>
          <a:bodyPr/>
          <a:lstStyle/>
          <a:p>
            <a:pPr>
              <a:lnSpc>
                <a:spcPct val="90000"/>
              </a:lnSpc>
              <a:defRPr/>
            </a:pPr>
            <a:r>
              <a:rPr lang="en-GB" altLang="en-US" sz="2800" dirty="0"/>
              <a:t>Sexual Risk Order</a:t>
            </a:r>
          </a:p>
          <a:p>
            <a:pPr lvl="1">
              <a:lnSpc>
                <a:spcPct val="90000"/>
              </a:lnSpc>
              <a:defRPr/>
            </a:pPr>
            <a:r>
              <a:rPr lang="en-GB" altLang="en-US" sz="2400" dirty="0"/>
              <a:t>Application to magistrate’s court</a:t>
            </a:r>
          </a:p>
          <a:p>
            <a:pPr lvl="1">
              <a:lnSpc>
                <a:spcPct val="90000"/>
              </a:lnSpc>
              <a:defRPr/>
            </a:pPr>
            <a:r>
              <a:rPr lang="en-GB" altLang="en-US" sz="2400" dirty="0"/>
              <a:t>18 and over</a:t>
            </a:r>
          </a:p>
          <a:p>
            <a:pPr lvl="1">
              <a:lnSpc>
                <a:spcPct val="90000"/>
              </a:lnSpc>
              <a:defRPr/>
            </a:pPr>
            <a:r>
              <a:rPr lang="en-GB" altLang="en-US" sz="2400" dirty="0"/>
              <a:t>Focuses on offences against children</a:t>
            </a:r>
          </a:p>
          <a:p>
            <a:pPr lvl="2">
              <a:lnSpc>
                <a:spcPct val="90000"/>
              </a:lnSpc>
              <a:defRPr/>
            </a:pPr>
            <a:r>
              <a:rPr lang="en-GB" altLang="en-US" sz="2000" dirty="0"/>
              <a:t>Includes sexual communication, “giving a child anything that relates to sexual activity </a:t>
            </a:r>
          </a:p>
          <a:p>
            <a:pPr lvl="1">
              <a:lnSpc>
                <a:spcPct val="90000"/>
              </a:lnSpc>
              <a:defRPr/>
            </a:pPr>
            <a:r>
              <a:rPr lang="en-GB" altLang="en-US" sz="2400" dirty="0"/>
              <a:t>2 or more occasions</a:t>
            </a:r>
          </a:p>
          <a:p>
            <a:pPr lvl="1">
              <a:lnSpc>
                <a:spcPct val="90000"/>
              </a:lnSpc>
              <a:defRPr/>
            </a:pPr>
            <a:r>
              <a:rPr lang="en-GB" altLang="en-US" sz="2400" dirty="0"/>
              <a:t>Order lasts a fixed period – at least 2 years</a:t>
            </a:r>
          </a:p>
          <a:p>
            <a:pPr lvl="1">
              <a:lnSpc>
                <a:spcPct val="90000"/>
              </a:lnSpc>
              <a:defRPr/>
            </a:pPr>
            <a:r>
              <a:rPr lang="en-GB" altLang="en-US" sz="2400" dirty="0"/>
              <a:t>Breach of the order is a punishable offence</a:t>
            </a:r>
          </a:p>
          <a:p>
            <a:pPr marL="457200" lvl="1" indent="0">
              <a:lnSpc>
                <a:spcPct val="90000"/>
              </a:lnSpc>
              <a:buFontTx/>
              <a:buNone/>
              <a:defRPr/>
            </a:pPr>
            <a:r>
              <a:rPr lang="en-GB" altLang="en-US" sz="2400" dirty="0"/>
              <a:t>	</a:t>
            </a:r>
          </a:p>
          <a:p>
            <a:pPr>
              <a:lnSpc>
                <a:spcPct val="90000"/>
              </a:lnSpc>
              <a:defRPr/>
            </a:pPr>
            <a:endParaRPr lang="en-GB" altLang="en-US" sz="2800" dirty="0"/>
          </a:p>
          <a:p>
            <a:pPr>
              <a:lnSpc>
                <a:spcPct val="90000"/>
              </a:lnSpc>
              <a:buFontTx/>
              <a:buNone/>
              <a:defRPr/>
            </a:pPr>
            <a:endParaRPr lang="en-GB" altLang="en-US" sz="2800" dirty="0"/>
          </a:p>
          <a:p>
            <a:pPr>
              <a:lnSpc>
                <a:spcPct val="90000"/>
              </a:lnSpc>
              <a:defRPr/>
            </a:pPr>
            <a:endParaRPr lang="en-GB" altLang="en-US" sz="2800" dirty="0"/>
          </a:p>
          <a:p>
            <a:pPr>
              <a:lnSpc>
                <a:spcPct val="90000"/>
              </a:lnSpc>
              <a:defRPr/>
            </a:pPr>
            <a:endParaRPr lang="en-GB" altLang="en-US" sz="2800" dirty="0"/>
          </a:p>
        </p:txBody>
      </p:sp>
    </p:spTree>
    <p:extLst>
      <p:ext uri="{BB962C8B-B14F-4D97-AF65-F5344CB8AC3E}">
        <p14:creationId xmlns:p14="http://schemas.microsoft.com/office/powerpoint/2010/main" val="13921962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323528" y="764704"/>
            <a:ext cx="8229600" cy="1143000"/>
          </a:xfrm>
        </p:spPr>
        <p:txBody>
          <a:bodyPr/>
          <a:lstStyle/>
          <a:p>
            <a:r>
              <a:rPr lang="en-GB" altLang="en-US" dirty="0"/>
              <a:t>Criminal Justice System (</a:t>
            </a:r>
            <a:r>
              <a:rPr lang="en-GB" altLang="en-US" dirty="0" err="1"/>
              <a:t>cont</a:t>
            </a:r>
            <a:r>
              <a:rPr lang="en-GB" altLang="en-US" dirty="0"/>
              <a:t>)</a:t>
            </a:r>
          </a:p>
        </p:txBody>
      </p:sp>
      <p:sp>
        <p:nvSpPr>
          <p:cNvPr id="46083" name="Rectangle 3"/>
          <p:cNvSpPr>
            <a:spLocks noGrp="1" noChangeArrowheads="1"/>
          </p:cNvSpPr>
          <p:nvPr>
            <p:ph idx="4294967295"/>
          </p:nvPr>
        </p:nvSpPr>
        <p:spPr>
          <a:xfrm>
            <a:off x="15984" y="1933575"/>
            <a:ext cx="9144000" cy="4924425"/>
          </a:xfrm>
        </p:spPr>
        <p:txBody>
          <a:bodyPr/>
          <a:lstStyle/>
          <a:p>
            <a:pPr>
              <a:lnSpc>
                <a:spcPct val="90000"/>
              </a:lnSpc>
            </a:pPr>
            <a:r>
              <a:rPr lang="en-GB" altLang="en-US" sz="2800" b="1" dirty="0"/>
              <a:t>Potentially Dangerous Person (PDP)</a:t>
            </a:r>
          </a:p>
          <a:p>
            <a:pPr>
              <a:lnSpc>
                <a:spcPct val="90000"/>
              </a:lnSpc>
            </a:pPr>
            <a:r>
              <a:rPr lang="en-GB" altLang="en-US" sz="2400" dirty="0"/>
              <a:t>A person who is not eligible for management under MAPPA but whose behaviour gives reasonable grounds for believing that there is a present likelihood of them committing an offence or offences that will cause serious harm. </a:t>
            </a:r>
          </a:p>
          <a:p>
            <a:pPr>
              <a:lnSpc>
                <a:spcPct val="90000"/>
              </a:lnSpc>
            </a:pPr>
            <a:r>
              <a:rPr lang="en-GB" altLang="en-US" sz="2400" dirty="0"/>
              <a:t>A present likelihood reflects imminence and that the potential event is more likely than not to happen.  </a:t>
            </a:r>
          </a:p>
          <a:p>
            <a:pPr>
              <a:lnSpc>
                <a:spcPct val="90000"/>
              </a:lnSpc>
            </a:pPr>
            <a:r>
              <a:rPr lang="en-GB" altLang="en-US" sz="2400" dirty="0"/>
              <a:t>Process mirrors MAPPA, police – led. </a:t>
            </a:r>
          </a:p>
          <a:p>
            <a:pPr>
              <a:lnSpc>
                <a:spcPct val="90000"/>
              </a:lnSpc>
            </a:pPr>
            <a:r>
              <a:rPr lang="en-GB" altLang="en-US" sz="2400" dirty="0"/>
              <a:t>Regular multi agency review meetings</a:t>
            </a:r>
          </a:p>
          <a:p>
            <a:pPr>
              <a:lnSpc>
                <a:spcPct val="90000"/>
              </a:lnSpc>
            </a:pPr>
            <a:endParaRPr lang="en-GB" altLang="en-US" sz="2800" dirty="0"/>
          </a:p>
        </p:txBody>
      </p:sp>
    </p:spTree>
    <p:extLst>
      <p:ext uri="{BB962C8B-B14F-4D97-AF65-F5344CB8AC3E}">
        <p14:creationId xmlns:p14="http://schemas.microsoft.com/office/powerpoint/2010/main" val="392883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836712"/>
            <a:ext cx="9144000" cy="1143000"/>
          </a:xfrm>
        </p:spPr>
        <p:txBody>
          <a:bodyPr/>
          <a:lstStyle/>
          <a:p>
            <a:r>
              <a:rPr lang="en-GB" altLang="en-US" dirty="0"/>
              <a:t>Mental Health Act</a:t>
            </a:r>
          </a:p>
        </p:txBody>
      </p:sp>
      <p:sp>
        <p:nvSpPr>
          <p:cNvPr id="51203" name="Rectangle 3"/>
          <p:cNvSpPr>
            <a:spLocks noGrp="1" noChangeArrowheads="1"/>
          </p:cNvSpPr>
          <p:nvPr>
            <p:ph idx="4294967295"/>
          </p:nvPr>
        </p:nvSpPr>
        <p:spPr>
          <a:xfrm>
            <a:off x="251520" y="2060848"/>
            <a:ext cx="8892480" cy="4525962"/>
          </a:xfrm>
        </p:spPr>
        <p:txBody>
          <a:bodyPr/>
          <a:lstStyle/>
          <a:p>
            <a:r>
              <a:rPr lang="en-GB" altLang="en-US" dirty="0"/>
              <a:t>S7 of MHA (1983): Guardianship Order Basic criteria:</a:t>
            </a:r>
          </a:p>
          <a:p>
            <a:pPr lvl="1"/>
            <a:r>
              <a:rPr lang="en-GB" altLang="en-US" dirty="0"/>
              <a:t>Mental disorder (severe mental impairment included)</a:t>
            </a:r>
          </a:p>
          <a:p>
            <a:pPr lvl="1"/>
            <a:r>
              <a:rPr lang="en-GB" altLang="en-US" dirty="0"/>
              <a:t>Nature and degree to warrant application </a:t>
            </a:r>
          </a:p>
          <a:p>
            <a:pPr lvl="1"/>
            <a:r>
              <a:rPr lang="en-GB" altLang="en-US" dirty="0"/>
              <a:t>In the person’s best interest </a:t>
            </a:r>
          </a:p>
          <a:p>
            <a:pPr lvl="1"/>
            <a:r>
              <a:rPr lang="en-GB" altLang="en-US" dirty="0"/>
              <a:t>Least restrictive option</a:t>
            </a:r>
          </a:p>
        </p:txBody>
      </p:sp>
    </p:spTree>
    <p:extLst>
      <p:ext uri="{BB962C8B-B14F-4D97-AF65-F5344CB8AC3E}">
        <p14:creationId xmlns:p14="http://schemas.microsoft.com/office/powerpoint/2010/main" val="40662670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323528" y="836712"/>
            <a:ext cx="8229600" cy="1143000"/>
          </a:xfrm>
        </p:spPr>
        <p:txBody>
          <a:bodyPr/>
          <a:lstStyle/>
          <a:p>
            <a:r>
              <a:rPr lang="en-GB" altLang="en-US" b="1" dirty="0"/>
              <a:t>Guardianship Powers</a:t>
            </a:r>
          </a:p>
        </p:txBody>
      </p:sp>
      <p:sp>
        <p:nvSpPr>
          <p:cNvPr id="52227" name="Rectangle 3"/>
          <p:cNvSpPr>
            <a:spLocks noGrp="1" noChangeArrowheads="1"/>
          </p:cNvSpPr>
          <p:nvPr>
            <p:ph idx="4294967295"/>
          </p:nvPr>
        </p:nvSpPr>
        <p:spPr>
          <a:xfrm>
            <a:off x="359024" y="1988840"/>
            <a:ext cx="8784976" cy="4525963"/>
          </a:xfrm>
        </p:spPr>
        <p:txBody>
          <a:bodyPr/>
          <a:lstStyle/>
          <a:p>
            <a:pPr>
              <a:lnSpc>
                <a:spcPct val="80000"/>
              </a:lnSpc>
            </a:pPr>
            <a:r>
              <a:rPr lang="en-GB" altLang="en-US" sz="2800" dirty="0"/>
              <a:t>Require the person to live at a particular place </a:t>
            </a:r>
          </a:p>
          <a:p>
            <a:pPr>
              <a:lnSpc>
                <a:spcPct val="80000"/>
              </a:lnSpc>
            </a:pPr>
            <a:r>
              <a:rPr lang="en-GB" altLang="en-US" sz="2800" dirty="0"/>
              <a:t>Require the person to go to specific places at specific times for the purpose of: </a:t>
            </a:r>
          </a:p>
          <a:p>
            <a:pPr lvl="1">
              <a:lnSpc>
                <a:spcPct val="80000"/>
              </a:lnSpc>
            </a:pPr>
            <a:r>
              <a:rPr lang="en-GB" altLang="en-US" sz="2400" dirty="0"/>
              <a:t>medical treatment </a:t>
            </a:r>
          </a:p>
          <a:p>
            <a:pPr lvl="1">
              <a:lnSpc>
                <a:spcPct val="80000"/>
              </a:lnSpc>
            </a:pPr>
            <a:r>
              <a:rPr lang="en-GB" altLang="en-US" sz="2400" dirty="0"/>
              <a:t>occupation </a:t>
            </a:r>
          </a:p>
          <a:p>
            <a:pPr lvl="1">
              <a:lnSpc>
                <a:spcPct val="80000"/>
              </a:lnSpc>
            </a:pPr>
            <a:r>
              <a:rPr lang="en-GB" altLang="en-US" sz="2400" dirty="0"/>
              <a:t>education </a:t>
            </a:r>
          </a:p>
          <a:p>
            <a:pPr lvl="1">
              <a:lnSpc>
                <a:spcPct val="80000"/>
              </a:lnSpc>
            </a:pPr>
            <a:r>
              <a:rPr lang="en-GB" altLang="en-US" sz="2400" dirty="0"/>
              <a:t>training</a:t>
            </a:r>
            <a:r>
              <a:rPr lang="en-GB" altLang="en-US" sz="2400" b="1" dirty="0"/>
              <a:t> </a:t>
            </a:r>
            <a:endParaRPr lang="en-GB" altLang="en-US" sz="2400" dirty="0"/>
          </a:p>
          <a:p>
            <a:pPr>
              <a:lnSpc>
                <a:spcPct val="80000"/>
              </a:lnSpc>
            </a:pPr>
            <a:r>
              <a:rPr lang="en-GB" altLang="en-US" sz="2800" dirty="0"/>
              <a:t>Approved person must be given access to the person</a:t>
            </a:r>
          </a:p>
          <a:p>
            <a:pPr>
              <a:lnSpc>
                <a:spcPct val="80000"/>
              </a:lnSpc>
            </a:pPr>
            <a:r>
              <a:rPr lang="en-GB" altLang="en-US" sz="2800" dirty="0"/>
              <a:t>Also receive a care co-ordinator, open to CPA process</a:t>
            </a:r>
          </a:p>
          <a:p>
            <a:pPr>
              <a:lnSpc>
                <a:spcPct val="80000"/>
              </a:lnSpc>
            </a:pPr>
            <a:endParaRPr lang="en-GB" altLang="en-US" sz="2800" dirty="0"/>
          </a:p>
        </p:txBody>
      </p:sp>
    </p:spTree>
    <p:extLst>
      <p:ext uri="{BB962C8B-B14F-4D97-AF65-F5344CB8AC3E}">
        <p14:creationId xmlns:p14="http://schemas.microsoft.com/office/powerpoint/2010/main" val="23113777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9184" y="958375"/>
            <a:ext cx="8229600" cy="8636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4000" b="1" dirty="0"/>
              <a:t>Valuing people vs managing risk</a:t>
            </a:r>
          </a:p>
        </p:txBody>
      </p:sp>
      <p:sp>
        <p:nvSpPr>
          <p:cNvPr id="3" name="Rectangle 3"/>
          <p:cNvSpPr txBox="1">
            <a:spLocks noChangeArrowheads="1"/>
          </p:cNvSpPr>
          <p:nvPr/>
        </p:nvSpPr>
        <p:spPr>
          <a:xfrm>
            <a:off x="289509" y="1844824"/>
            <a:ext cx="8568951" cy="45259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800" dirty="0"/>
              <a:t>What if empowerment leads to offending? </a:t>
            </a:r>
          </a:p>
          <a:p>
            <a:r>
              <a:rPr lang="en-GB" altLang="en-US" sz="2800" dirty="0"/>
              <a:t>Is it not more empowering to </a:t>
            </a:r>
          </a:p>
          <a:p>
            <a:pPr lvl="1"/>
            <a:r>
              <a:rPr lang="en-GB" altLang="en-US" sz="2400" dirty="0"/>
              <a:t>Offer treatment and support </a:t>
            </a:r>
          </a:p>
          <a:p>
            <a:pPr lvl="1"/>
            <a:r>
              <a:rPr lang="en-GB" altLang="en-US" sz="2400" dirty="0"/>
              <a:t>Help develop insight into the risk they present to others, and </a:t>
            </a:r>
          </a:p>
          <a:p>
            <a:pPr lvl="1"/>
            <a:r>
              <a:rPr lang="en-GB" altLang="en-US" sz="2400" dirty="0"/>
              <a:t>Get them to “sign up” to a risk management plan that protects them from re-offending, even if it means restrictions in the short term? </a:t>
            </a:r>
          </a:p>
          <a:p>
            <a:r>
              <a:rPr lang="en-GB" altLang="en-US" sz="2800" dirty="0"/>
              <a:t>Risk management plans don’t have to be negative…</a:t>
            </a:r>
          </a:p>
        </p:txBody>
      </p:sp>
    </p:spTree>
    <p:extLst>
      <p:ext uri="{BB962C8B-B14F-4D97-AF65-F5344CB8AC3E}">
        <p14:creationId xmlns:p14="http://schemas.microsoft.com/office/powerpoint/2010/main" val="21197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584" y="1772816"/>
            <a:ext cx="8856984" cy="4001095"/>
          </a:xfrm>
          <a:prstGeom prst="rect">
            <a:avLst/>
          </a:prstGeom>
          <a:noFill/>
        </p:spPr>
        <p:txBody>
          <a:bodyPr wrap="square" rtlCol="0">
            <a:spAutoFit/>
          </a:bodyPr>
          <a:lstStyle/>
          <a:p>
            <a:pPr marL="285750" indent="-285750">
              <a:buFont typeface="Arial" panose="020B0604020202020204" pitchFamily="34" charset="0"/>
              <a:buChar char="•"/>
            </a:pPr>
            <a:r>
              <a:rPr lang="en-GB" sz="2400" dirty="0"/>
              <a:t>The most important element in the reduction of challenging behaviour is a thorough assessment, used to find out the function of the behaviour (usually called a functional assessment or analysis).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Once the reason for the behaviour is identified, the intervention can be designed. The most commonly-used approach is positive behavioural support, which has a focus on building new skills alongside reducing less desirable behaviours.</a:t>
            </a:r>
          </a:p>
          <a:p>
            <a:pPr marL="285750" indent="-285750">
              <a:buFont typeface="Arial" panose="020B0604020202020204" pitchFamily="34" charset="0"/>
              <a:buChar char="•"/>
            </a:pPr>
            <a:endParaRPr lang="en-GB" dirty="0"/>
          </a:p>
          <a:p>
            <a:endParaRPr lang="en-GB" sz="1600" dirty="0"/>
          </a:p>
        </p:txBody>
      </p:sp>
      <p:sp>
        <p:nvSpPr>
          <p:cNvPr id="3" name="TextBox 2"/>
          <p:cNvSpPr txBox="1"/>
          <p:nvPr/>
        </p:nvSpPr>
        <p:spPr>
          <a:xfrm>
            <a:off x="644166" y="980728"/>
            <a:ext cx="8064896" cy="646331"/>
          </a:xfrm>
          <a:prstGeom prst="rect">
            <a:avLst/>
          </a:prstGeom>
          <a:noFill/>
        </p:spPr>
        <p:txBody>
          <a:bodyPr wrap="square" rtlCol="0">
            <a:spAutoFit/>
          </a:bodyPr>
          <a:lstStyle/>
          <a:p>
            <a:pPr algn="ctr"/>
            <a:r>
              <a:rPr lang="en-GB" sz="3600" b="1" u="sng" dirty="0"/>
              <a:t>Getting Help</a:t>
            </a:r>
          </a:p>
        </p:txBody>
      </p:sp>
    </p:spTree>
    <p:extLst>
      <p:ext uri="{BB962C8B-B14F-4D97-AF65-F5344CB8AC3E}">
        <p14:creationId xmlns:p14="http://schemas.microsoft.com/office/powerpoint/2010/main" val="20827039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348880"/>
            <a:ext cx="7272808" cy="646331"/>
          </a:xfrm>
          <a:prstGeom prst="rect">
            <a:avLst/>
          </a:prstGeom>
          <a:noFill/>
        </p:spPr>
        <p:txBody>
          <a:bodyPr wrap="square" rtlCol="0">
            <a:spAutoFit/>
          </a:bodyPr>
          <a:lstStyle/>
          <a:p>
            <a:pPr algn="ctr"/>
            <a:r>
              <a:rPr lang="en-GB" sz="3600" b="1" dirty="0"/>
              <a:t>Quality of Life Tools and Measures</a:t>
            </a:r>
          </a:p>
        </p:txBody>
      </p:sp>
    </p:spTree>
    <p:extLst>
      <p:ext uri="{BB962C8B-B14F-4D97-AF65-F5344CB8AC3E}">
        <p14:creationId xmlns:p14="http://schemas.microsoft.com/office/powerpoint/2010/main" val="12153694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370379"/>
            <a:ext cx="8568952" cy="3354765"/>
          </a:xfrm>
          <a:prstGeom prst="rect">
            <a:avLst/>
          </a:prstGeom>
          <a:noFill/>
        </p:spPr>
        <p:txBody>
          <a:bodyPr wrap="square" rtlCol="0">
            <a:spAutoFit/>
          </a:bodyPr>
          <a:lstStyle/>
          <a:p>
            <a:pPr algn="ctr"/>
            <a:r>
              <a:rPr lang="en-GB" sz="2800" b="1" u="sng" dirty="0"/>
              <a:t>The Health Equalities Framework (HEF) </a:t>
            </a:r>
          </a:p>
          <a:p>
            <a:pPr algn="ctr"/>
            <a:endParaRPr lang="en-GB" sz="2000" dirty="0"/>
          </a:p>
          <a:p>
            <a:pPr algn="ctr"/>
            <a:endParaRPr lang="en-GB" sz="2000" dirty="0"/>
          </a:p>
          <a:p>
            <a:pPr algn="ctr"/>
            <a:r>
              <a:rPr lang="en-GB" sz="2400" dirty="0"/>
              <a:t>An outcomes framework based on the determinants of health inequalities, provides a way for all specialist learning disability services to agree and measure outcomes with people with learning disabilities, it can also be used by all services with regard to their effectiveness in tackling health inequalities for people with learning disabilities. </a:t>
            </a:r>
            <a:endParaRPr lang="en-GB" sz="2400" dirty="0">
              <a:solidFill>
                <a:srgbClr val="FF0000"/>
              </a:solidFill>
            </a:endParaRPr>
          </a:p>
        </p:txBody>
      </p:sp>
    </p:spTree>
    <p:extLst>
      <p:ext uri="{BB962C8B-B14F-4D97-AF65-F5344CB8AC3E}">
        <p14:creationId xmlns:p14="http://schemas.microsoft.com/office/powerpoint/2010/main" val="38811145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5" y="928779"/>
            <a:ext cx="5912853" cy="5308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5755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186" y="981742"/>
            <a:ext cx="8568952" cy="584775"/>
          </a:xfrm>
          <a:prstGeom prst="rect">
            <a:avLst/>
          </a:prstGeom>
          <a:noFill/>
        </p:spPr>
        <p:txBody>
          <a:bodyPr wrap="square" rtlCol="0">
            <a:spAutoFit/>
          </a:bodyPr>
          <a:lstStyle/>
          <a:p>
            <a:pPr algn="ctr"/>
            <a:r>
              <a:rPr lang="en-GB" sz="3200" b="1" u="sng" dirty="0"/>
              <a:t>Health of the Nation Outcome Scale - HoNOS</a:t>
            </a:r>
            <a:endParaRPr lang="en-GB" sz="3200" u="sng" dirty="0">
              <a:solidFill>
                <a:srgbClr val="FF0000"/>
              </a:solidFill>
            </a:endParaRPr>
          </a:p>
        </p:txBody>
      </p:sp>
      <p:sp>
        <p:nvSpPr>
          <p:cNvPr id="4" name="TextBox 3"/>
          <p:cNvSpPr txBox="1"/>
          <p:nvPr/>
        </p:nvSpPr>
        <p:spPr>
          <a:xfrm>
            <a:off x="273123" y="1772816"/>
            <a:ext cx="8568952" cy="4247317"/>
          </a:xfrm>
          <a:prstGeom prst="rect">
            <a:avLst/>
          </a:prstGeom>
          <a:noFill/>
        </p:spPr>
        <p:txBody>
          <a:bodyPr wrap="square" rtlCol="0">
            <a:spAutoFit/>
          </a:bodyPr>
          <a:lstStyle/>
          <a:p>
            <a:pPr algn="ctr"/>
            <a:r>
              <a:rPr lang="en-GB" b="1" dirty="0"/>
              <a:t>How does HoNOS-secure benefit the service user?</a:t>
            </a:r>
          </a:p>
          <a:p>
            <a:pPr algn="ctr"/>
            <a:endParaRPr lang="en-GB" b="1" dirty="0"/>
          </a:p>
          <a:p>
            <a:pPr algn="ctr"/>
            <a:r>
              <a:rPr lang="en-GB" dirty="0"/>
              <a:t>It is about care planning and interventions. The ratings are based on the results of a clinical assessment, and so can be used as a broad check for the multi-disciplinary care plan and risk management plan. A security scale rated at 1 or above indicates that a risk management intervention is needed, and for scales 1 to 12 a rating of 2 or above indicates that a care or treatment intervention is needed. These interventions should already have been identified and included in the care plan / risk management plan as a result of the</a:t>
            </a:r>
          </a:p>
          <a:p>
            <a:pPr algn="ctr"/>
            <a:r>
              <a:rPr lang="en-GB" dirty="0"/>
              <a:t>clinical assessment.</a:t>
            </a:r>
          </a:p>
          <a:p>
            <a:endParaRPr lang="en-GB" dirty="0"/>
          </a:p>
          <a:p>
            <a:endParaRPr lang="en-GB" dirty="0"/>
          </a:p>
          <a:p>
            <a:pPr algn="ctr"/>
            <a:r>
              <a:rPr lang="en-GB" dirty="0"/>
              <a:t>The completed HoNOS-secure score sheet provides a profile of 19 severity ratings, a total HoNOS score, and a separate security score. It is intended to be an integral part of a minimum data set and a basic component of the Care Programme Approach for users of secure / forensic services</a:t>
            </a:r>
          </a:p>
        </p:txBody>
      </p:sp>
    </p:spTree>
    <p:extLst>
      <p:ext uri="{BB962C8B-B14F-4D97-AF65-F5344CB8AC3E}">
        <p14:creationId xmlns:p14="http://schemas.microsoft.com/office/powerpoint/2010/main" val="21667396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96752"/>
            <a:ext cx="3888432" cy="3323987"/>
          </a:xfrm>
          <a:prstGeom prst="rect">
            <a:avLst/>
          </a:prstGeom>
          <a:noFill/>
          <a:ln>
            <a:solidFill>
              <a:schemeClr val="tx1"/>
            </a:solidFill>
          </a:ln>
        </p:spPr>
        <p:txBody>
          <a:bodyPr wrap="square" rtlCol="0">
            <a:spAutoFit/>
          </a:bodyPr>
          <a:lstStyle/>
          <a:p>
            <a:r>
              <a:rPr lang="en-GB" b="1" dirty="0"/>
              <a:t>What are the security scales?</a:t>
            </a:r>
          </a:p>
          <a:p>
            <a:r>
              <a:rPr lang="en-GB" sz="1600" dirty="0"/>
              <a:t>There are 7 security scales:</a:t>
            </a:r>
          </a:p>
          <a:p>
            <a:r>
              <a:rPr lang="en-GB" sz="1600" dirty="0"/>
              <a:t>A = risk of harm to adults or children</a:t>
            </a:r>
          </a:p>
          <a:p>
            <a:r>
              <a:rPr lang="en-GB" sz="1600" dirty="0"/>
              <a:t>B = risk of self-harm (deliberate or accidental)</a:t>
            </a:r>
          </a:p>
          <a:p>
            <a:r>
              <a:rPr lang="en-GB" sz="1600" dirty="0"/>
              <a:t>C = need for building security to prevent escape</a:t>
            </a:r>
          </a:p>
          <a:p>
            <a:r>
              <a:rPr lang="en-GB" sz="1600" dirty="0"/>
              <a:t>D = need for a safely staffed living environment</a:t>
            </a:r>
          </a:p>
          <a:p>
            <a:r>
              <a:rPr lang="en-GB" sz="1600" dirty="0"/>
              <a:t>E = need for escort on leave (beyond secure perimeter)</a:t>
            </a:r>
          </a:p>
          <a:p>
            <a:r>
              <a:rPr lang="en-GB" sz="1600" dirty="0"/>
              <a:t>F = risk to individual from others</a:t>
            </a:r>
          </a:p>
          <a:p>
            <a:r>
              <a:rPr lang="en-GB" sz="1600" dirty="0"/>
              <a:t>G = need for risk management procedures</a:t>
            </a:r>
          </a:p>
        </p:txBody>
      </p:sp>
      <p:sp>
        <p:nvSpPr>
          <p:cNvPr id="3" name="TextBox 2"/>
          <p:cNvSpPr txBox="1"/>
          <p:nvPr/>
        </p:nvSpPr>
        <p:spPr>
          <a:xfrm>
            <a:off x="4211960" y="1052736"/>
            <a:ext cx="4752528" cy="3570208"/>
          </a:xfrm>
          <a:prstGeom prst="rect">
            <a:avLst/>
          </a:prstGeom>
          <a:noFill/>
          <a:ln>
            <a:solidFill>
              <a:schemeClr val="tx1"/>
            </a:solidFill>
          </a:ln>
        </p:spPr>
        <p:txBody>
          <a:bodyPr wrap="square" rtlCol="0">
            <a:spAutoFit/>
          </a:bodyPr>
          <a:lstStyle/>
          <a:p>
            <a:r>
              <a:rPr lang="en-GB" b="1" dirty="0"/>
              <a:t>What are the other scales?</a:t>
            </a:r>
          </a:p>
          <a:p>
            <a:r>
              <a:rPr lang="en-GB" sz="1600" dirty="0"/>
              <a:t>1 = Overactive, aggressive, disruptive or agitated behaviour</a:t>
            </a:r>
          </a:p>
          <a:p>
            <a:r>
              <a:rPr lang="en-GB" sz="1600" dirty="0"/>
              <a:t>2 = Non-accidental self-injury</a:t>
            </a:r>
          </a:p>
          <a:p>
            <a:r>
              <a:rPr lang="en-GB" sz="1600" dirty="0"/>
              <a:t>3 = Problem drinking or drug-taking</a:t>
            </a:r>
          </a:p>
          <a:p>
            <a:r>
              <a:rPr lang="en-GB" sz="1600" dirty="0"/>
              <a:t>4 = Cognitive problems</a:t>
            </a:r>
          </a:p>
          <a:p>
            <a:r>
              <a:rPr lang="en-GB" sz="1600" dirty="0"/>
              <a:t>5 = Physical illness or disability problems</a:t>
            </a:r>
          </a:p>
          <a:p>
            <a:r>
              <a:rPr lang="en-GB" sz="1600" dirty="0"/>
              <a:t>6 = Problems with hallucinations and delusions</a:t>
            </a:r>
          </a:p>
          <a:p>
            <a:r>
              <a:rPr lang="en-GB" sz="1600" dirty="0"/>
              <a:t>7 = Problems with depressed mood</a:t>
            </a:r>
          </a:p>
          <a:p>
            <a:r>
              <a:rPr lang="en-GB" sz="1600" dirty="0"/>
              <a:t>8 = Other mental and behavioural problems</a:t>
            </a:r>
          </a:p>
          <a:p>
            <a:r>
              <a:rPr lang="en-GB" sz="1600" dirty="0"/>
              <a:t>9 = Problems with relationships</a:t>
            </a:r>
          </a:p>
          <a:p>
            <a:r>
              <a:rPr lang="en-GB" sz="1600" dirty="0"/>
              <a:t>10 = Problems with activities of daily living</a:t>
            </a:r>
          </a:p>
          <a:p>
            <a:r>
              <a:rPr lang="en-GB" sz="1600" dirty="0"/>
              <a:t>11 = Problems with living conditions</a:t>
            </a:r>
          </a:p>
          <a:p>
            <a:r>
              <a:rPr lang="en-GB" sz="1600" dirty="0"/>
              <a:t>12 = Problems with occupation and activities</a:t>
            </a:r>
          </a:p>
        </p:txBody>
      </p:sp>
      <p:sp>
        <p:nvSpPr>
          <p:cNvPr id="4" name="TextBox 3"/>
          <p:cNvSpPr txBox="1"/>
          <p:nvPr/>
        </p:nvSpPr>
        <p:spPr>
          <a:xfrm>
            <a:off x="323528" y="4841284"/>
            <a:ext cx="8424936" cy="1107996"/>
          </a:xfrm>
          <a:prstGeom prst="rect">
            <a:avLst/>
          </a:prstGeom>
          <a:noFill/>
        </p:spPr>
        <p:txBody>
          <a:bodyPr wrap="square" rtlCol="0">
            <a:spAutoFit/>
          </a:bodyPr>
          <a:lstStyle/>
          <a:p>
            <a:pPr algn="ctr"/>
            <a:r>
              <a:rPr lang="en-GB" b="1" dirty="0"/>
              <a:t>How does HoNOS-secure benefit the service user?</a:t>
            </a:r>
          </a:p>
          <a:p>
            <a:pPr algn="ctr"/>
            <a:r>
              <a:rPr lang="en-GB" sz="1600" dirty="0"/>
              <a:t>It is about care planning and interventions. The ratings are based on the results of a clinical assessment and so can be used as a broad check for the multi-disciplinary care plan and risk management plan.</a:t>
            </a:r>
          </a:p>
        </p:txBody>
      </p:sp>
    </p:spTree>
    <p:extLst>
      <p:ext uri="{BB962C8B-B14F-4D97-AF65-F5344CB8AC3E}">
        <p14:creationId xmlns:p14="http://schemas.microsoft.com/office/powerpoint/2010/main" val="11146758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150883"/>
            <a:ext cx="6912768" cy="1077218"/>
          </a:xfrm>
          <a:prstGeom prst="rect">
            <a:avLst/>
          </a:prstGeom>
          <a:noFill/>
        </p:spPr>
        <p:txBody>
          <a:bodyPr wrap="square" rtlCol="0">
            <a:spAutoFit/>
          </a:bodyPr>
          <a:lstStyle/>
          <a:p>
            <a:pPr algn="ctr"/>
            <a:r>
              <a:rPr lang="en-GB" sz="3200" b="1" dirty="0"/>
              <a:t>Overview of Bradley Report and Other Relevant Policies</a:t>
            </a:r>
          </a:p>
        </p:txBody>
      </p:sp>
    </p:spTree>
    <p:extLst>
      <p:ext uri="{BB962C8B-B14F-4D97-AF65-F5344CB8AC3E}">
        <p14:creationId xmlns:p14="http://schemas.microsoft.com/office/powerpoint/2010/main" val="9735356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7"/>
          <p:cNvSpPr txBox="1">
            <a:spLocks/>
          </p:cNvSpPr>
          <p:nvPr/>
        </p:nvSpPr>
        <p:spPr>
          <a:xfrm>
            <a:off x="388696" y="1628800"/>
            <a:ext cx="8496944" cy="43924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1638" indent="-401638">
              <a:buFont typeface="Wingdings" panose="05000000000000000000" pitchFamily="2" charset="2"/>
              <a:buChar char="v"/>
              <a:defRPr/>
            </a:pPr>
            <a:r>
              <a:rPr lang="en-GB" sz="2000" dirty="0"/>
              <a:t>2009 This report reviewed people with mental health problems or learning disabilities in the criminal justice system.</a:t>
            </a:r>
          </a:p>
          <a:p>
            <a:pPr marL="401638" indent="-401638">
              <a:buFont typeface="Wingdings" panose="05000000000000000000" pitchFamily="2" charset="2"/>
              <a:buChar char="v"/>
              <a:defRPr/>
            </a:pPr>
            <a:endParaRPr lang="en-GB" sz="2000" dirty="0"/>
          </a:p>
          <a:p>
            <a:pPr marL="401638" indent="-401638">
              <a:buFont typeface="Wingdings" panose="05000000000000000000" pitchFamily="2" charset="2"/>
              <a:buChar char="v"/>
              <a:defRPr/>
            </a:pPr>
            <a:r>
              <a:rPr lang="en-GB" sz="2000" dirty="0"/>
              <a:t>The report noted that 64/143 schemes included learning disability workers. Despite Reed’s report  (1992) that recommended schemes should develop effective links with local LD teams, and where possible teams should be encouraged to contribute to schemes.</a:t>
            </a:r>
          </a:p>
          <a:p>
            <a:pPr marL="401638" indent="-401638">
              <a:buFont typeface="Wingdings" panose="05000000000000000000" pitchFamily="2" charset="2"/>
              <a:buChar char="v"/>
              <a:defRPr/>
            </a:pPr>
            <a:endParaRPr lang="en-GB" sz="2000" dirty="0"/>
          </a:p>
          <a:p>
            <a:pPr>
              <a:buFont typeface="Wingdings" panose="05000000000000000000" pitchFamily="2" charset="2"/>
              <a:buChar char="ü"/>
              <a:defRPr/>
            </a:pPr>
            <a:r>
              <a:rPr lang="en-GB" altLang="en-US" sz="2000" dirty="0"/>
              <a:t>All police custody suites should have access to liaison and diversion services.</a:t>
            </a:r>
          </a:p>
          <a:p>
            <a:pPr>
              <a:buFont typeface="Wingdings" panose="05000000000000000000" pitchFamily="2" charset="2"/>
              <a:buChar char="ü"/>
              <a:defRPr/>
            </a:pPr>
            <a:endParaRPr lang="en-GB" altLang="en-US" sz="2000" dirty="0"/>
          </a:p>
          <a:p>
            <a:pPr>
              <a:buFont typeface="Wingdings" panose="05000000000000000000" pitchFamily="2" charset="2"/>
              <a:buChar char="ü"/>
              <a:defRPr/>
            </a:pPr>
            <a:r>
              <a:rPr lang="en-GB" altLang="en-US" sz="2000" dirty="0"/>
              <a:t>Clear mandate that learning disabilities and mental health problems are identified.</a:t>
            </a:r>
          </a:p>
        </p:txBody>
      </p:sp>
      <p:sp>
        <p:nvSpPr>
          <p:cNvPr id="3" name="TextBox 2"/>
          <p:cNvSpPr txBox="1"/>
          <p:nvPr/>
        </p:nvSpPr>
        <p:spPr>
          <a:xfrm>
            <a:off x="2051720" y="980728"/>
            <a:ext cx="4968552" cy="523220"/>
          </a:xfrm>
          <a:prstGeom prst="rect">
            <a:avLst/>
          </a:prstGeom>
          <a:noFill/>
        </p:spPr>
        <p:txBody>
          <a:bodyPr wrap="square" rtlCol="0">
            <a:spAutoFit/>
          </a:bodyPr>
          <a:lstStyle/>
          <a:p>
            <a:pPr algn="ctr"/>
            <a:r>
              <a:rPr lang="en-GB" sz="2800" b="1" dirty="0"/>
              <a:t>Bradley Report Overview</a:t>
            </a:r>
          </a:p>
        </p:txBody>
      </p:sp>
    </p:spTree>
    <p:extLst>
      <p:ext uri="{BB962C8B-B14F-4D97-AF65-F5344CB8AC3E}">
        <p14:creationId xmlns:p14="http://schemas.microsoft.com/office/powerpoint/2010/main" val="37671194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68313" y="908720"/>
            <a:ext cx="82296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dirty="0"/>
              <a:t>Bradley report 2009: </a:t>
            </a:r>
            <a:r>
              <a:rPr lang="en-GB" altLang="en-US" sz="3000" dirty="0"/>
              <a:t>review of people with mental health problems or LD in CJS</a:t>
            </a:r>
          </a:p>
        </p:txBody>
      </p:sp>
      <p:sp>
        <p:nvSpPr>
          <p:cNvPr id="3" name="Content Placeholder 5"/>
          <p:cNvSpPr txBox="1">
            <a:spLocks/>
          </p:cNvSpPr>
          <p:nvPr/>
        </p:nvSpPr>
        <p:spPr>
          <a:xfrm>
            <a:off x="179512" y="2180880"/>
            <a:ext cx="8712968" cy="3903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Early intervention, arrest &amp; prosecution (awareness training, early intervention in communities, improving AA service, screening for LD at police station, NHS to run police health services, signposting to health &amp; social care, conditional cautions, diversion++)</a:t>
            </a:r>
          </a:p>
          <a:p>
            <a:r>
              <a:rPr lang="en-GB" altLang="en-US" sz="2000" dirty="0"/>
              <a:t>The court process (vulnerable witness procedures to be extended, bail not remand in custody, LD training, SLAs for psychology reports, specialist courts)</a:t>
            </a:r>
          </a:p>
          <a:p>
            <a:r>
              <a:rPr lang="en-GB" altLang="en-US" sz="2000" dirty="0"/>
              <a:t>Prison, community sentences, resettlement (more CROs with treatment conditions, LD screening in prison, in-reach teams, CPAs, NOMS &amp; NHS plan for rehab on leaving prison; mentoring for people leaving prison)</a:t>
            </a:r>
          </a:p>
          <a:p>
            <a:r>
              <a:rPr lang="en-GB" altLang="en-US" sz="2000" dirty="0"/>
              <a:t>Delivering change thru partnership – National Programme Board with National Advisory Group, local Criminal Justice Mental Health Teams, role of PCTs</a:t>
            </a:r>
          </a:p>
        </p:txBody>
      </p:sp>
    </p:spTree>
    <p:extLst>
      <p:ext uri="{BB962C8B-B14F-4D97-AF65-F5344CB8AC3E}">
        <p14:creationId xmlns:p14="http://schemas.microsoft.com/office/powerpoint/2010/main" val="21387105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8313" y="8367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dirty="0"/>
              <a:t>Impact of Bradley et al</a:t>
            </a:r>
          </a:p>
        </p:txBody>
      </p:sp>
      <p:sp>
        <p:nvSpPr>
          <p:cNvPr id="3" name="Content Placeholder 2"/>
          <p:cNvSpPr txBox="1">
            <a:spLocks/>
          </p:cNvSpPr>
          <p:nvPr/>
        </p:nvSpPr>
        <p:spPr>
          <a:xfrm>
            <a:off x="468313" y="2132856"/>
            <a:ext cx="8229600" cy="35291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dirty="0"/>
              <a:t>Has had some impact:</a:t>
            </a:r>
          </a:p>
          <a:p>
            <a:pPr lvl="1"/>
            <a:r>
              <a:rPr lang="en-GB" altLang="en-US" dirty="0"/>
              <a:t>Police Custody Liaison and Diversion Service (PCLADS)</a:t>
            </a:r>
          </a:p>
          <a:p>
            <a:pPr lvl="1"/>
            <a:r>
              <a:rPr lang="en-GB" altLang="en-US" dirty="0"/>
              <a:t>Operated by KMPT, CPNs in police stations across East Kent (though more MH than LD)</a:t>
            </a:r>
          </a:p>
          <a:p>
            <a:pPr lvl="1"/>
            <a:r>
              <a:rPr lang="en-GB" altLang="en-US" dirty="0"/>
              <a:t>Mental health magistrates court</a:t>
            </a:r>
          </a:p>
        </p:txBody>
      </p:sp>
    </p:spTree>
    <p:extLst>
      <p:ext uri="{BB962C8B-B14F-4D97-AF65-F5344CB8AC3E}">
        <p14:creationId xmlns:p14="http://schemas.microsoft.com/office/powerpoint/2010/main" val="4871455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8313" y="908720"/>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b="1" dirty="0"/>
              <a:t>Recommendations</a:t>
            </a:r>
          </a:p>
        </p:txBody>
      </p:sp>
      <p:sp>
        <p:nvSpPr>
          <p:cNvPr id="3" name="Content Placeholder 2"/>
          <p:cNvSpPr txBox="1">
            <a:spLocks/>
          </p:cNvSpPr>
          <p:nvPr/>
        </p:nvSpPr>
        <p:spPr>
          <a:xfrm>
            <a:off x="468313" y="1844824"/>
            <a:ext cx="8229600" cy="41760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400" dirty="0"/>
              <a:t>All agencies should adopt a shared definition of LD</a:t>
            </a:r>
          </a:p>
          <a:p>
            <a:r>
              <a:rPr lang="en-GB" altLang="en-US" sz="2400" dirty="0"/>
              <a:t>Ensure LD is considered when making decisions on charging / prosecution</a:t>
            </a:r>
          </a:p>
          <a:p>
            <a:r>
              <a:rPr lang="en-GB" altLang="en-US" sz="2400" dirty="0"/>
              <a:t>Police should make screening tools available / improve AA / custody suites</a:t>
            </a:r>
          </a:p>
          <a:p>
            <a:r>
              <a:rPr lang="en-GB" altLang="en-US" sz="2400" dirty="0"/>
              <a:t>More effective signposting into services</a:t>
            </a:r>
          </a:p>
          <a:p>
            <a:r>
              <a:rPr lang="en-GB" altLang="en-US" sz="2400" dirty="0"/>
              <a:t>Ensure risk of harm is also assessed – impacts on eligibility for treatment </a:t>
            </a:r>
          </a:p>
          <a:p>
            <a:pPr algn="r"/>
            <a:r>
              <a:rPr lang="en-GB" altLang="en-US" sz="2400" i="1" dirty="0"/>
              <a:t>(e.g. Dennis Gill vs secretary of State for justice 2010)</a:t>
            </a:r>
          </a:p>
          <a:p>
            <a:endParaRPr lang="en-GB" altLang="en-US" sz="2400" dirty="0"/>
          </a:p>
        </p:txBody>
      </p:sp>
    </p:spTree>
    <p:extLst>
      <p:ext uri="{BB962C8B-B14F-4D97-AF65-F5344CB8AC3E}">
        <p14:creationId xmlns:p14="http://schemas.microsoft.com/office/powerpoint/2010/main" val="47039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223070"/>
            <a:ext cx="8208912"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t>Adults presenting with challenging behaviours should be supported by the local ‘Community Team for People with Learning Disabilities’ (CTLD), who will undertake the functional assessment and design an appropriate intervention.</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Children should be referred to the local Child and Adolescent Mental Health Service (CAMHS) who may have a specialist learning disability practitioner within the team.</a:t>
            </a:r>
          </a:p>
        </p:txBody>
      </p:sp>
    </p:spTree>
    <p:extLst>
      <p:ext uri="{BB962C8B-B14F-4D97-AF65-F5344CB8AC3E}">
        <p14:creationId xmlns:p14="http://schemas.microsoft.com/office/powerpoint/2010/main" val="22863132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539552" y="1124744"/>
            <a:ext cx="8229600" cy="1143000"/>
          </a:xfrm>
        </p:spPr>
        <p:txBody>
          <a:bodyPr>
            <a:normAutofit fontScale="90000"/>
          </a:bodyPr>
          <a:lstStyle/>
          <a:p>
            <a:r>
              <a:rPr lang="en-GB" altLang="en-US" sz="2800" dirty="0"/>
              <a:t>Positive Practice, Positive Outcomes: A Handbook for Professionals in the Criminal Justice System Working with Offenders with a Learning Disability</a:t>
            </a:r>
          </a:p>
        </p:txBody>
      </p:sp>
      <p:pic>
        <p:nvPicPr>
          <p:cNvPr id="43012" name="Picture 4" descr="02032011_Positive_Practic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55576" y="2492896"/>
            <a:ext cx="2322513" cy="30972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Rectangle 3"/>
          <p:cNvSpPr>
            <a:spLocks noGrp="1" noChangeArrowheads="1"/>
          </p:cNvSpPr>
          <p:nvPr>
            <p:ph type="body" sz="half" idx="4294967295"/>
          </p:nvPr>
        </p:nvSpPr>
        <p:spPr>
          <a:xfrm>
            <a:off x="3347864" y="2492896"/>
            <a:ext cx="5184576" cy="3375025"/>
          </a:xfrm>
        </p:spPr>
        <p:txBody>
          <a:bodyPr/>
          <a:lstStyle/>
          <a:p>
            <a:endParaRPr lang="en-GB" altLang="en-US" sz="2800" dirty="0"/>
          </a:p>
          <a:p>
            <a:endParaRPr lang="en-GB" altLang="en-US" sz="2800" dirty="0"/>
          </a:p>
          <a:p>
            <a:pPr>
              <a:buFontTx/>
              <a:buNone/>
            </a:pPr>
            <a:r>
              <a:rPr lang="en-GB" altLang="en-US" sz="2400" dirty="0"/>
              <a:t>	</a:t>
            </a:r>
            <a:r>
              <a:rPr lang="en-GB" altLang="en-US" sz="2400" dirty="0">
                <a:hlinkClick r:id="rId4"/>
              </a:rPr>
              <a:t>http://www.dh.gov.uk/en/Publicationsandstatistics/Publications/PublicationsPolicyAndGuidance/DH_124743</a:t>
            </a:r>
            <a:r>
              <a:rPr lang="en-GB" altLang="en-US" sz="2400" dirty="0"/>
              <a:t> </a:t>
            </a:r>
          </a:p>
          <a:p>
            <a:endParaRPr lang="en-GB" altLang="en-US" sz="2400" dirty="0"/>
          </a:p>
        </p:txBody>
      </p:sp>
    </p:spTree>
    <p:extLst>
      <p:ext uri="{BB962C8B-B14F-4D97-AF65-F5344CB8AC3E}">
        <p14:creationId xmlns:p14="http://schemas.microsoft.com/office/powerpoint/2010/main" val="17921982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539552" y="1124744"/>
            <a:ext cx="8229600" cy="1143000"/>
          </a:xfrm>
        </p:spPr>
        <p:txBody>
          <a:bodyPr>
            <a:normAutofit fontScale="90000"/>
          </a:bodyPr>
          <a:lstStyle/>
          <a:p>
            <a:r>
              <a:rPr lang="en-GB" altLang="en-US" sz="4000" b="1" dirty="0"/>
              <a:t>Autism – A Guide for Criminal Justice Professionals</a:t>
            </a:r>
          </a:p>
        </p:txBody>
      </p:sp>
      <p:pic>
        <p:nvPicPr>
          <p:cNvPr id="44036" name="Picture 4" descr="Guide-for-criminal-justice-profs-175x24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827584" y="2348880"/>
            <a:ext cx="2376264" cy="3366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5" name="Rectangle 3"/>
          <p:cNvSpPr>
            <a:spLocks noGrp="1" noChangeArrowheads="1"/>
          </p:cNvSpPr>
          <p:nvPr>
            <p:ph type="body" sz="half" idx="4294967295"/>
          </p:nvPr>
        </p:nvSpPr>
        <p:spPr>
          <a:xfrm>
            <a:off x="3563888" y="2348880"/>
            <a:ext cx="5040560" cy="3560763"/>
          </a:xfrm>
        </p:spPr>
        <p:txBody>
          <a:bodyPr/>
          <a:lstStyle/>
          <a:p>
            <a:endParaRPr lang="en-GB" altLang="en-US" sz="2800" dirty="0"/>
          </a:p>
          <a:p>
            <a:endParaRPr lang="en-GB" altLang="en-US" sz="2800" dirty="0"/>
          </a:p>
          <a:p>
            <a:endParaRPr lang="en-GB" altLang="en-US" sz="2800" dirty="0"/>
          </a:p>
          <a:p>
            <a:pPr>
              <a:buFontTx/>
              <a:buNone/>
            </a:pPr>
            <a:r>
              <a:rPr lang="en-GB" altLang="en-US" sz="2800" dirty="0">
                <a:hlinkClick r:id="rId4"/>
              </a:rPr>
              <a:t>http://www.autism.org.uk/cjs</a:t>
            </a:r>
            <a:r>
              <a:rPr lang="en-GB" altLang="en-US" sz="2800" dirty="0"/>
              <a:t> </a:t>
            </a:r>
          </a:p>
        </p:txBody>
      </p:sp>
    </p:spTree>
    <p:extLst>
      <p:ext uri="{BB962C8B-B14F-4D97-AF65-F5344CB8AC3E}">
        <p14:creationId xmlns:p14="http://schemas.microsoft.com/office/powerpoint/2010/main" val="24754452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620688"/>
            <a:ext cx="8856984" cy="1143000"/>
          </a:xfrm>
        </p:spPr>
        <p:txBody>
          <a:bodyPr>
            <a:normAutofit/>
          </a:bodyPr>
          <a:lstStyle/>
          <a:p>
            <a:r>
              <a:rPr lang="en-GB" sz="3600" b="1" dirty="0"/>
              <a:t>HEE – Workforce Competency Framework</a:t>
            </a:r>
          </a:p>
        </p:txBody>
      </p:sp>
      <p:pic>
        <p:nvPicPr>
          <p:cNvPr id="2050"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2817209" cy="392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4294967295"/>
          </p:nvPr>
        </p:nvSpPr>
        <p:spPr>
          <a:xfrm>
            <a:off x="3707904" y="1772816"/>
            <a:ext cx="4968552" cy="4597400"/>
          </a:xfrm>
        </p:spPr>
        <p:txBody>
          <a:bodyPr>
            <a:normAutofit lnSpcReduction="10000"/>
          </a:bodyPr>
          <a:lstStyle/>
          <a:p>
            <a:pPr marL="0" indent="0" algn="ctr">
              <a:buNone/>
            </a:pPr>
            <a:r>
              <a:rPr lang="en-GB" sz="2800" dirty="0"/>
              <a:t>Providing community forensic services for people with Learning Disabilities and/or Autistic Spectrum Conditions</a:t>
            </a:r>
          </a:p>
          <a:p>
            <a:pPr marL="0" indent="0" algn="ctr">
              <a:buNone/>
            </a:pPr>
            <a:endParaRPr lang="en-GB" sz="2800" dirty="0"/>
          </a:p>
          <a:p>
            <a:pPr marL="0" indent="0" algn="ctr">
              <a:buNone/>
            </a:pPr>
            <a:r>
              <a:rPr lang="en-GB" sz="2800" b="1" dirty="0"/>
              <a:t>For use by:</a:t>
            </a:r>
            <a:r>
              <a:rPr lang="en-GB" sz="2800" dirty="0"/>
              <a:t> </a:t>
            </a:r>
          </a:p>
          <a:p>
            <a:pPr marL="0" indent="0" algn="ctr">
              <a:lnSpc>
                <a:spcPct val="120000"/>
              </a:lnSpc>
              <a:buNone/>
            </a:pPr>
            <a:r>
              <a:rPr lang="en-GB" sz="2400" dirty="0"/>
              <a:t>Commissioners of Services</a:t>
            </a:r>
          </a:p>
          <a:p>
            <a:pPr marL="0" indent="0" algn="ctr">
              <a:lnSpc>
                <a:spcPct val="120000"/>
              </a:lnSpc>
              <a:buNone/>
            </a:pPr>
            <a:r>
              <a:rPr lang="en-GB" sz="2400" dirty="0"/>
              <a:t>Health Service Providers</a:t>
            </a:r>
          </a:p>
          <a:p>
            <a:pPr marL="0" indent="0" algn="ctr">
              <a:lnSpc>
                <a:spcPct val="120000"/>
              </a:lnSpc>
              <a:buNone/>
            </a:pPr>
            <a:r>
              <a:rPr lang="en-GB" sz="2400" dirty="0"/>
              <a:t>Social Care Service Providers</a:t>
            </a:r>
          </a:p>
          <a:p>
            <a:pPr marL="0" indent="0" algn="ctr">
              <a:lnSpc>
                <a:spcPct val="120000"/>
              </a:lnSpc>
              <a:buNone/>
            </a:pPr>
            <a:r>
              <a:rPr lang="en-GB" sz="2400" dirty="0"/>
              <a:t>Education and Training Providers</a:t>
            </a:r>
          </a:p>
        </p:txBody>
      </p:sp>
    </p:spTree>
    <p:extLst>
      <p:ext uri="{BB962C8B-B14F-4D97-AF65-F5344CB8AC3E}">
        <p14:creationId xmlns:p14="http://schemas.microsoft.com/office/powerpoint/2010/main" val="36372642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772816"/>
            <a:ext cx="7848872" cy="2554545"/>
          </a:xfrm>
          <a:prstGeom prst="rect">
            <a:avLst/>
          </a:prstGeom>
          <a:noFill/>
        </p:spPr>
        <p:txBody>
          <a:bodyPr wrap="square" rtlCol="0">
            <a:spAutoFit/>
          </a:bodyPr>
          <a:lstStyle/>
          <a:p>
            <a:pPr algn="ctr"/>
            <a:r>
              <a:rPr lang="en-GB" sz="3200" dirty="0"/>
              <a:t>Service Users Journey – My Story</a:t>
            </a:r>
          </a:p>
          <a:p>
            <a:pPr algn="ctr"/>
            <a:r>
              <a:rPr lang="en-GB" sz="3200" dirty="0"/>
              <a:t>Part 3</a:t>
            </a:r>
          </a:p>
          <a:p>
            <a:pPr algn="ctr"/>
            <a:endParaRPr lang="en-GB" sz="3200" dirty="0"/>
          </a:p>
          <a:p>
            <a:pPr algn="ctr"/>
            <a:endParaRPr lang="en-GB" sz="3200" dirty="0"/>
          </a:p>
          <a:p>
            <a:pPr algn="ctr"/>
            <a:r>
              <a:rPr lang="en-GB" sz="3200" u="sng" dirty="0">
                <a:hlinkClick r:id="rId3"/>
              </a:rPr>
              <a:t>https://vimeo.com/339324077/e98a5f7d0c</a:t>
            </a:r>
            <a:endParaRPr lang="en-GB" sz="3200" dirty="0"/>
          </a:p>
        </p:txBody>
      </p:sp>
    </p:spTree>
    <p:extLst>
      <p:ext uri="{BB962C8B-B14F-4D97-AF65-F5344CB8AC3E}">
        <p14:creationId xmlns:p14="http://schemas.microsoft.com/office/powerpoint/2010/main" val="34335707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764704"/>
            <a:ext cx="8229600" cy="1143000"/>
          </a:xfrm>
        </p:spPr>
        <p:txBody>
          <a:bodyPr>
            <a:noAutofit/>
          </a:bodyPr>
          <a:lstStyle/>
          <a:p>
            <a:pPr eaLnBrk="1" hangingPunct="1">
              <a:defRPr/>
            </a:pPr>
            <a:r>
              <a:rPr lang="en-GB" sz="3600" b="1" u="sng" dirty="0"/>
              <a:t>Top Tips!</a:t>
            </a:r>
            <a:br>
              <a:rPr lang="en-GB" sz="3600" b="1" u="sng" dirty="0"/>
            </a:br>
            <a:r>
              <a:rPr lang="en-GB" sz="3600" b="1" u="sng" dirty="0"/>
              <a:t>general guidance for support staff</a:t>
            </a:r>
          </a:p>
        </p:txBody>
      </p:sp>
      <p:sp>
        <p:nvSpPr>
          <p:cNvPr id="3" name="Content Placeholder 2"/>
          <p:cNvSpPr>
            <a:spLocks noGrp="1"/>
          </p:cNvSpPr>
          <p:nvPr>
            <p:ph idx="4294967295"/>
          </p:nvPr>
        </p:nvSpPr>
        <p:spPr>
          <a:xfrm>
            <a:off x="0" y="1988840"/>
            <a:ext cx="9144000" cy="4525963"/>
          </a:xfrm>
        </p:spPr>
        <p:txBody>
          <a:bodyPr/>
          <a:lstStyle/>
          <a:p>
            <a:pPr eaLnBrk="1" hangingPunct="1">
              <a:defRPr/>
            </a:pPr>
            <a:r>
              <a:rPr lang="en-GB" sz="2800" dirty="0"/>
              <a:t>Be Aware and open about risk: </a:t>
            </a:r>
          </a:p>
          <a:p>
            <a:pPr lvl="1" eaLnBrk="1" hangingPunct="1">
              <a:defRPr/>
            </a:pPr>
            <a:r>
              <a:rPr lang="en-GB" sz="2400" dirty="0"/>
              <a:t>Know your client’s risk history</a:t>
            </a:r>
          </a:p>
          <a:p>
            <a:pPr lvl="1" eaLnBrk="1" hangingPunct="1">
              <a:defRPr/>
            </a:pPr>
            <a:r>
              <a:rPr lang="en-GB" sz="2400" dirty="0"/>
              <a:t>Risks increase whilst out in the community </a:t>
            </a:r>
          </a:p>
          <a:p>
            <a:pPr lvl="1" eaLnBrk="1" hangingPunct="1">
              <a:defRPr/>
            </a:pPr>
            <a:r>
              <a:rPr lang="en-GB" sz="2400" dirty="0"/>
              <a:t>Be vigilant – grooming behaviour can be very subtle!</a:t>
            </a:r>
          </a:p>
          <a:p>
            <a:pPr lvl="1" eaLnBrk="1" hangingPunct="1">
              <a:defRPr/>
            </a:pPr>
            <a:r>
              <a:rPr lang="en-GB" sz="2400" dirty="0"/>
              <a:t>Make them aware that you’ll be looking out for risky behaviour, and that you can support them</a:t>
            </a:r>
          </a:p>
          <a:p>
            <a:pPr lvl="1" eaLnBrk="1" hangingPunct="1">
              <a:defRPr/>
            </a:pPr>
            <a:r>
              <a:rPr lang="en-GB" sz="2400" dirty="0">
                <a:effectLst/>
                <a:ea typeface="Times New Roman" pitchFamily="18" charset="0"/>
                <a:cs typeface="Arial" charset="0"/>
              </a:rPr>
              <a:t>When safe to do so, offer a discussion about the inappropriate nature of their behaviour, and also offer praise for any use of </a:t>
            </a:r>
            <a:r>
              <a:rPr lang="en-GB" sz="2400" dirty="0">
                <a:ea typeface="Times New Roman" pitchFamily="18" charset="0"/>
                <a:cs typeface="Arial" charset="0"/>
              </a:rPr>
              <a:t>relapse prevention</a:t>
            </a:r>
            <a:r>
              <a:rPr lang="en-GB" sz="2400" dirty="0">
                <a:effectLst/>
                <a:ea typeface="Times New Roman" pitchFamily="18" charset="0"/>
                <a:cs typeface="Arial" charset="0"/>
              </a:rPr>
              <a:t> strategies as a result of your intervention. </a:t>
            </a:r>
            <a:endParaRPr lang="en-GB" b="1" dirty="0"/>
          </a:p>
          <a:p>
            <a:pPr lvl="1" eaLnBrk="1" hangingPunct="1">
              <a:defRPr/>
            </a:pPr>
            <a:endParaRPr lang="en-GB" dirty="0"/>
          </a:p>
        </p:txBody>
      </p:sp>
    </p:spTree>
    <p:extLst>
      <p:ext uri="{BB962C8B-B14F-4D97-AF65-F5344CB8AC3E}">
        <p14:creationId xmlns:p14="http://schemas.microsoft.com/office/powerpoint/2010/main" val="15935961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52" y="908720"/>
            <a:ext cx="9144000" cy="1143000"/>
          </a:xfrm>
        </p:spPr>
        <p:txBody>
          <a:bodyPr>
            <a:noAutofit/>
          </a:bodyPr>
          <a:lstStyle/>
          <a:p>
            <a:pPr>
              <a:defRPr/>
            </a:pPr>
            <a:r>
              <a:rPr lang="en-GB" sz="3600" b="1" dirty="0"/>
              <a:t>Top Tips!</a:t>
            </a:r>
            <a:br>
              <a:rPr lang="en-GB" sz="3600" b="1" dirty="0"/>
            </a:br>
            <a:r>
              <a:rPr lang="en-GB" sz="3600" b="1" dirty="0"/>
              <a:t> general guidance for support staff</a:t>
            </a:r>
          </a:p>
        </p:txBody>
      </p:sp>
      <p:sp>
        <p:nvSpPr>
          <p:cNvPr id="3" name="Content Placeholder 2"/>
          <p:cNvSpPr>
            <a:spLocks noGrp="1"/>
          </p:cNvSpPr>
          <p:nvPr>
            <p:ph idx="4294967295"/>
          </p:nvPr>
        </p:nvSpPr>
        <p:spPr>
          <a:xfrm>
            <a:off x="0" y="2309197"/>
            <a:ext cx="9144000" cy="4525963"/>
          </a:xfrm>
        </p:spPr>
        <p:txBody>
          <a:bodyPr>
            <a:normAutofit fontScale="47500" lnSpcReduction="20000"/>
          </a:bodyPr>
          <a:lstStyle/>
          <a:p>
            <a:pPr marL="342900" lvl="1" indent="-342900" eaLnBrk="1" hangingPunct="1">
              <a:buClr>
                <a:schemeClr val="hlink"/>
              </a:buClr>
              <a:buSzPct val="90000"/>
              <a:buFontTx/>
              <a:buBlip>
                <a:blip r:embed="rId3"/>
              </a:buBlip>
              <a:defRPr/>
            </a:pPr>
            <a:r>
              <a:rPr lang="en-GB" sz="4200" dirty="0"/>
              <a:t>Be realistic – there is no “cure” for deviant sexual arousal, this is a lifelong issue</a:t>
            </a:r>
          </a:p>
          <a:p>
            <a:pPr marL="342900" lvl="1" indent="-342900" eaLnBrk="1" hangingPunct="1">
              <a:buClr>
                <a:schemeClr val="hlink"/>
              </a:buClr>
              <a:buSzPct val="90000"/>
              <a:buFontTx/>
              <a:buBlip>
                <a:blip r:embed="rId3"/>
              </a:buBlip>
              <a:defRPr/>
            </a:pPr>
            <a:r>
              <a:rPr lang="en-GB" sz="4200" dirty="0"/>
              <a:t>Separate the person from the act – good people can do bad things.</a:t>
            </a:r>
          </a:p>
          <a:p>
            <a:pPr marL="342900" lvl="1" indent="-342900" eaLnBrk="1" hangingPunct="1">
              <a:buClr>
                <a:schemeClr val="hlink"/>
              </a:buClr>
              <a:buSzPct val="90000"/>
              <a:buFontTx/>
              <a:buBlip>
                <a:blip r:embed="rId3"/>
              </a:buBlip>
              <a:defRPr/>
            </a:pPr>
            <a:r>
              <a:rPr lang="en-GB" sz="4200" dirty="0"/>
              <a:t>Don’t demonise, try to understand why</a:t>
            </a:r>
          </a:p>
          <a:p>
            <a:pPr marL="342900" lvl="1" indent="-342900" eaLnBrk="1" hangingPunct="1">
              <a:buClr>
                <a:schemeClr val="hlink"/>
              </a:buClr>
              <a:buSzPct val="90000"/>
              <a:buFontTx/>
              <a:buBlip>
                <a:blip r:embed="rId3"/>
              </a:buBlip>
              <a:defRPr/>
            </a:pPr>
            <a:r>
              <a:rPr lang="en-GB" sz="4200" dirty="0"/>
              <a:t>Hold your Boundaries : </a:t>
            </a:r>
          </a:p>
          <a:p>
            <a:pPr marL="742950" lvl="2" indent="-342900">
              <a:buClr>
                <a:schemeClr val="hlink"/>
              </a:buClr>
              <a:buSzPct val="90000"/>
              <a:buFontTx/>
              <a:buBlip>
                <a:blip r:embed="rId3"/>
              </a:buBlip>
              <a:defRPr/>
            </a:pPr>
            <a:r>
              <a:rPr lang="en-GB" sz="3800" dirty="0"/>
              <a:t>not a personal relationship, but a professional one</a:t>
            </a:r>
          </a:p>
          <a:p>
            <a:pPr marL="742950" lvl="2" indent="-342900">
              <a:buClr>
                <a:schemeClr val="hlink"/>
              </a:buClr>
              <a:buSzPct val="90000"/>
              <a:buFontTx/>
              <a:buBlip>
                <a:blip r:embed="rId3"/>
              </a:buBlip>
              <a:defRPr/>
            </a:pPr>
            <a:r>
              <a:rPr lang="en-GB" sz="3800" dirty="0"/>
              <a:t>Don’t disclose excessive personal information – i.e. your intimate relationships, children</a:t>
            </a:r>
          </a:p>
          <a:p>
            <a:pPr marL="742950" lvl="2" indent="-342900">
              <a:buClr>
                <a:schemeClr val="hlink"/>
              </a:buClr>
              <a:buSzPct val="90000"/>
              <a:buFontTx/>
              <a:buBlip>
                <a:blip r:embed="rId3"/>
              </a:buBlip>
              <a:defRPr/>
            </a:pPr>
            <a:r>
              <a:rPr lang="en-GB" sz="3800" dirty="0"/>
              <a:t>Be respectful and validating, focus on the person and how they are feeling</a:t>
            </a:r>
          </a:p>
          <a:p>
            <a:pPr marL="742950" lvl="2" indent="-342900">
              <a:buClr>
                <a:schemeClr val="hlink"/>
              </a:buClr>
              <a:buSzPct val="90000"/>
              <a:buFontTx/>
              <a:buBlip>
                <a:blip r:embed="rId3"/>
              </a:buBlip>
              <a:defRPr/>
            </a:pPr>
            <a:r>
              <a:rPr lang="en-GB" sz="3800" dirty="0"/>
              <a:t>Remain neutral, don’t feed into grievances or “splitting” – i.e. attempts to play staff off each other.</a:t>
            </a:r>
          </a:p>
          <a:p>
            <a:pPr marL="742950" lvl="2" indent="-342900">
              <a:buClr>
                <a:schemeClr val="hlink"/>
              </a:buClr>
              <a:buSzPct val="90000"/>
              <a:buFontTx/>
              <a:buBlip>
                <a:blip r:embed="rId3"/>
              </a:buBlip>
              <a:defRPr/>
            </a:pPr>
            <a:r>
              <a:rPr lang="en-GB" sz="3800" dirty="0"/>
              <a:t>Avoid getting too close – “I’m the only one they can talk to….we have a special relationship” -  this can lead to dependency and disempowerment</a:t>
            </a:r>
          </a:p>
          <a:p>
            <a:pPr marL="742950" lvl="2" indent="-342900">
              <a:buClr>
                <a:schemeClr val="hlink"/>
              </a:buClr>
              <a:buSzPct val="90000"/>
              <a:buFontTx/>
              <a:buBlip>
                <a:blip r:embed="rId3"/>
              </a:buBlip>
              <a:defRPr/>
            </a:pPr>
            <a:r>
              <a:rPr lang="en-GB" sz="3800" dirty="0"/>
              <a:t>Consistent messages from all staff are important in managing risky behaviour</a:t>
            </a:r>
          </a:p>
          <a:p>
            <a:pPr marL="400050" lvl="2" indent="0">
              <a:buClr>
                <a:schemeClr val="hlink"/>
              </a:buClr>
              <a:buSzPct val="90000"/>
              <a:buNone/>
              <a:defRPr/>
            </a:pPr>
            <a:endParaRPr lang="en-GB" sz="3200" dirty="0"/>
          </a:p>
          <a:p>
            <a:pPr lvl="1" eaLnBrk="1" hangingPunct="1">
              <a:defRPr/>
            </a:pPr>
            <a:endParaRPr lang="en-GB" dirty="0"/>
          </a:p>
          <a:p>
            <a:pPr lvl="1" eaLnBrk="1" hangingPunct="1">
              <a:defRPr/>
            </a:pPr>
            <a:endParaRPr lang="en-GB" dirty="0"/>
          </a:p>
        </p:txBody>
      </p:sp>
    </p:spTree>
    <p:extLst>
      <p:ext uri="{BB962C8B-B14F-4D97-AF65-F5344CB8AC3E}">
        <p14:creationId xmlns:p14="http://schemas.microsoft.com/office/powerpoint/2010/main" val="5771605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6712"/>
            <a:ext cx="9144000" cy="1143000"/>
          </a:xfrm>
        </p:spPr>
        <p:txBody>
          <a:bodyPr>
            <a:noAutofit/>
          </a:bodyPr>
          <a:lstStyle/>
          <a:p>
            <a:pPr>
              <a:defRPr/>
            </a:pPr>
            <a:r>
              <a:rPr lang="en-GB" sz="3600" b="1" dirty="0"/>
              <a:t>Top tips!</a:t>
            </a:r>
            <a:br>
              <a:rPr lang="en-GB" sz="3600" b="1" dirty="0"/>
            </a:br>
            <a:r>
              <a:rPr lang="en-GB" sz="3600" b="1" dirty="0"/>
              <a:t>general guidance for support staff</a:t>
            </a:r>
          </a:p>
        </p:txBody>
      </p:sp>
      <p:sp>
        <p:nvSpPr>
          <p:cNvPr id="3" name="Content Placeholder 2"/>
          <p:cNvSpPr>
            <a:spLocks noGrp="1"/>
          </p:cNvSpPr>
          <p:nvPr>
            <p:ph idx="4294967295"/>
          </p:nvPr>
        </p:nvSpPr>
        <p:spPr>
          <a:xfrm>
            <a:off x="3350950" y="2293387"/>
            <a:ext cx="5770562" cy="4530725"/>
          </a:xfrm>
        </p:spPr>
        <p:txBody>
          <a:bodyPr>
            <a:normAutofit/>
          </a:bodyPr>
          <a:lstStyle/>
          <a:p>
            <a:pPr eaLnBrk="1" hangingPunct="1">
              <a:defRPr/>
            </a:pPr>
            <a:r>
              <a:rPr lang="en-GB" sz="2800" dirty="0"/>
              <a:t>Record any risky behaviour on appropriate incident forms</a:t>
            </a:r>
          </a:p>
          <a:p>
            <a:pPr eaLnBrk="1" hangingPunct="1">
              <a:defRPr/>
            </a:pPr>
            <a:r>
              <a:rPr lang="en-GB" sz="2800" dirty="0"/>
              <a:t>These reports will feed into discussions with the men either individually or in group-work</a:t>
            </a:r>
          </a:p>
          <a:p>
            <a:pPr eaLnBrk="1" hangingPunct="1">
              <a:defRPr/>
            </a:pPr>
            <a:r>
              <a:rPr lang="en-GB" sz="2800" dirty="0"/>
              <a:t>Better to over record than under record</a:t>
            </a:r>
          </a:p>
          <a:p>
            <a:pPr eaLnBrk="1" hangingPunct="1">
              <a:defRPr/>
            </a:pPr>
            <a:r>
              <a:rPr lang="en-GB" sz="2800" dirty="0"/>
              <a:t>Also record good coping as a strength</a:t>
            </a:r>
          </a:p>
        </p:txBody>
      </p:sp>
      <p:pic>
        <p:nvPicPr>
          <p:cNvPr id="111620" name="Picture 6" descr="ANd9GcSJ5_zQUI0j_giKB3kLkOPiLhbfpK66qDPAP7G6Y3w_5QkinxNaD9_xriJ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348880"/>
            <a:ext cx="234473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9691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4704"/>
            <a:ext cx="9144432" cy="926976"/>
          </a:xfrm>
        </p:spPr>
        <p:txBody>
          <a:bodyPr/>
          <a:lstStyle/>
          <a:p>
            <a:r>
              <a:rPr lang="en-GB" b="1" dirty="0"/>
              <a:t>Protective factors</a:t>
            </a:r>
          </a:p>
        </p:txBody>
      </p:sp>
      <p:sp>
        <p:nvSpPr>
          <p:cNvPr id="3" name="Content Placeholder 2"/>
          <p:cNvSpPr>
            <a:spLocks noGrp="1"/>
          </p:cNvSpPr>
          <p:nvPr>
            <p:ph idx="4294967295"/>
          </p:nvPr>
        </p:nvSpPr>
        <p:spPr>
          <a:xfrm>
            <a:off x="0" y="1600200"/>
            <a:ext cx="9144000" cy="4525963"/>
          </a:xfrm>
        </p:spPr>
        <p:txBody>
          <a:bodyPr/>
          <a:lstStyle/>
          <a:p>
            <a:r>
              <a:rPr lang="en-GB" dirty="0"/>
              <a:t>May reduce the likelihood of future offending: </a:t>
            </a:r>
          </a:p>
          <a:p>
            <a:pPr lvl="1"/>
            <a:r>
              <a:rPr lang="en-GB" dirty="0"/>
              <a:t>Engagement with activities / occupation </a:t>
            </a:r>
          </a:p>
          <a:p>
            <a:pPr lvl="1"/>
            <a:r>
              <a:rPr lang="en-GB" dirty="0"/>
              <a:t>Positive response to treatment</a:t>
            </a:r>
          </a:p>
          <a:p>
            <a:pPr lvl="1"/>
            <a:r>
              <a:rPr lang="en-GB" dirty="0"/>
              <a:t>Positive relationships and role models</a:t>
            </a:r>
          </a:p>
          <a:p>
            <a:pPr lvl="1"/>
            <a:r>
              <a:rPr lang="en-GB" dirty="0"/>
              <a:t>Abstinence from substances</a:t>
            </a:r>
          </a:p>
          <a:p>
            <a:pPr lvl="1"/>
            <a:r>
              <a:rPr lang="en-GB" dirty="0"/>
              <a:t>Positive attitudes</a:t>
            </a:r>
          </a:p>
          <a:p>
            <a:pPr lvl="1"/>
            <a:r>
              <a:rPr lang="en-GB" dirty="0"/>
              <a:t>Engagement with professionals</a:t>
            </a:r>
          </a:p>
          <a:p>
            <a:pPr lvl="1"/>
            <a:r>
              <a:rPr lang="en-GB" dirty="0"/>
              <a:t>Life goals</a:t>
            </a:r>
          </a:p>
          <a:p>
            <a:pPr lvl="1"/>
            <a:endParaRPr lang="en-GB" dirty="0"/>
          </a:p>
          <a:p>
            <a:pPr lvl="1"/>
            <a:endParaRPr lang="en-GB" dirty="0"/>
          </a:p>
          <a:p>
            <a:endParaRPr lang="en-GB" dirty="0"/>
          </a:p>
        </p:txBody>
      </p:sp>
    </p:spTree>
    <p:extLst>
      <p:ext uri="{BB962C8B-B14F-4D97-AF65-F5344CB8AC3E}">
        <p14:creationId xmlns:p14="http://schemas.microsoft.com/office/powerpoint/2010/main" val="1751715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1957</TotalTime>
  <Words>6198</Words>
  <Application>Microsoft Office PowerPoint</Application>
  <PresentationFormat>On-screen Show (4:3)</PresentationFormat>
  <Paragraphs>799</Paragraphs>
  <Slides>97</Slides>
  <Notes>97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97</vt:i4>
      </vt:variant>
    </vt:vector>
  </HeadingPairs>
  <TitlesOfParts>
    <vt:vector size="108" baseType="lpstr">
      <vt:lpstr>MS PGothic</vt:lpstr>
      <vt:lpstr>MS PGothic</vt:lpstr>
      <vt:lpstr>Arial</vt:lpstr>
      <vt:lpstr>Arial Unicode MS</vt:lpstr>
      <vt:lpstr>Calibri</vt:lpstr>
      <vt:lpstr>Comic Sans MS</vt:lpstr>
      <vt:lpstr>Eras Medium ITC</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Offending or challenging behaviour?</vt:lpstr>
      <vt:lpstr>Group discussion</vt:lpstr>
      <vt:lpstr>Possible reasons…</vt:lpstr>
      <vt:lpstr>Arrest and prosecution</vt:lpstr>
      <vt:lpstr>Factors influencing progress through CJS (from Holland et al 2003)</vt:lpstr>
      <vt:lpstr>PowerPoint Presentation</vt:lpstr>
      <vt:lpstr>PowerPoint Presentation</vt:lpstr>
      <vt:lpstr>Defining sexual offending</vt:lpstr>
      <vt:lpstr>Prevalence of sexual offending by people with LD</vt:lpstr>
      <vt:lpstr>Commonalities of Sexual Offenders</vt:lpstr>
      <vt:lpstr>Wolf’s 1998 model “vicious cycle” of abuse</vt:lpstr>
      <vt:lpstr>PowerPoint Presentation</vt:lpstr>
      <vt:lpstr>PowerPoint Presentation</vt:lpstr>
      <vt:lpstr>What treatments are effective with sex offenders with LD?</vt:lpstr>
      <vt:lpstr>Sex Offender Treatment Programme - SOTP</vt:lpstr>
      <vt:lpstr>Kent Partnership Adapted Sex Offender Treatment Programme – KPA SOTP</vt:lpstr>
      <vt:lpstr>Steps to offending </vt:lpstr>
      <vt:lpstr>PowerPoint Presentation</vt:lpstr>
      <vt:lpstr>Group exercise </vt:lpstr>
      <vt:lpstr>Case Study – Mr A</vt:lpstr>
      <vt:lpstr>PowerPoint Presentation</vt:lpstr>
      <vt:lpstr>Group Discussion</vt:lpstr>
      <vt:lpstr>What is Violence?</vt:lpstr>
      <vt:lpstr>What is violence?</vt:lpstr>
      <vt:lpstr>HCR-20</vt:lpstr>
      <vt:lpstr>Decision Theory of Violence</vt:lpstr>
      <vt:lpstr>Motivators for Violence</vt:lpstr>
      <vt:lpstr>PowerPoint Presentation</vt:lpstr>
      <vt:lpstr>Disinihibitors for Violence</vt:lpstr>
      <vt:lpstr>PowerPoint Presentation</vt:lpstr>
      <vt:lpstr>Destabilisers for Violence</vt:lpstr>
      <vt:lpstr>PowerPoint Presentation</vt:lpstr>
      <vt:lpstr>What psychological treatment would we offer for violence?</vt:lpstr>
      <vt:lpstr>PowerPoint Presentation</vt:lpstr>
      <vt:lpstr>PowerPoint Presentation</vt:lpstr>
      <vt:lpstr>PowerPoint Presentation</vt:lpstr>
      <vt:lpstr>Planet A or B?</vt:lpstr>
      <vt:lpstr>Case Study – Mr B</vt:lpstr>
      <vt:lpstr>Questions?</vt:lpstr>
      <vt:lpstr>PowerPoint Presentation</vt:lpstr>
      <vt:lpstr>Legal definition of fire setting </vt:lpstr>
      <vt:lpstr>Who sets fires?</vt:lpstr>
      <vt:lpstr>ID fire setters</vt:lpstr>
      <vt:lpstr>Group Discussion</vt:lpstr>
      <vt:lpstr>Why do people set fires? </vt:lpstr>
      <vt:lpstr>Factors associated with fire setting</vt:lpstr>
      <vt:lpstr>Why do people set fires? </vt:lpstr>
      <vt:lpstr>LD fire setters</vt:lpstr>
      <vt:lpstr>Assessment</vt:lpstr>
      <vt:lpstr>Fire Setting Intervention Program</vt:lpstr>
      <vt:lpstr>PowerPoint Presentation</vt:lpstr>
      <vt:lpstr>Assertiveness</vt:lpstr>
      <vt:lpstr>Case Study – Mr C</vt:lpstr>
      <vt:lpstr>PowerPoint Presentation</vt:lpstr>
      <vt:lpstr>10 Principles of Violence Risk Management (Maden, 2007)</vt:lpstr>
      <vt:lpstr>PowerPoint Presentation</vt:lpstr>
      <vt:lpstr>PowerPoint Presentation</vt:lpstr>
      <vt:lpstr>PowerPoint Presentation</vt:lpstr>
      <vt:lpstr>PowerPoint Presentation</vt:lpstr>
      <vt:lpstr>PowerPoint Presentation</vt:lpstr>
      <vt:lpstr>PowerPoint Presentation</vt:lpstr>
      <vt:lpstr>Deprivation of Liberty Safeguards (DOLS):</vt:lpstr>
      <vt:lpstr>Problems / challenges: </vt:lpstr>
      <vt:lpstr>Criminal Justice System </vt:lpstr>
      <vt:lpstr>Criminal Justice System (cont)</vt:lpstr>
      <vt:lpstr>Criminal Justice System (cont)</vt:lpstr>
      <vt:lpstr>Mental Health Act</vt:lpstr>
      <vt:lpstr>Guardianship Powers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Positive Practice, Positive Outcomes: A Handbook for Professionals in the Criminal Justice System Working with Offenders with a Learning Disability</vt:lpstr>
      <vt:lpstr>Autism – A Guide for Criminal Justice Professionals</vt:lpstr>
      <vt:lpstr>HEE – Workforce Competency Framework</vt:lpstr>
      <vt:lpstr>PowerPoint Presentation</vt:lpstr>
      <vt:lpstr>Top Tips! general guidance for support staff</vt:lpstr>
      <vt:lpstr>Top Tips!  general guidance for support staff</vt:lpstr>
      <vt:lpstr>Top tips! general guidance for support staff</vt:lpstr>
      <vt:lpstr>Protective factors</vt:lpstr>
    </vt:vector>
  </TitlesOfParts>
  <Company>Kent and Medway 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lorraine.norris</dc:creator>
  <cp:lastModifiedBy>Norris Lorraine</cp:lastModifiedBy>
  <cp:revision>96</cp:revision>
  <cp:lastPrinted>2019-06-25T11:01:00Z</cp:lastPrinted>
  <dcterms:created xsi:type="dcterms:W3CDTF">2019-01-10T16:48:17Z</dcterms:created>
  <dcterms:modified xsi:type="dcterms:W3CDTF">2022-05-31T10:17:39Z</dcterms:modified>
</cp:coreProperties>
</file>