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8" r:id="rId2"/>
    <p:sldId id="273" r:id="rId3"/>
    <p:sldId id="274" r:id="rId4"/>
    <p:sldId id="275" r:id="rId5"/>
    <p:sldId id="283" r:id="rId6"/>
    <p:sldId id="284" r:id="rId7"/>
    <p:sldId id="265" r:id="rId8"/>
    <p:sldId id="264" r:id="rId9"/>
    <p:sldId id="263" r:id="rId10"/>
    <p:sldId id="285" r:id="rId11"/>
    <p:sldId id="288" r:id="rId12"/>
    <p:sldId id="270" r:id="rId13"/>
    <p:sldId id="287" r:id="rId14"/>
    <p:sldId id="272" r:id="rId15"/>
    <p:sldId id="266" r:id="rId16"/>
    <p:sldId id="268" r:id="rId17"/>
    <p:sldId id="267" r:id="rId18"/>
    <p:sldId id="269" r:id="rId19"/>
    <p:sldId id="271" r:id="rId20"/>
    <p:sldId id="262"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B8"/>
    <a:srgbClr val="330072"/>
    <a:srgbClr val="41B6E6"/>
    <a:srgbClr val="AE2573"/>
    <a:srgbClr val="78BE20"/>
    <a:srgbClr val="0072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854" autoAdjust="0"/>
    <p:restoredTop sz="66223" autoAdjust="0"/>
  </p:normalViewPr>
  <p:slideViewPr>
    <p:cSldViewPr>
      <p:cViewPr varScale="1">
        <p:scale>
          <a:sx n="76" d="100"/>
          <a:sy n="76" d="100"/>
        </p:scale>
        <p:origin x="2394" y="54"/>
      </p:cViewPr>
      <p:guideLst>
        <p:guide orient="horz" pos="2160"/>
        <p:guide pos="2880"/>
      </p:guideLst>
    </p:cSldViewPr>
  </p:slideViewPr>
  <p:notesTextViewPr>
    <p:cViewPr>
      <p:scale>
        <a:sx n="1" d="1"/>
        <a:sy n="1" d="1"/>
      </p:scale>
      <p:origin x="0" y="0"/>
    </p:cViewPr>
  </p:notesTextViewPr>
  <p:notesViewPr>
    <p:cSldViewPr>
      <p:cViewPr varScale="1">
        <p:scale>
          <a:sx n="67" d="100"/>
          <a:sy n="67" d="100"/>
        </p:scale>
        <p:origin x="-279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96D5EF-D9F4-47E7-BB57-622369E58597}" type="datetimeFigureOut">
              <a:rPr lang="en-GB" smtClean="0"/>
              <a:t>15/10/2021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0CB13E9-ED0B-4BF4-8294-1D5713FC2A88}" type="slidenum">
              <a:rPr lang="en-GB" smtClean="0"/>
              <a:t>‹#›</a:t>
            </a:fld>
            <a:endParaRPr lang="en-GB"/>
          </a:p>
        </p:txBody>
      </p:sp>
    </p:spTree>
    <p:extLst>
      <p:ext uri="{BB962C8B-B14F-4D97-AF65-F5344CB8AC3E}">
        <p14:creationId xmlns:p14="http://schemas.microsoft.com/office/powerpoint/2010/main" val="42802632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youtube.com/watch?v=rqoxYKtEWEc"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Six ways to wellbeing activities- play dough and memory bag needed</a:t>
            </a:r>
            <a:r>
              <a:rPr lang="en-US" altLang="en-US" baseline="0" dirty="0"/>
              <a:t> – can add more stations if delivering to a larger group or if time allows.</a:t>
            </a:r>
          </a:p>
          <a:p>
            <a:pPr eaLnBrk="1" hangingPunct="1"/>
            <a:endParaRPr lang="en-US" altLang="en-US" dirty="0"/>
          </a:p>
          <a:p>
            <a:pPr eaLnBrk="1" hangingPunct="1"/>
            <a:r>
              <a:rPr lang="en-US" altLang="en-US" dirty="0"/>
              <a:t>Resources needed:</a:t>
            </a:r>
          </a:p>
          <a:p>
            <a:pPr eaLnBrk="1" hangingPunct="1"/>
            <a:endParaRPr lang="en-US" altLang="en-US" dirty="0"/>
          </a:p>
          <a:p>
            <a:pPr eaLnBrk="1" hangingPunct="1"/>
            <a:r>
              <a:rPr lang="en-US" altLang="en-US" dirty="0"/>
              <a:t>Flip chart</a:t>
            </a:r>
            <a:r>
              <a:rPr lang="en-US" altLang="en-US" baseline="0" dirty="0"/>
              <a:t> paper/pens</a:t>
            </a:r>
          </a:p>
          <a:p>
            <a:pPr eaLnBrk="1" hangingPunct="1"/>
            <a:r>
              <a:rPr lang="en-US" altLang="en-US" baseline="0" dirty="0"/>
              <a:t>Six Ways – memory bag</a:t>
            </a:r>
          </a:p>
          <a:p>
            <a:pPr eaLnBrk="1" hangingPunct="1"/>
            <a:r>
              <a:rPr lang="en-US" altLang="en-US" baseline="0" dirty="0"/>
              <a:t>                  card/pegs/string</a:t>
            </a:r>
          </a:p>
          <a:p>
            <a:pPr eaLnBrk="1" hangingPunct="1"/>
            <a:r>
              <a:rPr lang="en-US" altLang="en-US" baseline="0" dirty="0"/>
              <a:t>                  playdoh</a:t>
            </a:r>
          </a:p>
          <a:p>
            <a:pPr eaLnBrk="1" hangingPunct="1"/>
            <a:r>
              <a:rPr lang="en-US" altLang="en-US" baseline="0" dirty="0"/>
              <a:t>Print out of anxious person slide for group work</a:t>
            </a:r>
            <a:endParaRPr lang="en-US" altLang="en-US" dirty="0"/>
          </a:p>
        </p:txBody>
      </p:sp>
      <p:sp>
        <p:nvSpPr>
          <p:cNvPr id="143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62247" indent="-293172" eaLnBrk="0" hangingPunct="0">
              <a:defRPr>
                <a:solidFill>
                  <a:schemeClr val="tx1"/>
                </a:solidFill>
                <a:latin typeface="Arial" charset="0"/>
              </a:defRPr>
            </a:lvl2pPr>
            <a:lvl3pPr marL="1172692" indent="-234538" eaLnBrk="0" hangingPunct="0">
              <a:defRPr>
                <a:solidFill>
                  <a:schemeClr val="tx1"/>
                </a:solidFill>
                <a:latin typeface="Arial" charset="0"/>
              </a:defRPr>
            </a:lvl3pPr>
            <a:lvl4pPr marL="1641767" indent="-234538" eaLnBrk="0" hangingPunct="0">
              <a:defRPr>
                <a:solidFill>
                  <a:schemeClr val="tx1"/>
                </a:solidFill>
                <a:latin typeface="Arial" charset="0"/>
              </a:defRPr>
            </a:lvl4pPr>
            <a:lvl5pPr marL="2110843" indent="-234538" eaLnBrk="0" hangingPunct="0">
              <a:defRPr>
                <a:solidFill>
                  <a:schemeClr val="tx1"/>
                </a:solidFill>
                <a:latin typeface="Arial" charset="0"/>
              </a:defRPr>
            </a:lvl5pPr>
            <a:lvl6pPr marL="2579919" indent="-234538" eaLnBrk="0" fontAlgn="base" hangingPunct="0">
              <a:spcBef>
                <a:spcPct val="0"/>
              </a:spcBef>
              <a:spcAft>
                <a:spcPct val="0"/>
              </a:spcAft>
              <a:defRPr>
                <a:solidFill>
                  <a:schemeClr val="tx1"/>
                </a:solidFill>
                <a:latin typeface="Arial" charset="0"/>
              </a:defRPr>
            </a:lvl6pPr>
            <a:lvl7pPr marL="3048997" indent="-234538" eaLnBrk="0" fontAlgn="base" hangingPunct="0">
              <a:spcBef>
                <a:spcPct val="0"/>
              </a:spcBef>
              <a:spcAft>
                <a:spcPct val="0"/>
              </a:spcAft>
              <a:defRPr>
                <a:solidFill>
                  <a:schemeClr val="tx1"/>
                </a:solidFill>
                <a:latin typeface="Arial" charset="0"/>
              </a:defRPr>
            </a:lvl7pPr>
            <a:lvl8pPr marL="3518072" indent="-234538" eaLnBrk="0" fontAlgn="base" hangingPunct="0">
              <a:spcBef>
                <a:spcPct val="0"/>
              </a:spcBef>
              <a:spcAft>
                <a:spcPct val="0"/>
              </a:spcAft>
              <a:defRPr>
                <a:solidFill>
                  <a:schemeClr val="tx1"/>
                </a:solidFill>
                <a:latin typeface="Arial" charset="0"/>
              </a:defRPr>
            </a:lvl8pPr>
            <a:lvl9pPr marL="3987149" indent="-234538" eaLnBrk="0" fontAlgn="base" hangingPunct="0">
              <a:spcBef>
                <a:spcPct val="0"/>
              </a:spcBef>
              <a:spcAft>
                <a:spcPct val="0"/>
              </a:spcAft>
              <a:defRPr>
                <a:solidFill>
                  <a:schemeClr val="tx1"/>
                </a:solidFill>
                <a:latin typeface="Arial" charset="0"/>
              </a:defRPr>
            </a:lvl9pPr>
          </a:lstStyle>
          <a:p>
            <a:fld id="{79F69A1C-2510-4A70-B2C7-BBED745BDA5A}" type="slidenum">
              <a:rPr lang="en-GB" altLang="en-US">
                <a:solidFill>
                  <a:prstClr val="black"/>
                </a:solidFill>
                <a:latin typeface="Verdana" pitchFamily="34" charset="0"/>
              </a:rPr>
              <a:pPr/>
              <a:t>2</a:t>
            </a:fld>
            <a:endParaRPr lang="en-GB" altLang="en-US">
              <a:solidFill>
                <a:prstClr val="black"/>
              </a:solidFill>
              <a:latin typeface="Verdana"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How does everyone feel about that?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200" dirty="0">
                <a:solidFill>
                  <a:srgbClr val="000000"/>
                </a:solidFill>
                <a:latin typeface="Arial" charset="0"/>
                <a:hlinkClick r:id="rId3"/>
              </a:rPr>
              <a:t>Meditation – A beginners guide: https://www.youtube.com/watch?v=rqoxYKtEWEc</a:t>
            </a:r>
            <a:r>
              <a:rPr lang="en-GB" altLang="en-US" sz="1200" dirty="0">
                <a:solidFill>
                  <a:srgbClr val="000000"/>
                </a:solidFill>
                <a:latin typeface="Arial" charset="0"/>
              </a:rPr>
              <a:t> </a:t>
            </a:r>
          </a:p>
          <a:p>
            <a:endParaRPr lang="en-GB" dirty="0"/>
          </a:p>
          <a:p>
            <a:endParaRPr lang="en-GB" dirty="0"/>
          </a:p>
          <a:p>
            <a:r>
              <a:rPr lang="en-GB" dirty="0"/>
              <a:t>https://www.youtube.com/watch?v=rqoxYKtEWEc</a:t>
            </a:r>
          </a:p>
          <a:p>
            <a:endParaRPr lang="en-GB" dirty="0"/>
          </a:p>
        </p:txBody>
      </p:sp>
      <p:sp>
        <p:nvSpPr>
          <p:cNvPr id="4" name="Slide Number Placeholder 3"/>
          <p:cNvSpPr>
            <a:spLocks noGrp="1"/>
          </p:cNvSpPr>
          <p:nvPr>
            <p:ph type="sldNum" sz="quarter" idx="5"/>
          </p:nvPr>
        </p:nvSpPr>
        <p:spPr/>
        <p:txBody>
          <a:bodyPr/>
          <a:lstStyle/>
          <a:p>
            <a:fld id="{D0CB13E9-ED0B-4BF4-8294-1D5713FC2A88}" type="slidenum">
              <a:rPr lang="en-GB" smtClean="0"/>
              <a:t>11</a:t>
            </a:fld>
            <a:endParaRPr lang="en-GB"/>
          </a:p>
        </p:txBody>
      </p:sp>
    </p:spTree>
    <p:extLst>
      <p:ext uri="{BB962C8B-B14F-4D97-AF65-F5344CB8AC3E}">
        <p14:creationId xmlns:p14="http://schemas.microsoft.com/office/powerpoint/2010/main" val="12509743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Self talk is something that can affect how we feel. Rather than say I will never be able to do this think about what steps you can put in to achieve the goal.</a:t>
            </a:r>
          </a:p>
          <a:p>
            <a:endParaRPr lang="en-GB" dirty="0"/>
          </a:p>
          <a:p>
            <a:endParaRPr lang="en-GB" dirty="0"/>
          </a:p>
          <a:p>
            <a:r>
              <a:rPr lang="en-GB" dirty="0"/>
              <a:t>Sign post to site- staff to have copy and could post to student website for access to this and support sites at the end of presentation</a:t>
            </a:r>
          </a:p>
          <a:p>
            <a:endParaRPr lang="en-GB" dirty="0"/>
          </a:p>
          <a:p>
            <a:r>
              <a:rPr lang="en-GB" dirty="0"/>
              <a:t>Start questioning your self-talk – you could think about:</a:t>
            </a:r>
          </a:p>
          <a:p>
            <a:pPr marL="463343" lvl="1" defTabSz="926687" eaLnBrk="0" fontAlgn="base" hangingPunct="0">
              <a:spcBef>
                <a:spcPct val="20000"/>
              </a:spcBef>
              <a:spcAft>
                <a:spcPct val="0"/>
              </a:spcAft>
              <a:buClr>
                <a:srgbClr val="0060A8"/>
              </a:buClr>
              <a:buSzPct val="125000"/>
            </a:pPr>
            <a:endParaRPr lang="en-GB" kern="0" dirty="0">
              <a:solidFill>
                <a:srgbClr val="000000"/>
              </a:solidFill>
              <a:latin typeface="Arial"/>
            </a:endParaRPr>
          </a:p>
          <a:p>
            <a:pPr marL="752932" lvl="1" indent="-289590" defTabSz="926687" eaLnBrk="0" fontAlgn="base" hangingPunct="0">
              <a:spcBef>
                <a:spcPct val="20000"/>
              </a:spcBef>
              <a:spcAft>
                <a:spcPct val="0"/>
              </a:spcAft>
              <a:buClr>
                <a:srgbClr val="0060A8"/>
              </a:buClr>
              <a:buSzPct val="125000"/>
              <a:buFont typeface="Arial" charset="0"/>
              <a:buChar char="–"/>
            </a:pPr>
            <a:r>
              <a:rPr lang="en-GB" kern="0" dirty="0">
                <a:solidFill>
                  <a:srgbClr val="000000"/>
                </a:solidFill>
                <a:latin typeface="Arial"/>
              </a:rPr>
              <a:t>Is there actual evidence for what I’m thinking?</a:t>
            </a:r>
          </a:p>
          <a:p>
            <a:pPr marL="752932" lvl="1" indent="-289590" defTabSz="926687" eaLnBrk="0" fontAlgn="base" hangingPunct="0">
              <a:spcBef>
                <a:spcPct val="20000"/>
              </a:spcBef>
              <a:spcAft>
                <a:spcPct val="0"/>
              </a:spcAft>
              <a:buClr>
                <a:srgbClr val="0060A8"/>
              </a:buClr>
              <a:buSzPct val="125000"/>
              <a:buFont typeface="Arial" charset="0"/>
              <a:buChar char="–"/>
            </a:pPr>
            <a:r>
              <a:rPr lang="en-GB" kern="0" dirty="0">
                <a:solidFill>
                  <a:srgbClr val="000000"/>
                </a:solidFill>
                <a:latin typeface="Arial"/>
              </a:rPr>
              <a:t>What would I say if a friend were in a similar situation?</a:t>
            </a:r>
          </a:p>
          <a:p>
            <a:pPr marL="752932" lvl="1" indent="-289590" defTabSz="926687" eaLnBrk="0" fontAlgn="base" hangingPunct="0">
              <a:spcBef>
                <a:spcPct val="20000"/>
              </a:spcBef>
              <a:spcAft>
                <a:spcPct val="0"/>
              </a:spcAft>
              <a:buClr>
                <a:srgbClr val="0060A8"/>
              </a:buClr>
              <a:buSzPct val="125000"/>
              <a:buFont typeface="Arial" charset="0"/>
              <a:buChar char="–"/>
            </a:pPr>
            <a:r>
              <a:rPr lang="en-GB" kern="0" dirty="0">
                <a:solidFill>
                  <a:srgbClr val="000000"/>
                </a:solidFill>
                <a:latin typeface="Arial"/>
              </a:rPr>
              <a:t>Is there a more positive way of looking at this?</a:t>
            </a:r>
          </a:p>
          <a:p>
            <a:pPr marL="752932" lvl="1" indent="-289590" defTabSz="926687" eaLnBrk="0" fontAlgn="base" hangingPunct="0">
              <a:spcBef>
                <a:spcPct val="20000"/>
              </a:spcBef>
              <a:spcAft>
                <a:spcPct val="0"/>
              </a:spcAft>
              <a:buClr>
                <a:srgbClr val="0060A8"/>
              </a:buClr>
              <a:buSzPct val="125000"/>
              <a:buFont typeface="Arial" charset="0"/>
              <a:buChar char="–"/>
            </a:pPr>
            <a:r>
              <a:rPr lang="en-GB" kern="0" dirty="0">
                <a:solidFill>
                  <a:srgbClr val="000000"/>
                </a:solidFill>
                <a:latin typeface="Arial"/>
              </a:rPr>
              <a:t>Am I keeping everything in perspective?</a:t>
            </a:r>
          </a:p>
          <a:p>
            <a:pPr marL="752932" lvl="1" indent="-289590" defTabSz="926687" eaLnBrk="0" fontAlgn="base" hangingPunct="0">
              <a:spcBef>
                <a:spcPct val="20000"/>
              </a:spcBef>
              <a:spcAft>
                <a:spcPct val="0"/>
              </a:spcAft>
              <a:buClr>
                <a:srgbClr val="0060A8"/>
              </a:buClr>
              <a:buSzPct val="125000"/>
              <a:buFont typeface="Arial" charset="0"/>
              <a:buChar char="–"/>
            </a:pPr>
            <a:r>
              <a:rPr lang="en-GB" kern="0" dirty="0">
                <a:solidFill>
                  <a:srgbClr val="000000"/>
                </a:solidFill>
                <a:latin typeface="Arial"/>
              </a:rPr>
              <a:t>Can I do anything to change what I’m feeling bad about?</a:t>
            </a:r>
          </a:p>
          <a:p>
            <a:endParaRPr lang="en-GB" dirty="0"/>
          </a:p>
        </p:txBody>
      </p:sp>
      <p:sp>
        <p:nvSpPr>
          <p:cNvPr id="4" name="Slide Number Placeholder 3"/>
          <p:cNvSpPr>
            <a:spLocks noGrp="1"/>
          </p:cNvSpPr>
          <p:nvPr>
            <p:ph type="sldNum" sz="quarter" idx="10"/>
          </p:nvPr>
        </p:nvSpPr>
        <p:spPr/>
        <p:txBody>
          <a:bodyPr/>
          <a:lstStyle/>
          <a:p>
            <a:fld id="{4E91DA94-5644-4DD9-9F99-F2A34EAB50B3}" type="slidenum">
              <a:rPr lang="en-GB" smtClean="0"/>
              <a:t>12</a:t>
            </a:fld>
            <a:endParaRPr lang="en-GB"/>
          </a:p>
        </p:txBody>
      </p:sp>
    </p:spTree>
    <p:extLst>
      <p:ext uri="{BB962C8B-B14F-4D97-AF65-F5344CB8AC3E}">
        <p14:creationId xmlns:p14="http://schemas.microsoft.com/office/powerpoint/2010/main" val="33890849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a:t>Short introduction about how the activities we do in daily life can add into the wheel, and how consciously doing more/taking part in activities can enhance our wellbeing.</a:t>
            </a:r>
          </a:p>
          <a:p>
            <a:endParaRPr lang="en-GB" baseline="0" dirty="0"/>
          </a:p>
        </p:txBody>
      </p:sp>
      <p:sp>
        <p:nvSpPr>
          <p:cNvPr id="4" name="Slide Number Placeholder 3"/>
          <p:cNvSpPr>
            <a:spLocks noGrp="1"/>
          </p:cNvSpPr>
          <p:nvPr>
            <p:ph type="sldNum" sz="quarter" idx="10"/>
          </p:nvPr>
        </p:nvSpPr>
        <p:spPr/>
        <p:txBody>
          <a:bodyPr/>
          <a:lstStyle/>
          <a:p>
            <a:fld id="{4E91DA94-5644-4DD9-9F99-F2A34EAB50B3}" type="slidenum">
              <a:rPr lang="en-GB" smtClean="0"/>
              <a:t>13</a:t>
            </a:fld>
            <a:endParaRPr lang="en-GB"/>
          </a:p>
        </p:txBody>
      </p:sp>
    </p:spTree>
    <p:extLst>
      <p:ext uri="{BB962C8B-B14F-4D97-AF65-F5344CB8AC3E}">
        <p14:creationId xmlns:p14="http://schemas.microsoft.com/office/powerpoint/2010/main" val="28592971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5065">
              <a:defRPr/>
            </a:pPr>
            <a:r>
              <a:rPr lang="en-GB" dirty="0"/>
              <a:t> Depending on time undertake selection from six ways to wellbeing stations. For example play </a:t>
            </a:r>
            <a:r>
              <a:rPr lang="en-GB" dirty="0" err="1"/>
              <a:t>doh</a:t>
            </a:r>
            <a:r>
              <a:rPr lang="en-GB" dirty="0"/>
              <a:t> session</a:t>
            </a:r>
            <a:r>
              <a:rPr lang="en-GB" baseline="0" dirty="0"/>
              <a:t> and memory bag.</a:t>
            </a:r>
          </a:p>
          <a:p>
            <a:endParaRPr lang="en-GB" dirty="0"/>
          </a:p>
          <a:p>
            <a:r>
              <a:rPr lang="en-GB" b="1" dirty="0"/>
              <a:t>Be Active</a:t>
            </a:r>
            <a:r>
              <a:rPr lang="en-GB" dirty="0"/>
              <a:t> - beanbag/juggling ball balancing &amp; movement, balloon </a:t>
            </a:r>
            <a:r>
              <a:rPr lang="en-GB" dirty="0" err="1"/>
              <a:t>keepie</a:t>
            </a:r>
            <a:r>
              <a:rPr lang="en-GB" dirty="0"/>
              <a:t> </a:t>
            </a:r>
            <a:r>
              <a:rPr lang="en-GB" dirty="0" err="1"/>
              <a:t>uppies</a:t>
            </a:r>
            <a:r>
              <a:rPr lang="en-GB" dirty="0"/>
              <a:t>,  wake &amp; shake, playground game </a:t>
            </a:r>
            <a:r>
              <a:rPr lang="en-GB" dirty="0" err="1"/>
              <a:t>e.g</a:t>
            </a:r>
            <a:r>
              <a:rPr lang="en-GB" dirty="0"/>
              <a:t> what's the time Mr Wolf, dancing to a song, doing a mini assault course, C4L activity wheel</a:t>
            </a:r>
          </a:p>
          <a:p>
            <a:r>
              <a:rPr lang="en-GB" dirty="0"/>
              <a:t> </a:t>
            </a:r>
          </a:p>
          <a:p>
            <a:r>
              <a:rPr lang="en-GB" b="1" dirty="0"/>
              <a:t>Keep Learning</a:t>
            </a:r>
            <a:r>
              <a:rPr lang="en-GB" dirty="0"/>
              <a:t> - make some play </a:t>
            </a:r>
            <a:r>
              <a:rPr lang="en-GB" dirty="0" err="1"/>
              <a:t>doh</a:t>
            </a:r>
            <a:r>
              <a:rPr lang="en-GB" dirty="0"/>
              <a:t>/ make a model from play </a:t>
            </a:r>
            <a:r>
              <a:rPr lang="en-GB" dirty="0" err="1"/>
              <a:t>doh</a:t>
            </a:r>
            <a:r>
              <a:rPr lang="en-GB" dirty="0"/>
              <a:t> of something you like to do (and talk about what it is), make an origami 'snapper' and add kind thoughts to it</a:t>
            </a:r>
          </a:p>
          <a:p>
            <a:r>
              <a:rPr lang="en-GB" dirty="0"/>
              <a:t> </a:t>
            </a:r>
          </a:p>
          <a:p>
            <a:r>
              <a:rPr lang="en-GB" b="1" dirty="0"/>
              <a:t>Connect</a:t>
            </a:r>
            <a:endParaRPr lang="en-GB" dirty="0"/>
          </a:p>
          <a:p>
            <a:r>
              <a:rPr lang="en-GB" dirty="0"/>
              <a:t>Memory bag to prompt children to share their good memories – in my bag currently I have:</a:t>
            </a:r>
          </a:p>
          <a:p>
            <a:r>
              <a:rPr lang="en-GB" dirty="0"/>
              <a:t>-          A teddy bear – what is their favourite toy (for teacher workshops maybe what was their favourite childhood toy)</a:t>
            </a:r>
          </a:p>
          <a:p>
            <a:r>
              <a:rPr lang="en-GB" dirty="0"/>
              <a:t>-          A postcard – where was the last place they went on holiday</a:t>
            </a:r>
          </a:p>
          <a:p>
            <a:r>
              <a:rPr lang="en-GB" dirty="0"/>
              <a:t>-          A book – what is their favourite story?</a:t>
            </a:r>
          </a:p>
          <a:p>
            <a:r>
              <a:rPr lang="en-GB" dirty="0"/>
              <a:t>-          A tube map – have they been to London and if so, what did they see?</a:t>
            </a:r>
          </a:p>
          <a:p>
            <a:r>
              <a:rPr lang="en-GB" dirty="0"/>
              <a:t>-          A picture of a dog/cat – do they have a family pet and if so, what is the best thing about them e.g. soft fur, going for a walk, having a cuddle </a:t>
            </a:r>
            <a:r>
              <a:rPr lang="en-GB" dirty="0" err="1"/>
              <a:t>etc</a:t>
            </a:r>
            <a:endParaRPr lang="en-GB" dirty="0"/>
          </a:p>
          <a:p>
            <a:r>
              <a:rPr lang="en-GB" dirty="0"/>
              <a:t>-          A film </a:t>
            </a:r>
            <a:r>
              <a:rPr lang="en-GB" dirty="0" err="1"/>
              <a:t>dvd</a:t>
            </a:r>
            <a:r>
              <a:rPr lang="en-GB" dirty="0"/>
              <a:t> and/or an old cinema ticket – what film do they like and what did they last see at the cinema?</a:t>
            </a:r>
          </a:p>
          <a:p>
            <a:r>
              <a:rPr lang="en-GB" dirty="0"/>
              <a:t>-          A bauble from the Christmas tree – what do they do as a family at Christmas that is special?</a:t>
            </a:r>
          </a:p>
          <a:p>
            <a:r>
              <a:rPr lang="en-GB" dirty="0"/>
              <a:t>-          A picture of a football club – who do they support and/or what sport do they like to watch?</a:t>
            </a:r>
          </a:p>
          <a:p>
            <a:r>
              <a:rPr lang="en-GB" dirty="0"/>
              <a:t> </a:t>
            </a:r>
          </a:p>
          <a:p>
            <a:r>
              <a:rPr lang="en-GB" b="1" dirty="0"/>
              <a:t>Give (share) – any of the following:</a:t>
            </a:r>
            <a:endParaRPr lang="en-GB" dirty="0"/>
          </a:p>
          <a:p>
            <a:r>
              <a:rPr lang="en-GB" dirty="0"/>
              <a:t>-          Draw a tree on a piece of flipchart paper – ask children to write or draw on a post-it note what they do to help them to relax, and talk about why it helps</a:t>
            </a:r>
          </a:p>
          <a:p>
            <a:r>
              <a:rPr lang="en-GB" dirty="0"/>
              <a:t>-          Hang up a ‘washing line’ – give the children a small piece of card or paper and ask them to draw or write one positive thing that has happened today or one kind thought that they would like to share with others – then hand the thoughts on the line and talk about the responses</a:t>
            </a:r>
          </a:p>
          <a:p>
            <a:r>
              <a:rPr lang="en-GB" dirty="0"/>
              <a:t>-          Make a play-</a:t>
            </a:r>
            <a:r>
              <a:rPr lang="en-GB" dirty="0" err="1"/>
              <a:t>doh</a:t>
            </a:r>
            <a:r>
              <a:rPr lang="en-GB" dirty="0"/>
              <a:t> model of something they enjoy (if keep learning activity was to make play-</a:t>
            </a:r>
            <a:r>
              <a:rPr lang="en-GB" dirty="0" err="1"/>
              <a:t>doh</a:t>
            </a:r>
            <a:r>
              <a:rPr lang="en-GB" dirty="0"/>
              <a:t>).</a:t>
            </a:r>
          </a:p>
          <a:p>
            <a:r>
              <a:rPr lang="en-GB" dirty="0"/>
              <a:t> </a:t>
            </a:r>
          </a:p>
          <a:p>
            <a:r>
              <a:rPr lang="en-GB" b="1" dirty="0"/>
              <a:t>Take notice</a:t>
            </a:r>
            <a:endParaRPr lang="en-GB" dirty="0"/>
          </a:p>
          <a:p>
            <a:r>
              <a:rPr lang="en-GB" dirty="0"/>
              <a:t>-          If it is possible to go outside, take the children out to the playground/field and ask them to take a photograph (they could even take an imaginary photo using their hands to make a frame) of something that they think is beautiful.</a:t>
            </a:r>
          </a:p>
          <a:p>
            <a:r>
              <a:rPr lang="en-GB" dirty="0"/>
              <a:t>-          Provide some paper, big leaves collected from outside, crayons – let the children create some leaf rubbings to reflect the outside environment and then display as a collage</a:t>
            </a:r>
          </a:p>
          <a:p>
            <a:r>
              <a:rPr lang="en-GB" dirty="0"/>
              <a:t>-          Carry out the ‘take notice’ activity – ‘5 things’ – learning about the senses:  sight, hearing, touch, smell, taste.</a:t>
            </a:r>
          </a:p>
          <a:p>
            <a:r>
              <a:rPr lang="en-GB" dirty="0"/>
              <a:t> </a:t>
            </a:r>
          </a:p>
          <a:p>
            <a:r>
              <a:rPr lang="en-GB" b="1" dirty="0"/>
              <a:t>Care for the Planet – </a:t>
            </a:r>
            <a:r>
              <a:rPr lang="en-GB" b="1" dirty="0" err="1"/>
              <a:t>n.b.</a:t>
            </a:r>
            <a:r>
              <a:rPr lang="en-GB" b="1" dirty="0"/>
              <a:t> may be better to leave this as an activity for schools to complete with the children when they have a bit more time:</a:t>
            </a:r>
            <a:endParaRPr lang="en-GB" dirty="0"/>
          </a:p>
          <a:p>
            <a:r>
              <a:rPr lang="en-GB" dirty="0"/>
              <a:t>-          Make some ‘mini bug hotels’ out of cardboard tubes, straws and string, then hang them outside to create a bug-friendly environment</a:t>
            </a:r>
          </a:p>
          <a:p>
            <a:r>
              <a:rPr lang="en-GB" dirty="0"/>
              <a:t>-          Ask the children to think about projects that they do at school which help take care of the planet e.g. collecting rubbish on a ‘</a:t>
            </a:r>
            <a:r>
              <a:rPr lang="en-GB" dirty="0" err="1"/>
              <a:t>womble</a:t>
            </a:r>
            <a:r>
              <a:rPr lang="en-GB" dirty="0"/>
              <a:t>’ walk, eco-schools, reducing food waste at lunch time </a:t>
            </a:r>
            <a:r>
              <a:rPr lang="en-GB" dirty="0" err="1"/>
              <a:t>etc</a:t>
            </a:r>
            <a:endParaRPr lang="en-GB" dirty="0"/>
          </a:p>
          <a:p>
            <a:endParaRPr lang="en-GB" dirty="0"/>
          </a:p>
        </p:txBody>
      </p:sp>
      <p:sp>
        <p:nvSpPr>
          <p:cNvPr id="4" name="Slide Number Placeholder 3"/>
          <p:cNvSpPr>
            <a:spLocks noGrp="1"/>
          </p:cNvSpPr>
          <p:nvPr>
            <p:ph type="sldNum" sz="quarter" idx="10"/>
          </p:nvPr>
        </p:nvSpPr>
        <p:spPr/>
        <p:txBody>
          <a:bodyPr/>
          <a:lstStyle/>
          <a:p>
            <a:fld id="{4E91DA94-5644-4DD9-9F99-F2A34EAB50B3}" type="slidenum">
              <a:rPr lang="en-GB" smtClean="0"/>
              <a:t>14</a:t>
            </a:fld>
            <a:endParaRPr lang="en-GB" dirty="0"/>
          </a:p>
        </p:txBody>
      </p:sp>
    </p:spTree>
    <p:extLst>
      <p:ext uri="{BB962C8B-B14F-4D97-AF65-F5344CB8AC3E}">
        <p14:creationId xmlns:p14="http://schemas.microsoft.com/office/powerpoint/2010/main" val="21003686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Run through the next 4 slides to reinforce</a:t>
            </a:r>
            <a:r>
              <a:rPr lang="en-GB" baseline="0" dirty="0"/>
              <a:t> messages.</a:t>
            </a:r>
            <a:r>
              <a:rPr lang="en-GB" dirty="0"/>
              <a:t> </a:t>
            </a:r>
          </a:p>
        </p:txBody>
      </p:sp>
      <p:sp>
        <p:nvSpPr>
          <p:cNvPr id="4" name="Slide Number Placeholder 3"/>
          <p:cNvSpPr>
            <a:spLocks noGrp="1"/>
          </p:cNvSpPr>
          <p:nvPr>
            <p:ph type="sldNum" sz="quarter" idx="10"/>
          </p:nvPr>
        </p:nvSpPr>
        <p:spPr/>
        <p:txBody>
          <a:bodyPr/>
          <a:lstStyle/>
          <a:p>
            <a:fld id="{4E91DA94-5644-4DD9-9F99-F2A34EAB50B3}" type="slidenum">
              <a:rPr lang="en-GB" smtClean="0"/>
              <a:t>15</a:t>
            </a:fld>
            <a:endParaRPr lang="en-GB"/>
          </a:p>
        </p:txBody>
      </p:sp>
    </p:spTree>
    <p:extLst>
      <p:ext uri="{BB962C8B-B14F-4D97-AF65-F5344CB8AC3E}">
        <p14:creationId xmlns:p14="http://schemas.microsoft.com/office/powerpoint/2010/main" val="38025972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Ask group if they have any other top tips when it comes to</a:t>
            </a:r>
            <a:r>
              <a:rPr lang="en-GB" baseline="0" dirty="0"/>
              <a:t> exam revision/stress</a:t>
            </a:r>
          </a:p>
          <a:p>
            <a:endParaRPr lang="en-GB" baseline="0" dirty="0"/>
          </a:p>
          <a:p>
            <a:r>
              <a:rPr lang="en-GB" baseline="0" dirty="0"/>
              <a:t> Consider printing out a copy of this slide for students to take away.</a:t>
            </a:r>
          </a:p>
          <a:p>
            <a:endParaRPr lang="en-GB" dirty="0"/>
          </a:p>
        </p:txBody>
      </p:sp>
      <p:sp>
        <p:nvSpPr>
          <p:cNvPr id="4" name="Slide Number Placeholder 3"/>
          <p:cNvSpPr>
            <a:spLocks noGrp="1"/>
          </p:cNvSpPr>
          <p:nvPr>
            <p:ph type="sldNum" sz="quarter" idx="10"/>
          </p:nvPr>
        </p:nvSpPr>
        <p:spPr/>
        <p:txBody>
          <a:bodyPr/>
          <a:lstStyle/>
          <a:p>
            <a:fld id="{4E91DA94-5644-4DD9-9F99-F2A34EAB50B3}" type="slidenum">
              <a:rPr lang="en-GB" smtClean="0"/>
              <a:t>16</a:t>
            </a:fld>
            <a:endParaRPr lang="en-GB"/>
          </a:p>
        </p:txBody>
      </p:sp>
    </p:spTree>
    <p:extLst>
      <p:ext uri="{BB962C8B-B14F-4D97-AF65-F5344CB8AC3E}">
        <p14:creationId xmlns:p14="http://schemas.microsoft.com/office/powerpoint/2010/main" val="19283656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Final thoughts</a:t>
            </a:r>
            <a:r>
              <a:rPr lang="en-GB" baseline="0" dirty="0"/>
              <a:t> for exams</a:t>
            </a:r>
          </a:p>
          <a:p>
            <a:endParaRPr lang="en-GB" baseline="0" dirty="0"/>
          </a:p>
          <a:p>
            <a:pPr defTabSz="915065">
              <a:defRPr/>
            </a:pPr>
            <a:r>
              <a:rPr lang="en-GB" baseline="0" dirty="0"/>
              <a:t>Consider printing out a copy of this slide for students to take away.</a:t>
            </a:r>
          </a:p>
          <a:p>
            <a:endParaRPr lang="en-GB" dirty="0"/>
          </a:p>
        </p:txBody>
      </p:sp>
      <p:sp>
        <p:nvSpPr>
          <p:cNvPr id="4" name="Slide Number Placeholder 3"/>
          <p:cNvSpPr>
            <a:spLocks noGrp="1"/>
          </p:cNvSpPr>
          <p:nvPr>
            <p:ph type="sldNum" sz="quarter" idx="10"/>
          </p:nvPr>
        </p:nvSpPr>
        <p:spPr/>
        <p:txBody>
          <a:bodyPr/>
          <a:lstStyle/>
          <a:p>
            <a:fld id="{4E91DA94-5644-4DD9-9F99-F2A34EAB50B3}" type="slidenum">
              <a:rPr lang="en-GB" smtClean="0"/>
              <a:t>17</a:t>
            </a:fld>
            <a:endParaRPr lang="en-GB"/>
          </a:p>
        </p:txBody>
      </p:sp>
    </p:spTree>
    <p:extLst>
      <p:ext uri="{BB962C8B-B14F-4D97-AF65-F5344CB8AC3E}">
        <p14:creationId xmlns:p14="http://schemas.microsoft.com/office/powerpoint/2010/main" val="38432075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Ask</a:t>
            </a:r>
            <a:r>
              <a:rPr lang="en-GB" baseline="0" dirty="0"/>
              <a:t> a member of staff to give information on the support that is available in school. </a:t>
            </a:r>
          </a:p>
          <a:p>
            <a:endParaRPr lang="en-GB" baseline="0" dirty="0"/>
          </a:p>
          <a:p>
            <a:endParaRPr lang="en-GB" dirty="0"/>
          </a:p>
        </p:txBody>
      </p:sp>
      <p:sp>
        <p:nvSpPr>
          <p:cNvPr id="4" name="Slide Number Placeholder 3"/>
          <p:cNvSpPr>
            <a:spLocks noGrp="1"/>
          </p:cNvSpPr>
          <p:nvPr>
            <p:ph type="sldNum" sz="quarter" idx="10"/>
          </p:nvPr>
        </p:nvSpPr>
        <p:spPr/>
        <p:txBody>
          <a:bodyPr/>
          <a:lstStyle/>
          <a:p>
            <a:fld id="{4E91DA94-5644-4DD9-9F99-F2A34EAB50B3}" type="slidenum">
              <a:rPr lang="en-GB" smtClean="0"/>
              <a:t>18</a:t>
            </a:fld>
            <a:endParaRPr lang="en-GB"/>
          </a:p>
        </p:txBody>
      </p:sp>
    </p:spTree>
    <p:extLst>
      <p:ext uri="{BB962C8B-B14F-4D97-AF65-F5344CB8AC3E}">
        <p14:creationId xmlns:p14="http://schemas.microsoft.com/office/powerpoint/2010/main" val="39926603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E91DA94-5644-4DD9-9F99-F2A34EAB50B3}" type="slidenum">
              <a:rPr lang="en-GB" smtClean="0"/>
              <a:t>19</a:t>
            </a:fld>
            <a:endParaRPr lang="en-GB"/>
          </a:p>
        </p:txBody>
      </p:sp>
    </p:spTree>
    <p:extLst>
      <p:ext uri="{BB962C8B-B14F-4D97-AF65-F5344CB8AC3E}">
        <p14:creationId xmlns:p14="http://schemas.microsoft.com/office/powerpoint/2010/main" val="19319451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a:t>We can challenge each others views – not the person.</a:t>
            </a:r>
          </a:p>
          <a:p>
            <a:r>
              <a:rPr lang="en-GB" baseline="0" dirty="0"/>
              <a:t>There are no right or wrong answers, you can contribute as much as you want.</a:t>
            </a:r>
          </a:p>
        </p:txBody>
      </p:sp>
      <p:sp>
        <p:nvSpPr>
          <p:cNvPr id="4" name="Slide Number Placeholder 3"/>
          <p:cNvSpPr>
            <a:spLocks noGrp="1"/>
          </p:cNvSpPr>
          <p:nvPr>
            <p:ph type="sldNum" sz="quarter" idx="10"/>
          </p:nvPr>
        </p:nvSpPr>
        <p:spPr/>
        <p:txBody>
          <a:bodyPr/>
          <a:lstStyle/>
          <a:p>
            <a:fld id="{3EA5E466-AF7D-41DC-A7AD-5CC2F7EE9632}" type="slidenum">
              <a:rPr lang="en-GB" smtClean="0"/>
              <a:t>3</a:t>
            </a:fld>
            <a:endParaRPr lang="en-GB"/>
          </a:p>
        </p:txBody>
      </p:sp>
    </p:spTree>
    <p:extLst>
      <p:ext uri="{BB962C8B-B14F-4D97-AF65-F5344CB8AC3E}">
        <p14:creationId xmlns:p14="http://schemas.microsoft.com/office/powerpoint/2010/main" val="13878205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EA5E466-AF7D-41DC-A7AD-5CC2F7EE9632}" type="slidenum">
              <a:rPr lang="en-GB" smtClean="0"/>
              <a:t>4</a:t>
            </a:fld>
            <a:endParaRPr lang="en-GB"/>
          </a:p>
        </p:txBody>
      </p:sp>
    </p:spTree>
    <p:extLst>
      <p:ext uri="{BB962C8B-B14F-4D97-AF65-F5344CB8AC3E}">
        <p14:creationId xmlns:p14="http://schemas.microsoft.com/office/powerpoint/2010/main" val="142180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pairs or small groups ask: If you have good mental wellbeing</a:t>
            </a:r>
            <a:r>
              <a:rPr lang="en-GB" baseline="0" dirty="0"/>
              <a:t> you are able to…… each group to feed back one point- record on flip chart- fill in any missing parts. Discuss points as appropriate.</a:t>
            </a:r>
            <a:endParaRPr lang="en-GB" dirty="0"/>
          </a:p>
          <a:p>
            <a:endParaRPr lang="en-GB" dirty="0"/>
          </a:p>
          <a:p>
            <a:r>
              <a:rPr lang="en-GB" dirty="0"/>
              <a:t>If you have good mental wellbeing (or good mental health), you are able to:</a:t>
            </a:r>
          </a:p>
          <a:p>
            <a:r>
              <a:rPr lang="en-GB" dirty="0"/>
              <a:t>• feel relatively confident in yourself – you value and accept yourself</a:t>
            </a:r>
          </a:p>
          <a:p>
            <a:r>
              <a:rPr lang="en-GB" dirty="0"/>
              <a:t>and judge yourself on realistic and reasonable standards</a:t>
            </a:r>
          </a:p>
          <a:p>
            <a:r>
              <a:rPr lang="en-GB" dirty="0"/>
              <a:t>• feel and express a range of emotions</a:t>
            </a:r>
          </a:p>
          <a:p>
            <a:r>
              <a:rPr lang="en-GB" dirty="0"/>
              <a:t>• feel engaged with the world around you – you can build and</a:t>
            </a:r>
          </a:p>
          <a:p>
            <a:r>
              <a:rPr lang="en-GB" dirty="0"/>
              <a:t>maintain positive relationships with other people and feel you can</a:t>
            </a:r>
          </a:p>
          <a:p>
            <a:r>
              <a:rPr lang="en-GB" dirty="0"/>
              <a:t>contribute to the community you live in</a:t>
            </a:r>
          </a:p>
          <a:p>
            <a:r>
              <a:rPr lang="en-GB" dirty="0"/>
              <a:t>• live and work productively</a:t>
            </a:r>
          </a:p>
          <a:p>
            <a:r>
              <a:rPr lang="en-GB" dirty="0"/>
              <a:t>• cope with the stresses of daily life and manage times of change</a:t>
            </a:r>
          </a:p>
          <a:p>
            <a:r>
              <a:rPr lang="en-GB" dirty="0"/>
              <a:t>and uncertainty.</a:t>
            </a:r>
          </a:p>
          <a:p>
            <a:endParaRPr lang="en-GB" dirty="0"/>
          </a:p>
        </p:txBody>
      </p:sp>
      <p:sp>
        <p:nvSpPr>
          <p:cNvPr id="4" name="Slide Number Placeholder 3"/>
          <p:cNvSpPr>
            <a:spLocks noGrp="1"/>
          </p:cNvSpPr>
          <p:nvPr>
            <p:ph type="sldNum" sz="quarter" idx="10"/>
          </p:nvPr>
        </p:nvSpPr>
        <p:spPr/>
        <p:txBody>
          <a:bodyPr/>
          <a:lstStyle/>
          <a:p>
            <a:fld id="{4E91DA94-5644-4DD9-9F99-F2A34EAB50B3}" type="slidenum">
              <a:rPr lang="en-GB" smtClean="0"/>
              <a:t>5</a:t>
            </a:fld>
            <a:endParaRPr lang="en-GB"/>
          </a:p>
        </p:txBody>
      </p:sp>
    </p:spTree>
    <p:extLst>
      <p:ext uri="{BB962C8B-B14F-4D97-AF65-F5344CB8AC3E}">
        <p14:creationId xmlns:p14="http://schemas.microsoft.com/office/powerpoint/2010/main" val="16210197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a:t>
            </a:r>
            <a:r>
              <a:rPr lang="en-GB" baseline="0" dirty="0"/>
              <a:t> same small groups ask: what can impact on wellbeing…..  </a:t>
            </a:r>
            <a:r>
              <a:rPr lang="en-GB" baseline="0"/>
              <a:t>school</a:t>
            </a:r>
            <a:r>
              <a:rPr lang="en-GB" baseline="0" dirty="0"/>
              <a:t>/work/homework, how you see yourself, problems at home/friends…..</a:t>
            </a:r>
          </a:p>
          <a:p>
            <a:endParaRPr lang="en-GB" baseline="0" dirty="0"/>
          </a:p>
          <a:p>
            <a:r>
              <a:rPr lang="en-GB" baseline="0" dirty="0"/>
              <a:t>After group discussion ask everyone to think privately what affects their personal wellbeing- remind pupils that we are only thinking about it and not saying it out loud.</a:t>
            </a:r>
            <a:endParaRPr lang="en-GB" dirty="0"/>
          </a:p>
        </p:txBody>
      </p:sp>
      <p:sp>
        <p:nvSpPr>
          <p:cNvPr id="4" name="Slide Number Placeholder 3"/>
          <p:cNvSpPr>
            <a:spLocks noGrp="1"/>
          </p:cNvSpPr>
          <p:nvPr>
            <p:ph type="sldNum" sz="quarter" idx="10"/>
          </p:nvPr>
        </p:nvSpPr>
        <p:spPr/>
        <p:txBody>
          <a:bodyPr/>
          <a:lstStyle/>
          <a:p>
            <a:fld id="{4E91DA94-5644-4DD9-9F99-F2A34EAB50B3}" type="slidenum">
              <a:rPr lang="en-GB" smtClean="0"/>
              <a:t>6</a:t>
            </a:fld>
            <a:endParaRPr lang="en-GB"/>
          </a:p>
        </p:txBody>
      </p:sp>
    </p:spTree>
    <p:extLst>
      <p:ext uri="{BB962C8B-B14F-4D97-AF65-F5344CB8AC3E}">
        <p14:creationId xmlns:p14="http://schemas.microsoft.com/office/powerpoint/2010/main" val="12029056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Draw a stick man</a:t>
            </a:r>
            <a:r>
              <a:rPr lang="en-GB" baseline="0" dirty="0"/>
              <a:t> or print out above picture.</a:t>
            </a:r>
          </a:p>
          <a:p>
            <a:r>
              <a:rPr lang="en-GB" baseline="0" dirty="0"/>
              <a:t>In groups or as a room write around the figure ways in which you may physically feel anxiety.</a:t>
            </a:r>
          </a:p>
          <a:p>
            <a:endParaRPr lang="en-GB" baseline="0" dirty="0"/>
          </a:p>
          <a:p>
            <a:r>
              <a:rPr lang="en-GB" baseline="0" dirty="0"/>
              <a:t>Think from head to toe:</a:t>
            </a:r>
          </a:p>
          <a:p>
            <a:endParaRPr lang="en-GB" baseline="0" dirty="0"/>
          </a:p>
          <a:p>
            <a:pPr marL="173782" indent="-173782">
              <a:buFont typeface="Arial" panose="020B0604020202020204" pitchFamily="34" charset="0"/>
              <a:buChar char="•"/>
            </a:pPr>
            <a:r>
              <a:rPr lang="en-GB" baseline="0" dirty="0"/>
              <a:t>How heart feels?</a:t>
            </a:r>
          </a:p>
          <a:p>
            <a:pPr marL="173782" indent="-173782">
              <a:buFont typeface="Arial" panose="020B0604020202020204" pitchFamily="34" charset="0"/>
              <a:buChar char="•"/>
            </a:pPr>
            <a:r>
              <a:rPr lang="en-GB" baseline="0" dirty="0"/>
              <a:t>What going on in your head?</a:t>
            </a:r>
          </a:p>
          <a:p>
            <a:pPr marL="173782" indent="-173782">
              <a:buFont typeface="Arial" panose="020B0604020202020204" pitchFamily="34" charset="0"/>
              <a:buChar char="•"/>
            </a:pPr>
            <a:r>
              <a:rPr lang="en-GB" baseline="0" dirty="0"/>
              <a:t>What about tummy?</a:t>
            </a:r>
          </a:p>
          <a:p>
            <a:pPr marL="173782" indent="-173782">
              <a:buFont typeface="Arial" panose="020B0604020202020204" pitchFamily="34" charset="0"/>
              <a:buChar char="•"/>
            </a:pPr>
            <a:endParaRPr lang="en-GB" baseline="0" dirty="0"/>
          </a:p>
          <a:p>
            <a:r>
              <a:rPr lang="en-GB" baseline="0" dirty="0"/>
              <a:t>For example:</a:t>
            </a:r>
          </a:p>
          <a:p>
            <a:endParaRPr lang="en-GB" baseline="0" dirty="0"/>
          </a:p>
          <a:p>
            <a:pPr marL="171575" indent="-171575">
              <a:buFont typeface="Arial" panose="020B0604020202020204" pitchFamily="34" charset="0"/>
              <a:buChar char="•"/>
            </a:pPr>
            <a:r>
              <a:rPr lang="en-GB" baseline="0" dirty="0"/>
              <a:t>Feeling sick</a:t>
            </a:r>
          </a:p>
          <a:p>
            <a:pPr marL="171575" indent="-171575">
              <a:buFont typeface="Arial" panose="020B0604020202020204" pitchFamily="34" charset="0"/>
              <a:buChar char="•"/>
            </a:pPr>
            <a:r>
              <a:rPr lang="en-GB" baseline="0" dirty="0"/>
              <a:t>Butterflies in the stomach</a:t>
            </a:r>
          </a:p>
          <a:p>
            <a:pPr marL="171575" indent="-171575">
              <a:buFont typeface="Arial" panose="020B0604020202020204" pitchFamily="34" charset="0"/>
              <a:buChar char="•"/>
            </a:pPr>
            <a:r>
              <a:rPr lang="en-GB" baseline="0" dirty="0"/>
              <a:t>Loss of appetite/ increased appetite</a:t>
            </a:r>
          </a:p>
          <a:p>
            <a:pPr marL="171575" indent="-171575">
              <a:buFont typeface="Arial" panose="020B0604020202020204" pitchFamily="34" charset="0"/>
              <a:buChar char="•"/>
            </a:pPr>
            <a:r>
              <a:rPr lang="en-GB" baseline="0" dirty="0"/>
              <a:t>Headache</a:t>
            </a:r>
          </a:p>
          <a:p>
            <a:pPr marL="171575" indent="-171575">
              <a:buFont typeface="Arial" panose="020B0604020202020204" pitchFamily="34" charset="0"/>
              <a:buChar char="•"/>
            </a:pPr>
            <a:r>
              <a:rPr lang="en-GB" baseline="0" dirty="0"/>
              <a:t>Sleep more/ less</a:t>
            </a:r>
          </a:p>
          <a:p>
            <a:pPr marL="171575" indent="-171575">
              <a:buFont typeface="Arial" panose="020B0604020202020204" pitchFamily="34" charset="0"/>
              <a:buChar char="•"/>
            </a:pPr>
            <a:r>
              <a:rPr lang="en-GB" baseline="0" dirty="0"/>
              <a:t>Avoid family and friends</a:t>
            </a:r>
          </a:p>
          <a:p>
            <a:pPr marL="171575" indent="-171575">
              <a:buFont typeface="Arial" panose="020B0604020202020204" pitchFamily="34" charset="0"/>
              <a:buChar char="•"/>
            </a:pPr>
            <a:r>
              <a:rPr lang="en-GB" baseline="0" dirty="0"/>
              <a:t>Get snappy with other </a:t>
            </a:r>
            <a:endParaRPr lang="en-GB" dirty="0"/>
          </a:p>
        </p:txBody>
      </p:sp>
      <p:sp>
        <p:nvSpPr>
          <p:cNvPr id="4" name="Slide Number Placeholder 3"/>
          <p:cNvSpPr>
            <a:spLocks noGrp="1"/>
          </p:cNvSpPr>
          <p:nvPr>
            <p:ph type="sldNum" sz="quarter" idx="10"/>
          </p:nvPr>
        </p:nvSpPr>
        <p:spPr/>
        <p:txBody>
          <a:bodyPr/>
          <a:lstStyle/>
          <a:p>
            <a:fld id="{4E91DA94-5644-4DD9-9F99-F2A34EAB50B3}" type="slidenum">
              <a:rPr lang="en-GB" smtClean="0"/>
              <a:t>7</a:t>
            </a:fld>
            <a:endParaRPr lang="en-GB"/>
          </a:p>
        </p:txBody>
      </p:sp>
    </p:spTree>
    <p:extLst>
      <p:ext uri="{BB962C8B-B14F-4D97-AF65-F5344CB8AC3E}">
        <p14:creationId xmlns:p14="http://schemas.microsoft.com/office/powerpoint/2010/main" val="8426368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Problems with anxiety are really common and as many as 1 in 6 young people will experience an anxiety problem at some point in their lives.</a:t>
            </a:r>
          </a:p>
          <a:p>
            <a:endParaRPr lang="en-GB" dirty="0"/>
          </a:p>
          <a:p>
            <a:r>
              <a:rPr lang="en-GB" dirty="0"/>
              <a:t>Anxiety is the feeling of fear or panic. Most people feel anxious, panicky or fearful about situations in life, such as money problems or exams but often once the difficult situation is over, you feel better and calmer. Sometimes the feelings of fear or anxiety continue after the difficult situation or sometimes you may feel a stronger sense of fear than other people and this is when anxiety becomes a problem and can affect you doing every day things.</a:t>
            </a:r>
          </a:p>
          <a:p>
            <a:endParaRPr lang="en-GB" dirty="0"/>
          </a:p>
          <a:p>
            <a:r>
              <a:rPr lang="en-GB" dirty="0"/>
              <a:t>Feeling anxious about</a:t>
            </a:r>
            <a:r>
              <a:rPr lang="en-GB" baseline="0" dirty="0"/>
              <a:t> exams, starting a new job or doing something new is all normal, it only becomes a problem when it continues after the event.</a:t>
            </a:r>
            <a:endParaRPr lang="en-GB" dirty="0"/>
          </a:p>
        </p:txBody>
      </p:sp>
      <p:sp>
        <p:nvSpPr>
          <p:cNvPr id="4" name="Slide Number Placeholder 3"/>
          <p:cNvSpPr>
            <a:spLocks noGrp="1"/>
          </p:cNvSpPr>
          <p:nvPr>
            <p:ph type="sldNum" sz="quarter" idx="10"/>
          </p:nvPr>
        </p:nvSpPr>
        <p:spPr/>
        <p:txBody>
          <a:bodyPr/>
          <a:lstStyle/>
          <a:p>
            <a:fld id="{4E91DA94-5644-4DD9-9F99-F2A34EAB50B3}" type="slidenum">
              <a:rPr lang="en-GB" smtClean="0"/>
              <a:t>8</a:t>
            </a:fld>
            <a:endParaRPr lang="en-GB"/>
          </a:p>
        </p:txBody>
      </p:sp>
    </p:spTree>
    <p:extLst>
      <p:ext uri="{BB962C8B-B14F-4D97-AF65-F5344CB8AC3E}">
        <p14:creationId xmlns:p14="http://schemas.microsoft.com/office/powerpoint/2010/main" val="22435403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Make</a:t>
            </a:r>
            <a:r>
              <a:rPr lang="en-GB" baseline="0" dirty="0"/>
              <a:t> sure you have A4 sheets printed with each heading on.</a:t>
            </a:r>
            <a:endParaRPr lang="en-GB" dirty="0"/>
          </a:p>
          <a:p>
            <a:endParaRPr lang="en-GB" dirty="0"/>
          </a:p>
          <a:p>
            <a:r>
              <a:rPr lang="en-GB" dirty="0"/>
              <a:t>Hand</a:t>
            </a:r>
            <a:r>
              <a:rPr lang="en-GB" baseline="0" dirty="0"/>
              <a:t> out one statement to each group from the accompanying resource sheets – group work statements</a:t>
            </a:r>
          </a:p>
          <a:p>
            <a:r>
              <a:rPr lang="en-GB" baseline="0" dirty="0"/>
              <a:t>Can do all together if group is large or time limited- or do first two statements followed by last two statements. </a:t>
            </a:r>
          </a:p>
          <a:p>
            <a:r>
              <a:rPr lang="en-GB" baseline="0" dirty="0"/>
              <a:t>Give time to complete then have each group feed back. </a:t>
            </a:r>
          </a:p>
          <a:p>
            <a:endParaRPr lang="en-GB" baseline="0" dirty="0"/>
          </a:p>
          <a:p>
            <a:r>
              <a:rPr lang="en-GB" baseline="0" dirty="0"/>
              <a:t>Could draw this on to a flip chart as a ‘stress bucket’ negative things going in the top- positive things making holes in the bottom of the bucket to show how to achieve balance- negative things will always impact on our lives but the positive things help stop our ‘bucket’ from spilling over. </a:t>
            </a:r>
          </a:p>
          <a:p>
            <a:endParaRPr lang="en-GB" baseline="0" dirty="0"/>
          </a:p>
          <a:p>
            <a:r>
              <a:rPr lang="en-GB" baseline="0" dirty="0"/>
              <a:t>Ref:  For Slide</a:t>
            </a:r>
          </a:p>
          <a:p>
            <a:r>
              <a:rPr lang="en-GB" baseline="0" dirty="0"/>
              <a:t>Wellness Recovery Action Plan (WRAP) www://www.nimhe.csip.org.uk</a:t>
            </a:r>
          </a:p>
          <a:p>
            <a:endParaRPr lang="en-GB" baseline="0" dirty="0"/>
          </a:p>
          <a:p>
            <a:endParaRPr lang="en-GB" dirty="0"/>
          </a:p>
        </p:txBody>
      </p:sp>
      <p:sp>
        <p:nvSpPr>
          <p:cNvPr id="4" name="Slide Number Placeholder 3"/>
          <p:cNvSpPr>
            <a:spLocks noGrp="1"/>
          </p:cNvSpPr>
          <p:nvPr>
            <p:ph type="sldNum" sz="quarter" idx="10"/>
          </p:nvPr>
        </p:nvSpPr>
        <p:spPr/>
        <p:txBody>
          <a:bodyPr/>
          <a:lstStyle/>
          <a:p>
            <a:fld id="{4E91DA94-5644-4DD9-9F99-F2A34EAB50B3}" type="slidenum">
              <a:rPr lang="en-GB" smtClean="0"/>
              <a:t>9</a:t>
            </a:fld>
            <a:endParaRPr lang="en-GB"/>
          </a:p>
        </p:txBody>
      </p:sp>
    </p:spTree>
    <p:extLst>
      <p:ext uri="{BB962C8B-B14F-4D97-AF65-F5344CB8AC3E}">
        <p14:creationId xmlns:p14="http://schemas.microsoft.com/office/powerpoint/2010/main" val="36640569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Consider printing</a:t>
            </a:r>
            <a:r>
              <a:rPr lang="en-GB" baseline="0" dirty="0"/>
              <a:t> out this slide for pupils to take away with them.</a:t>
            </a:r>
          </a:p>
          <a:p>
            <a:endParaRPr lang="en-GB" baseline="0" dirty="0"/>
          </a:p>
        </p:txBody>
      </p:sp>
      <p:sp>
        <p:nvSpPr>
          <p:cNvPr id="4" name="Slide Number Placeholder 3"/>
          <p:cNvSpPr>
            <a:spLocks noGrp="1"/>
          </p:cNvSpPr>
          <p:nvPr>
            <p:ph type="sldNum" sz="quarter" idx="10"/>
          </p:nvPr>
        </p:nvSpPr>
        <p:spPr/>
        <p:txBody>
          <a:bodyPr/>
          <a:lstStyle/>
          <a:p>
            <a:fld id="{4E91DA94-5644-4DD9-9F99-F2A34EAB50B3}" type="slidenum">
              <a:rPr lang="en-GB" smtClean="0"/>
              <a:t>10</a:t>
            </a:fld>
            <a:endParaRPr lang="en-GB"/>
          </a:p>
        </p:txBody>
      </p:sp>
    </p:spTree>
    <p:extLst>
      <p:ext uri="{BB962C8B-B14F-4D97-AF65-F5344CB8AC3E}">
        <p14:creationId xmlns:p14="http://schemas.microsoft.com/office/powerpoint/2010/main" val="12692663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Master" Target="../slideMasters/slideMaster1.xml"/><Relationship Id="rId4" Type="http://schemas.openxmlformats.org/officeDocument/2006/relationships/image" Target="../media/image7.jpe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jpe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resentation slide 36pt">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r="47976" b="11837"/>
          <a:stretch/>
        </p:blipFill>
        <p:spPr>
          <a:xfrm>
            <a:off x="5820997" y="3573016"/>
            <a:ext cx="3323004" cy="3284984"/>
          </a:xfrm>
          <a:prstGeom prst="rect">
            <a:avLst/>
          </a:prstGeom>
        </p:spPr>
      </p:pic>
      <p:sp>
        <p:nvSpPr>
          <p:cNvPr id="9" name="Title 1"/>
          <p:cNvSpPr>
            <a:spLocks noGrp="1"/>
          </p:cNvSpPr>
          <p:nvPr>
            <p:ph type="title" hasCustomPrompt="1"/>
          </p:nvPr>
        </p:nvSpPr>
        <p:spPr>
          <a:xfrm>
            <a:off x="484094" y="2636912"/>
            <a:ext cx="8336377" cy="864096"/>
          </a:xfrm>
        </p:spPr>
        <p:txBody>
          <a:bodyPr/>
          <a:lstStyle>
            <a:lvl1pPr>
              <a:defRPr sz="3200">
                <a:solidFill>
                  <a:srgbClr val="005EB8"/>
                </a:solidFill>
              </a:defRPr>
            </a:lvl1pPr>
          </a:lstStyle>
          <a:p>
            <a:pPr>
              <a:spcAft>
                <a:spcPts val="2400"/>
              </a:spcAft>
            </a:pPr>
            <a:r>
              <a:rPr lang="en-GB" sz="3600" b="1" dirty="0">
                <a:solidFill>
                  <a:srgbClr val="005EB8"/>
                </a:solidFill>
                <a:latin typeface="Arial" panose="020B0604020202020204" pitchFamily="34" charset="0"/>
                <a:cs typeface="Arial" panose="020B0604020202020204" pitchFamily="34" charset="0"/>
              </a:rPr>
              <a:t>Presentation title slide 36pt</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1635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Values">
    <p:spTree>
      <p:nvGrpSpPr>
        <p:cNvPr id="1" name=""/>
        <p:cNvGrpSpPr/>
        <p:nvPr/>
      </p:nvGrpSpPr>
      <p:grpSpPr>
        <a:xfrm>
          <a:off x="0" y="0"/>
          <a:ext cx="0" cy="0"/>
          <a:chOff x="0" y="0"/>
          <a:chExt cx="0" cy="0"/>
        </a:xfrm>
      </p:grpSpPr>
      <p:sp>
        <p:nvSpPr>
          <p:cNvPr id="4" name="Rectangle 3"/>
          <p:cNvSpPr/>
          <p:nvPr userDrawn="1"/>
        </p:nvSpPr>
        <p:spPr>
          <a:xfrm>
            <a:off x="251520" y="5949280"/>
            <a:ext cx="2016224" cy="7920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p:cNvPicPr>
            <a:picLocks noChangeAspect="1"/>
          </p:cNvPicPr>
          <p:nvPr userDrawn="1"/>
        </p:nvPicPr>
        <p:blipFill rotWithShape="1">
          <a:blip r:embed="rId2">
            <a:extLst>
              <a:ext uri="{28A0092B-C50C-407E-A947-70E740481C1C}">
                <a14:useLocalDpi xmlns:a14="http://schemas.microsoft.com/office/drawing/2010/main" val="0"/>
              </a:ext>
            </a:extLst>
          </a:blip>
          <a:srcRect l="10844" t="45576" r="9864" b="42183"/>
          <a:stretch/>
        </p:blipFill>
        <p:spPr>
          <a:xfrm>
            <a:off x="1043608" y="4293096"/>
            <a:ext cx="7122388" cy="776992"/>
          </a:xfrm>
          <a:prstGeom prst="rect">
            <a:avLst/>
          </a:prstGeom>
        </p:spPr>
      </p:pic>
      <p:pic>
        <p:nvPicPr>
          <p:cNvPr id="6"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580466" y="2315831"/>
            <a:ext cx="6048672" cy="16363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740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Compassionate">
    <p:spTree>
      <p:nvGrpSpPr>
        <p:cNvPr id="1" name=""/>
        <p:cNvGrpSpPr/>
        <p:nvPr/>
      </p:nvGrpSpPr>
      <p:grpSpPr>
        <a:xfrm>
          <a:off x="0" y="0"/>
          <a:ext cx="0" cy="0"/>
          <a:chOff x="0" y="0"/>
          <a:chExt cx="0" cy="0"/>
        </a:xfrm>
      </p:grpSpPr>
      <p:pic>
        <p:nvPicPr>
          <p:cNvPr id="7" name="Picture 4"/>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238289" y="2253268"/>
            <a:ext cx="3150799" cy="426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userDrawn="1"/>
        </p:nvSpPr>
        <p:spPr>
          <a:xfrm>
            <a:off x="4148729" y="3005626"/>
            <a:ext cx="3240359" cy="2031325"/>
          </a:xfrm>
          <a:prstGeom prst="rect">
            <a:avLst/>
          </a:prstGeom>
          <a:noFill/>
        </p:spPr>
        <p:txBody>
          <a:bodyPr wrap="square" rtlCol="0">
            <a:spAutoFit/>
          </a:bodyPr>
          <a:lstStyle/>
          <a:p>
            <a:r>
              <a:rPr lang="en-GB" dirty="0">
                <a:solidFill>
                  <a:schemeClr val="tx1">
                    <a:lumMod val="75000"/>
                    <a:lumOff val="25000"/>
                  </a:schemeClr>
                </a:solidFill>
                <a:latin typeface="Arial" panose="020B0604020202020204" pitchFamily="34" charset="0"/>
                <a:cs typeface="Arial" panose="020B0604020202020204" pitchFamily="34" charset="0"/>
              </a:rPr>
              <a:t>We put patients and our service users at the heart of everything we do. We’re positive, kind and polite. </a:t>
            </a:r>
            <a:br>
              <a:rPr lang="en-GB" dirty="0">
                <a:solidFill>
                  <a:schemeClr val="tx1">
                    <a:lumMod val="75000"/>
                    <a:lumOff val="25000"/>
                  </a:schemeClr>
                </a:solidFill>
                <a:latin typeface="Arial" panose="020B0604020202020204" pitchFamily="34" charset="0"/>
                <a:cs typeface="Arial" panose="020B0604020202020204" pitchFamily="34" charset="0"/>
              </a:rPr>
            </a:br>
            <a:r>
              <a:rPr lang="en-GB" dirty="0">
                <a:solidFill>
                  <a:schemeClr val="tx1">
                    <a:lumMod val="75000"/>
                    <a:lumOff val="25000"/>
                  </a:schemeClr>
                </a:solidFill>
                <a:latin typeface="Arial" panose="020B0604020202020204" pitchFamily="34" charset="0"/>
                <a:cs typeface="Arial" panose="020B0604020202020204" pitchFamily="34" charset="0"/>
              </a:rPr>
              <a:t>We understand diversity. We’re respectful, patient </a:t>
            </a:r>
            <a:br>
              <a:rPr lang="en-GB" dirty="0">
                <a:solidFill>
                  <a:schemeClr val="tx1">
                    <a:lumMod val="75000"/>
                    <a:lumOff val="25000"/>
                  </a:schemeClr>
                </a:solidFill>
                <a:latin typeface="Arial" panose="020B0604020202020204" pitchFamily="34" charset="0"/>
                <a:cs typeface="Arial" panose="020B0604020202020204" pitchFamily="34" charset="0"/>
              </a:rPr>
            </a:br>
            <a:r>
              <a:rPr lang="en-GB" dirty="0">
                <a:solidFill>
                  <a:schemeClr val="tx1">
                    <a:lumMod val="75000"/>
                    <a:lumOff val="25000"/>
                  </a:schemeClr>
                </a:solidFill>
                <a:latin typeface="Arial" panose="020B0604020202020204" pitchFamily="34" charset="0"/>
                <a:cs typeface="Arial" panose="020B0604020202020204" pitchFamily="34" charset="0"/>
              </a:rPr>
              <a:t>and tolerant.</a:t>
            </a:r>
          </a:p>
        </p:txBody>
      </p:sp>
      <p:pic>
        <p:nvPicPr>
          <p:cNvPr id="9" name="Picture 8"/>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547665" y="2253269"/>
            <a:ext cx="1956193" cy="2417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0" name="Straight Connector 9"/>
          <p:cNvCxnSpPr/>
          <p:nvPr userDrawn="1"/>
        </p:nvCxnSpPr>
        <p:spPr>
          <a:xfrm>
            <a:off x="3923928" y="1772816"/>
            <a:ext cx="0" cy="3264136"/>
          </a:xfrm>
          <a:prstGeom prst="line">
            <a:avLst/>
          </a:prstGeom>
          <a:ln>
            <a:solidFill>
              <a:srgbClr val="330072"/>
            </a:solidFill>
            <a:prstDash val="sysDash"/>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139953" y="1700808"/>
            <a:ext cx="2880320" cy="461665"/>
          </a:xfrm>
          <a:prstGeom prst="rect">
            <a:avLst/>
          </a:prstGeom>
          <a:noFill/>
        </p:spPr>
        <p:txBody>
          <a:bodyPr wrap="square" rtlCol="0">
            <a:spAutoFit/>
          </a:bodyPr>
          <a:lstStyle/>
          <a:p>
            <a:pPr>
              <a:spcAft>
                <a:spcPts val="2400"/>
              </a:spcAft>
            </a:pPr>
            <a:r>
              <a:rPr lang="en-GB" sz="2400" b="1" dirty="0">
                <a:solidFill>
                  <a:srgbClr val="005EB8"/>
                </a:solidFill>
                <a:latin typeface="+mj-lt"/>
              </a:rPr>
              <a:t>Our values</a:t>
            </a:r>
          </a:p>
        </p:txBody>
      </p:sp>
    </p:spTree>
    <p:extLst>
      <p:ext uri="{BB962C8B-B14F-4D97-AF65-F5344CB8AC3E}">
        <p14:creationId xmlns:p14="http://schemas.microsoft.com/office/powerpoint/2010/main" val="113121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Compassionate content v1">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330072"/>
                </a:solidFill>
              </a:defRPr>
            </a:lvl1pPr>
          </a:lstStyle>
          <a:p>
            <a:r>
              <a:rPr lang="en-US" dirty="0"/>
              <a:t>Click to edit Master title style</a:t>
            </a:r>
            <a:endParaRPr lang="en-GB" dirty="0"/>
          </a:p>
        </p:txBody>
      </p:sp>
      <p:sp>
        <p:nvSpPr>
          <p:cNvPr id="3" name="Content Placeholder 2"/>
          <p:cNvSpPr>
            <a:spLocks noGrp="1"/>
          </p:cNvSpPr>
          <p:nvPr>
            <p:ph idx="1"/>
          </p:nvPr>
        </p:nvSpPr>
        <p:spPr>
          <a:xfrm>
            <a:off x="527124" y="2420889"/>
            <a:ext cx="8293347" cy="3528392"/>
          </a:xfrm>
        </p:spPr>
        <p:txBody>
          <a:bodyPr/>
          <a:lstStyle>
            <a:lvl1pPr>
              <a:buClr>
                <a:srgbClr val="330072"/>
              </a:buClr>
              <a:defRPr/>
            </a:lvl1pPr>
            <a:lvl2pPr>
              <a:buClr>
                <a:srgbClr val="330072"/>
              </a:buClr>
              <a:defRPr/>
            </a:lvl2pPr>
            <a:lvl3pPr>
              <a:buClr>
                <a:srgbClr val="330072"/>
              </a:buClr>
              <a:defRPr/>
            </a:lvl3pPr>
            <a:lvl4pPr>
              <a:buClr>
                <a:srgbClr val="330072"/>
              </a:buClr>
              <a:defRPr/>
            </a:lvl4pPr>
            <a:lvl5pPr>
              <a:buClr>
                <a:srgbClr val="330072"/>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7983080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Aspirational">
    <p:spTree>
      <p:nvGrpSpPr>
        <p:cNvPr id="1" name=""/>
        <p:cNvGrpSpPr/>
        <p:nvPr/>
      </p:nvGrpSpPr>
      <p:grpSpPr>
        <a:xfrm>
          <a:off x="0" y="0"/>
          <a:ext cx="0" cy="0"/>
          <a:chOff x="0" y="0"/>
          <a:chExt cx="0" cy="0"/>
        </a:xfrm>
      </p:grpSpPr>
      <p:cxnSp>
        <p:nvCxnSpPr>
          <p:cNvPr id="7" name="Straight Connector 6"/>
          <p:cNvCxnSpPr/>
          <p:nvPr userDrawn="1"/>
        </p:nvCxnSpPr>
        <p:spPr>
          <a:xfrm>
            <a:off x="3923928" y="1772816"/>
            <a:ext cx="0" cy="3264136"/>
          </a:xfrm>
          <a:prstGeom prst="line">
            <a:avLst/>
          </a:prstGeom>
          <a:ln>
            <a:solidFill>
              <a:srgbClr val="78BE20"/>
            </a:solidFill>
            <a:prstDash val="sysDash"/>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122400" y="3005626"/>
            <a:ext cx="3329920" cy="2031325"/>
          </a:xfrm>
          <a:prstGeom prst="rect">
            <a:avLst/>
          </a:prstGeom>
          <a:noFill/>
        </p:spPr>
        <p:txBody>
          <a:bodyPr wrap="square" rtlCol="0">
            <a:spAutoFit/>
          </a:bodyPr>
          <a:lstStyle/>
          <a:p>
            <a:r>
              <a:rPr lang="en-GB" dirty="0">
                <a:solidFill>
                  <a:schemeClr val="tx1">
                    <a:lumMod val="75000"/>
                    <a:lumOff val="25000"/>
                  </a:schemeClr>
                </a:solidFill>
                <a:latin typeface="Arial" panose="020B0604020202020204" pitchFamily="34" charset="0"/>
                <a:cs typeface="Arial" panose="020B0604020202020204" pitchFamily="34" charset="0"/>
              </a:rPr>
              <a:t>We feel empowered and we empower our patients. We strive to improve. Our focus is on research and generating ideas and innovations. We’re open, transparent and we </a:t>
            </a:r>
            <a:br>
              <a:rPr lang="en-GB" dirty="0">
                <a:solidFill>
                  <a:schemeClr val="tx1">
                    <a:lumMod val="75000"/>
                    <a:lumOff val="25000"/>
                  </a:schemeClr>
                </a:solidFill>
                <a:latin typeface="Arial" panose="020B0604020202020204" pitchFamily="34" charset="0"/>
                <a:cs typeface="Arial" panose="020B0604020202020204" pitchFamily="34" charset="0"/>
              </a:rPr>
            </a:br>
            <a:r>
              <a:rPr lang="en-GB" dirty="0">
                <a:solidFill>
                  <a:schemeClr val="tx1">
                    <a:lumMod val="75000"/>
                    <a:lumOff val="25000"/>
                  </a:schemeClr>
                </a:solidFill>
                <a:latin typeface="Arial" panose="020B0604020202020204" pitchFamily="34" charset="0"/>
                <a:cs typeface="Arial" panose="020B0604020202020204" pitchFamily="34" charset="0"/>
              </a:rPr>
              <a:t>think creatively.</a:t>
            </a:r>
          </a:p>
        </p:txBody>
      </p:sp>
      <p:pic>
        <p:nvPicPr>
          <p:cNvPr id="9"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70198" y="2060849"/>
            <a:ext cx="2090583" cy="27363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5"/>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211962" y="2254710"/>
            <a:ext cx="2502727" cy="424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extBox 10"/>
          <p:cNvSpPr txBox="1"/>
          <p:nvPr userDrawn="1"/>
        </p:nvSpPr>
        <p:spPr>
          <a:xfrm>
            <a:off x="4139953" y="1700808"/>
            <a:ext cx="2808312" cy="461665"/>
          </a:xfrm>
          <a:prstGeom prst="rect">
            <a:avLst/>
          </a:prstGeom>
          <a:noFill/>
        </p:spPr>
        <p:txBody>
          <a:bodyPr wrap="square" rtlCol="0">
            <a:spAutoFit/>
          </a:bodyPr>
          <a:lstStyle/>
          <a:p>
            <a:pPr>
              <a:spcAft>
                <a:spcPts val="2400"/>
              </a:spcAft>
            </a:pPr>
            <a:r>
              <a:rPr lang="en-GB" sz="2400" b="1" dirty="0">
                <a:solidFill>
                  <a:srgbClr val="005EB8"/>
                </a:solidFill>
                <a:latin typeface="+mj-lt"/>
              </a:rPr>
              <a:t>Our values</a:t>
            </a:r>
          </a:p>
        </p:txBody>
      </p:sp>
    </p:spTree>
    <p:extLst>
      <p:ext uri="{BB962C8B-B14F-4D97-AF65-F5344CB8AC3E}">
        <p14:creationId xmlns:p14="http://schemas.microsoft.com/office/powerpoint/2010/main" val="29931745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Aspirational content v1">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78BE20"/>
                </a:solidFill>
              </a:defRPr>
            </a:lvl1pPr>
          </a:lstStyle>
          <a:p>
            <a:r>
              <a:rPr lang="en-US" dirty="0"/>
              <a:t>Click to edit Master title style</a:t>
            </a:r>
            <a:endParaRPr lang="en-GB" dirty="0"/>
          </a:p>
        </p:txBody>
      </p:sp>
      <p:sp>
        <p:nvSpPr>
          <p:cNvPr id="3" name="Content Placeholder 2"/>
          <p:cNvSpPr>
            <a:spLocks noGrp="1"/>
          </p:cNvSpPr>
          <p:nvPr>
            <p:ph idx="1"/>
          </p:nvPr>
        </p:nvSpPr>
        <p:spPr>
          <a:xfrm>
            <a:off x="516366" y="2420889"/>
            <a:ext cx="8304105" cy="3528392"/>
          </a:xfrm>
        </p:spPr>
        <p:txBody>
          <a:bodyPr/>
          <a:lstStyle>
            <a:lvl1pPr>
              <a:buClr>
                <a:srgbClr val="78BE20"/>
              </a:buClr>
              <a:defRPr/>
            </a:lvl1pPr>
            <a:lvl2pPr>
              <a:buClr>
                <a:srgbClr val="78BE20"/>
              </a:buClr>
              <a:defRPr/>
            </a:lvl2pPr>
            <a:lvl3pPr>
              <a:buClr>
                <a:srgbClr val="78BE20"/>
              </a:buClr>
              <a:defRPr/>
            </a:lvl3pPr>
            <a:lvl4pPr>
              <a:buClr>
                <a:srgbClr val="78BE20"/>
              </a:buClr>
              <a:defRPr/>
            </a:lvl4pPr>
            <a:lvl5pPr>
              <a:buClr>
                <a:srgbClr val="78BE20"/>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6079354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Responsive">
    <p:spTree>
      <p:nvGrpSpPr>
        <p:cNvPr id="1" name=""/>
        <p:cNvGrpSpPr/>
        <p:nvPr/>
      </p:nvGrpSpPr>
      <p:grpSpPr>
        <a:xfrm>
          <a:off x="0" y="0"/>
          <a:ext cx="0" cy="0"/>
          <a:chOff x="0" y="0"/>
          <a:chExt cx="0" cy="0"/>
        </a:xfrm>
      </p:grpSpPr>
      <p:cxnSp>
        <p:nvCxnSpPr>
          <p:cNvPr id="15" name="Straight Connector 14"/>
          <p:cNvCxnSpPr/>
          <p:nvPr userDrawn="1"/>
        </p:nvCxnSpPr>
        <p:spPr>
          <a:xfrm>
            <a:off x="4211960" y="1772816"/>
            <a:ext cx="0" cy="3264136"/>
          </a:xfrm>
          <a:prstGeom prst="line">
            <a:avLst/>
          </a:prstGeom>
          <a:ln>
            <a:solidFill>
              <a:srgbClr val="AE2573"/>
            </a:solidFill>
            <a:prstDash val="sysDash"/>
          </a:ln>
        </p:spPr>
        <p:style>
          <a:lnRef idx="1">
            <a:schemeClr val="accent1"/>
          </a:lnRef>
          <a:fillRef idx="0">
            <a:schemeClr val="accent1"/>
          </a:fillRef>
          <a:effectRef idx="0">
            <a:schemeClr val="accent1"/>
          </a:effectRef>
          <a:fontRef idx="minor">
            <a:schemeClr val="tx1"/>
          </a:fontRef>
        </p:style>
      </p:cxnSp>
      <p:sp>
        <p:nvSpPr>
          <p:cNvPr id="16" name="TextBox 15"/>
          <p:cNvSpPr txBox="1"/>
          <p:nvPr userDrawn="1"/>
        </p:nvSpPr>
        <p:spPr>
          <a:xfrm>
            <a:off x="4427987" y="3005626"/>
            <a:ext cx="4392488" cy="1477328"/>
          </a:xfrm>
          <a:prstGeom prst="rect">
            <a:avLst/>
          </a:prstGeom>
          <a:noFill/>
        </p:spPr>
        <p:txBody>
          <a:bodyPr wrap="square" rtlCol="0">
            <a:spAutoFit/>
          </a:bodyPr>
          <a:lstStyle/>
          <a:p>
            <a:r>
              <a:rPr lang="en-GB" dirty="0">
                <a:solidFill>
                  <a:schemeClr val="tx1">
                    <a:lumMod val="75000"/>
                    <a:lumOff val="25000"/>
                  </a:schemeClr>
                </a:solidFill>
                <a:latin typeface="Arial" panose="020B0604020202020204" pitchFamily="34" charset="0"/>
                <a:cs typeface="Arial" panose="020B0604020202020204" pitchFamily="34" charset="0"/>
              </a:rPr>
              <a:t>We listen. We act. We</a:t>
            </a:r>
          </a:p>
          <a:p>
            <a:r>
              <a:rPr lang="en-GB" dirty="0">
                <a:solidFill>
                  <a:schemeClr val="tx1">
                    <a:lumMod val="75000"/>
                    <a:lumOff val="25000"/>
                  </a:schemeClr>
                </a:solidFill>
                <a:latin typeface="Arial" panose="020B0604020202020204" pitchFamily="34" charset="0"/>
                <a:cs typeface="Arial" panose="020B0604020202020204" pitchFamily="34" charset="0"/>
              </a:rPr>
              <a:t>communicate clearly.</a:t>
            </a:r>
          </a:p>
          <a:p>
            <a:r>
              <a:rPr lang="en-GB" dirty="0">
                <a:solidFill>
                  <a:schemeClr val="tx1">
                    <a:lumMod val="75000"/>
                    <a:lumOff val="25000"/>
                  </a:schemeClr>
                </a:solidFill>
                <a:latin typeface="Arial" panose="020B0604020202020204" pitchFamily="34" charset="0"/>
                <a:cs typeface="Arial" panose="020B0604020202020204" pitchFamily="34" charset="0"/>
              </a:rPr>
              <a:t>We do what we say we</a:t>
            </a:r>
          </a:p>
          <a:p>
            <a:r>
              <a:rPr lang="en-GB" dirty="0">
                <a:solidFill>
                  <a:schemeClr val="tx1">
                    <a:lumMod val="75000"/>
                    <a:lumOff val="25000"/>
                  </a:schemeClr>
                </a:solidFill>
                <a:latin typeface="Arial" panose="020B0604020202020204" pitchFamily="34" charset="0"/>
                <a:cs typeface="Arial" panose="020B0604020202020204" pitchFamily="34" charset="0"/>
              </a:rPr>
              <a:t>will. We take account of</a:t>
            </a:r>
          </a:p>
          <a:p>
            <a:r>
              <a:rPr lang="en-GB" dirty="0">
                <a:solidFill>
                  <a:schemeClr val="tx1">
                    <a:lumMod val="75000"/>
                    <a:lumOff val="25000"/>
                  </a:schemeClr>
                </a:solidFill>
                <a:latin typeface="Arial" panose="020B0604020202020204" pitchFamily="34" charset="0"/>
                <a:cs typeface="Arial" panose="020B0604020202020204" pitchFamily="34" charset="0"/>
              </a:rPr>
              <a:t>the</a:t>
            </a:r>
            <a:r>
              <a:rPr lang="en-GB" baseline="0" dirty="0">
                <a:solidFill>
                  <a:schemeClr val="tx1">
                    <a:lumMod val="75000"/>
                    <a:lumOff val="25000"/>
                  </a:schemeClr>
                </a:solidFill>
                <a:latin typeface="Arial" panose="020B0604020202020204" pitchFamily="34" charset="0"/>
                <a:cs typeface="Arial" panose="020B0604020202020204" pitchFamily="34" charset="0"/>
              </a:rPr>
              <a:t> </a:t>
            </a:r>
            <a:r>
              <a:rPr lang="en-GB" dirty="0">
                <a:solidFill>
                  <a:schemeClr val="tx1">
                    <a:lumMod val="75000"/>
                    <a:lumOff val="25000"/>
                  </a:schemeClr>
                </a:solidFill>
                <a:latin typeface="Arial" panose="020B0604020202020204" pitchFamily="34" charset="0"/>
                <a:cs typeface="Arial" panose="020B0604020202020204" pitchFamily="34" charset="0"/>
              </a:rPr>
              <a:t>opinions of others.</a:t>
            </a:r>
          </a:p>
        </p:txBody>
      </p:sp>
      <p:pic>
        <p:nvPicPr>
          <p:cNvPr id="17"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844584" y="2147321"/>
            <a:ext cx="2007336" cy="28896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 name="Picture 4"/>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39354" y="2254712"/>
            <a:ext cx="2290252" cy="424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TextBox 18"/>
          <p:cNvSpPr txBox="1"/>
          <p:nvPr userDrawn="1"/>
        </p:nvSpPr>
        <p:spPr>
          <a:xfrm>
            <a:off x="4427985" y="1700808"/>
            <a:ext cx="2088232" cy="461665"/>
          </a:xfrm>
          <a:prstGeom prst="rect">
            <a:avLst/>
          </a:prstGeom>
          <a:noFill/>
        </p:spPr>
        <p:txBody>
          <a:bodyPr wrap="square" rtlCol="0">
            <a:spAutoFit/>
          </a:bodyPr>
          <a:lstStyle/>
          <a:p>
            <a:pPr>
              <a:spcAft>
                <a:spcPts val="2400"/>
              </a:spcAft>
            </a:pPr>
            <a:r>
              <a:rPr lang="en-GB" sz="2400" b="1" dirty="0">
                <a:solidFill>
                  <a:srgbClr val="005EB8"/>
                </a:solidFill>
                <a:latin typeface="+mj-lt"/>
              </a:rPr>
              <a:t>Our values</a:t>
            </a:r>
          </a:p>
        </p:txBody>
      </p:sp>
    </p:spTree>
    <p:extLst>
      <p:ext uri="{BB962C8B-B14F-4D97-AF65-F5344CB8AC3E}">
        <p14:creationId xmlns:p14="http://schemas.microsoft.com/office/powerpoint/2010/main" val="25712470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Responsive content v1">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AE2573"/>
                </a:solidFill>
              </a:defRPr>
            </a:lvl1pPr>
          </a:lstStyle>
          <a:p>
            <a:r>
              <a:rPr lang="en-US" dirty="0"/>
              <a:t>Click to edit Master title style</a:t>
            </a:r>
            <a:endParaRPr lang="en-GB" dirty="0"/>
          </a:p>
        </p:txBody>
      </p:sp>
      <p:sp>
        <p:nvSpPr>
          <p:cNvPr id="3" name="Content Placeholder 2"/>
          <p:cNvSpPr>
            <a:spLocks noGrp="1"/>
          </p:cNvSpPr>
          <p:nvPr>
            <p:ph idx="1"/>
          </p:nvPr>
        </p:nvSpPr>
        <p:spPr>
          <a:xfrm>
            <a:off x="505610" y="2420889"/>
            <a:ext cx="8314862" cy="3528392"/>
          </a:xfrm>
        </p:spPr>
        <p:txBody>
          <a:bodyPr/>
          <a:lstStyle>
            <a:lvl1pPr>
              <a:buClr>
                <a:srgbClr val="AE2573"/>
              </a:buClr>
              <a:defRPr/>
            </a:lvl1pPr>
            <a:lvl2pPr>
              <a:buClr>
                <a:srgbClr val="AE2573"/>
              </a:buClr>
              <a:defRPr/>
            </a:lvl2pPr>
            <a:lvl3pPr>
              <a:buClr>
                <a:srgbClr val="AE2573"/>
              </a:buClr>
              <a:defRPr/>
            </a:lvl3pPr>
            <a:lvl4pPr>
              <a:buClr>
                <a:srgbClr val="AE2573"/>
              </a:buClr>
              <a:defRPr/>
            </a:lvl4pPr>
            <a:lvl5pPr>
              <a:buClr>
                <a:srgbClr val="AE2573"/>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446255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Excellence">
    <p:spTree>
      <p:nvGrpSpPr>
        <p:cNvPr id="1" name=""/>
        <p:cNvGrpSpPr/>
        <p:nvPr/>
      </p:nvGrpSpPr>
      <p:grpSpPr>
        <a:xfrm>
          <a:off x="0" y="0"/>
          <a:ext cx="0" cy="0"/>
          <a:chOff x="0" y="0"/>
          <a:chExt cx="0" cy="0"/>
        </a:xfrm>
      </p:grpSpPr>
      <p:sp>
        <p:nvSpPr>
          <p:cNvPr id="7" name="TextBox 6"/>
          <p:cNvSpPr txBox="1"/>
          <p:nvPr userDrawn="1"/>
        </p:nvSpPr>
        <p:spPr>
          <a:xfrm>
            <a:off x="4355976" y="3005626"/>
            <a:ext cx="3456384" cy="1200329"/>
          </a:xfrm>
          <a:prstGeom prst="rect">
            <a:avLst/>
          </a:prstGeom>
          <a:noFill/>
        </p:spPr>
        <p:txBody>
          <a:bodyPr wrap="square" rtlCol="0">
            <a:spAutoFit/>
          </a:bodyPr>
          <a:lstStyle/>
          <a:p>
            <a:r>
              <a:rPr lang="en-GB" dirty="0">
                <a:solidFill>
                  <a:schemeClr val="tx1">
                    <a:lumMod val="75000"/>
                    <a:lumOff val="25000"/>
                  </a:schemeClr>
                </a:solidFill>
                <a:latin typeface="Arial" panose="020B0604020202020204" pitchFamily="34" charset="0"/>
                <a:cs typeface="Arial" panose="020B0604020202020204" pitchFamily="34" charset="0"/>
              </a:rPr>
              <a:t>We strive to deliver the best care we can. We grow a culture of excellence in our teams. We challenge complacency.</a:t>
            </a:r>
          </a:p>
        </p:txBody>
      </p:sp>
      <p:pic>
        <p:nvPicPr>
          <p:cNvPr id="8"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71447" y="2278176"/>
            <a:ext cx="2326627" cy="23749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9" name="Straight Connector 8"/>
          <p:cNvCxnSpPr/>
          <p:nvPr userDrawn="1"/>
        </p:nvCxnSpPr>
        <p:spPr>
          <a:xfrm>
            <a:off x="4139950" y="1772816"/>
            <a:ext cx="0" cy="3264136"/>
          </a:xfrm>
          <a:prstGeom prst="line">
            <a:avLst/>
          </a:prstGeom>
          <a:ln>
            <a:solidFill>
              <a:srgbClr val="41B6E6"/>
            </a:solidFill>
            <a:prstDash val="sysDash"/>
          </a:ln>
        </p:spPr>
        <p:style>
          <a:lnRef idx="1">
            <a:schemeClr val="accent1"/>
          </a:lnRef>
          <a:fillRef idx="0">
            <a:schemeClr val="accent1"/>
          </a:fillRef>
          <a:effectRef idx="0">
            <a:schemeClr val="accent1"/>
          </a:effectRef>
          <a:fontRef idx="minor">
            <a:schemeClr val="tx1"/>
          </a:fontRef>
        </p:style>
      </p:cxnSp>
      <p:sp>
        <p:nvSpPr>
          <p:cNvPr id="10" name="TextBox 9"/>
          <p:cNvSpPr txBox="1"/>
          <p:nvPr userDrawn="1"/>
        </p:nvSpPr>
        <p:spPr>
          <a:xfrm>
            <a:off x="4355975" y="1700808"/>
            <a:ext cx="2808312" cy="461665"/>
          </a:xfrm>
          <a:prstGeom prst="rect">
            <a:avLst/>
          </a:prstGeom>
          <a:noFill/>
        </p:spPr>
        <p:txBody>
          <a:bodyPr wrap="square" rtlCol="0">
            <a:spAutoFit/>
          </a:bodyPr>
          <a:lstStyle/>
          <a:p>
            <a:pPr>
              <a:spcAft>
                <a:spcPts val="2400"/>
              </a:spcAft>
            </a:pPr>
            <a:r>
              <a:rPr lang="en-GB" sz="2400" b="1" dirty="0">
                <a:solidFill>
                  <a:srgbClr val="005EB8"/>
                </a:solidFill>
                <a:latin typeface="+mj-lt"/>
              </a:rPr>
              <a:t>Our values</a:t>
            </a:r>
          </a:p>
        </p:txBody>
      </p:sp>
      <p:pic>
        <p:nvPicPr>
          <p:cNvPr id="11"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463975" y="2256233"/>
            <a:ext cx="1801737" cy="3324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960763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Excellence content v1">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41B6E6"/>
                </a:solidFill>
              </a:defRPr>
            </a:lvl1pPr>
          </a:lstStyle>
          <a:p>
            <a:r>
              <a:rPr lang="en-US" dirty="0"/>
              <a:t>Click to edit Master title style</a:t>
            </a:r>
            <a:endParaRPr lang="en-GB" dirty="0"/>
          </a:p>
        </p:txBody>
      </p:sp>
      <p:sp>
        <p:nvSpPr>
          <p:cNvPr id="3" name="Content Placeholder 2"/>
          <p:cNvSpPr>
            <a:spLocks noGrp="1"/>
          </p:cNvSpPr>
          <p:nvPr>
            <p:ph idx="1"/>
          </p:nvPr>
        </p:nvSpPr>
        <p:spPr>
          <a:xfrm>
            <a:off x="505608" y="2420889"/>
            <a:ext cx="8314863" cy="3528392"/>
          </a:xfrm>
        </p:spPr>
        <p:txBody>
          <a:bodyPr/>
          <a:lstStyle>
            <a:lvl1pPr>
              <a:buClr>
                <a:srgbClr val="41B6E6"/>
              </a:buClr>
              <a:defRPr/>
            </a:lvl1pPr>
            <a:lvl2pPr>
              <a:buClr>
                <a:srgbClr val="41B6E6"/>
              </a:buClr>
              <a:defRPr/>
            </a:lvl2pPr>
            <a:lvl3pPr>
              <a:buClr>
                <a:srgbClr val="41B6E6"/>
              </a:buClr>
              <a:defRPr/>
            </a:lvl3pPr>
            <a:lvl4pPr>
              <a:buClr>
                <a:srgbClr val="41B6E6"/>
              </a:buClr>
              <a:defRPr/>
            </a:lvl4pPr>
            <a:lvl5pPr>
              <a:buClr>
                <a:srgbClr val="41B6E6"/>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7289903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16992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resentation/Presenter slide 36pt/24p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84094" y="2636912"/>
            <a:ext cx="8336377" cy="792088"/>
          </a:xfrm>
        </p:spPr>
        <p:txBody>
          <a:bodyPr/>
          <a:lstStyle>
            <a:lvl1pPr>
              <a:defRPr sz="3200"/>
            </a:lvl1pPr>
          </a:lstStyle>
          <a:p>
            <a:pPr>
              <a:spcAft>
                <a:spcPts val="2400"/>
              </a:spcAft>
            </a:pPr>
            <a:r>
              <a:rPr lang="en-GB" sz="3600" b="1" dirty="0">
                <a:solidFill>
                  <a:srgbClr val="005EB8"/>
                </a:solidFill>
                <a:latin typeface="Arial" panose="020B0604020202020204" pitchFamily="34" charset="0"/>
                <a:cs typeface="Arial" panose="020B0604020202020204" pitchFamily="34" charset="0"/>
              </a:rPr>
              <a:t>Presentation title slide 36pt</a:t>
            </a:r>
            <a:endParaRPr lang="en-GB" sz="3600" dirty="0">
              <a:latin typeface="Arial" panose="020B0604020202020204" pitchFamily="34" charset="0"/>
              <a:cs typeface="Arial" panose="020B0604020202020204" pitchFamily="34" charset="0"/>
            </a:endParaRPr>
          </a:p>
        </p:txBody>
      </p:sp>
      <p:pic>
        <p:nvPicPr>
          <p:cNvPr id="3" name="Picture 2"/>
          <p:cNvPicPr>
            <a:picLocks noChangeAspect="1"/>
          </p:cNvPicPr>
          <p:nvPr userDrawn="1"/>
        </p:nvPicPr>
        <p:blipFill rotWithShape="1">
          <a:blip r:embed="rId2">
            <a:extLst>
              <a:ext uri="{28A0092B-C50C-407E-A947-70E740481C1C}">
                <a14:useLocalDpi xmlns:a14="http://schemas.microsoft.com/office/drawing/2010/main" val="0"/>
              </a:ext>
            </a:extLst>
          </a:blip>
          <a:srcRect r="47976" b="11837"/>
          <a:stretch/>
        </p:blipFill>
        <p:spPr>
          <a:xfrm>
            <a:off x="5820997" y="3573016"/>
            <a:ext cx="3323004" cy="3284984"/>
          </a:xfrm>
          <a:prstGeom prst="rect">
            <a:avLst/>
          </a:prstGeom>
        </p:spPr>
      </p:pic>
      <p:sp>
        <p:nvSpPr>
          <p:cNvPr id="8" name="Text Placeholder 7"/>
          <p:cNvSpPr>
            <a:spLocks noGrp="1"/>
          </p:cNvSpPr>
          <p:nvPr>
            <p:ph type="body" sz="quarter" idx="10" hasCustomPrompt="1"/>
          </p:nvPr>
        </p:nvSpPr>
        <p:spPr>
          <a:xfrm>
            <a:off x="500612" y="3501008"/>
            <a:ext cx="4895750" cy="1440160"/>
          </a:xfrm>
        </p:spPr>
        <p:txBody>
          <a:bodyPr>
            <a:noAutofit/>
          </a:bodyPr>
          <a:lstStyle>
            <a:lvl1pPr marL="0" indent="0">
              <a:buNone/>
              <a:defRPr sz="2400" b="1" baseline="0"/>
            </a:lvl1pPr>
          </a:lstStyle>
          <a:p>
            <a:pPr lvl="0"/>
            <a:r>
              <a:rPr lang="en-GB" dirty="0"/>
              <a:t>Presenter name 24pt</a:t>
            </a:r>
            <a:br>
              <a:rPr lang="en-GB" dirty="0"/>
            </a:br>
            <a:r>
              <a:rPr lang="en-GB" dirty="0"/>
              <a:t>Presenter job title</a:t>
            </a:r>
            <a:br>
              <a:rPr lang="en-GB" dirty="0"/>
            </a:br>
            <a:r>
              <a:rPr lang="en-GB" dirty="0"/>
              <a:t>Date</a:t>
            </a:r>
          </a:p>
        </p:txBody>
      </p:sp>
    </p:spTree>
    <p:extLst>
      <p:ext uri="{BB962C8B-B14F-4D97-AF65-F5344CB8AC3E}">
        <p14:creationId xmlns:p14="http://schemas.microsoft.com/office/powerpoint/2010/main" val="1525511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hapter/breaker slide 36p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84094" y="2636912"/>
            <a:ext cx="8336377" cy="1224136"/>
          </a:xfrm>
        </p:spPr>
        <p:txBody>
          <a:bodyPr/>
          <a:lstStyle>
            <a:lvl1pPr>
              <a:defRPr sz="3200"/>
            </a:lvl1pPr>
          </a:lstStyle>
          <a:p>
            <a:pPr>
              <a:spcAft>
                <a:spcPts val="2400"/>
              </a:spcAft>
            </a:pPr>
            <a:r>
              <a:rPr lang="en-GB" sz="3600" b="1" dirty="0">
                <a:solidFill>
                  <a:srgbClr val="005EB8"/>
                </a:solidFill>
                <a:latin typeface="Arial" panose="020B0604020202020204" pitchFamily="34" charset="0"/>
                <a:cs typeface="Arial" panose="020B0604020202020204" pitchFamily="34" charset="0"/>
              </a:rPr>
              <a:t>Chapter/breaker/question </a:t>
            </a:r>
            <a:br>
              <a:rPr lang="en-GB" sz="3600" b="1" dirty="0">
                <a:solidFill>
                  <a:srgbClr val="005EB8"/>
                </a:solidFill>
                <a:latin typeface="Arial" panose="020B0604020202020204" pitchFamily="34" charset="0"/>
                <a:cs typeface="Arial" panose="020B0604020202020204" pitchFamily="34" charset="0"/>
              </a:rPr>
            </a:br>
            <a:r>
              <a:rPr lang="en-GB" sz="3600" b="1" dirty="0">
                <a:solidFill>
                  <a:srgbClr val="005EB8"/>
                </a:solidFill>
                <a:latin typeface="Arial" panose="020B0604020202020204" pitchFamily="34" charset="0"/>
                <a:cs typeface="Arial" panose="020B0604020202020204" pitchFamily="34" charset="0"/>
              </a:rPr>
              <a:t>slide 36pt</a:t>
            </a:r>
          </a:p>
        </p:txBody>
      </p:sp>
      <p:pic>
        <p:nvPicPr>
          <p:cNvPr id="3" name="Picture 2"/>
          <p:cNvPicPr>
            <a:picLocks noChangeAspect="1"/>
          </p:cNvPicPr>
          <p:nvPr userDrawn="1"/>
        </p:nvPicPr>
        <p:blipFill rotWithShape="1">
          <a:blip r:embed="rId2">
            <a:extLst>
              <a:ext uri="{28A0092B-C50C-407E-A947-70E740481C1C}">
                <a14:useLocalDpi xmlns:a14="http://schemas.microsoft.com/office/drawing/2010/main" val="0"/>
              </a:ext>
            </a:extLst>
          </a:blip>
          <a:srcRect r="47976" b="11837"/>
          <a:stretch/>
        </p:blipFill>
        <p:spPr>
          <a:xfrm>
            <a:off x="5820997" y="3573016"/>
            <a:ext cx="3323004" cy="3284984"/>
          </a:xfrm>
          <a:prstGeom prst="rect">
            <a:avLst/>
          </a:prstGeom>
        </p:spPr>
      </p:pic>
    </p:spTree>
    <p:extLst>
      <p:ext uri="{BB962C8B-B14F-4D97-AF65-F5344CB8AC3E}">
        <p14:creationId xmlns:p14="http://schemas.microsoft.com/office/powerpoint/2010/main" val="3069468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Content slide v1">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a:xfrm>
            <a:off x="516367" y="2420889"/>
            <a:ext cx="8304105" cy="352839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370241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slide v2">
    <p:spTree>
      <p:nvGrpSpPr>
        <p:cNvPr id="1" name=""/>
        <p:cNvGrpSpPr/>
        <p:nvPr/>
      </p:nvGrpSpPr>
      <p:grpSpPr>
        <a:xfrm>
          <a:off x="0" y="0"/>
          <a:ext cx="0" cy="0"/>
          <a:chOff x="0" y="0"/>
          <a:chExt cx="0" cy="0"/>
        </a:xfrm>
      </p:grpSpPr>
      <p:sp>
        <p:nvSpPr>
          <p:cNvPr id="3" name="Rectangle 2"/>
          <p:cNvSpPr/>
          <p:nvPr userDrawn="1"/>
        </p:nvSpPr>
        <p:spPr>
          <a:xfrm>
            <a:off x="0" y="12540"/>
            <a:ext cx="9144000" cy="5864733"/>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lvl1pPr>
              <a:defRPr>
                <a:solidFill>
                  <a:schemeClr val="bg1"/>
                </a:solidFill>
              </a:defRPr>
            </a:lvl1pPr>
          </a:lstStyle>
          <a:p>
            <a:r>
              <a:rPr lang="en-US" dirty="0"/>
              <a:t>Click to edit Master title style</a:t>
            </a:r>
            <a:endParaRPr lang="en-GB" dirty="0"/>
          </a:p>
        </p:txBody>
      </p:sp>
      <p:pic>
        <p:nvPicPr>
          <p:cNvPr id="4" name="Picture 2" descr="K:\HRODCOMM-C&amp;E_Design\PHOTO LIBRARY\6. LOGOS\1. KCHFT_Kent Community Health Foundation Trust\LOGO 2017\KCHFT\Professional Use\Kent Community Health NHS Foundation Trust RGB WHIT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300192" y="365026"/>
            <a:ext cx="2488203" cy="743744"/>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2"/>
          <p:cNvSpPr>
            <a:spLocks noGrp="1"/>
          </p:cNvSpPr>
          <p:nvPr>
            <p:ph idx="1"/>
          </p:nvPr>
        </p:nvSpPr>
        <p:spPr>
          <a:xfrm>
            <a:off x="537882" y="2420889"/>
            <a:ext cx="8282589" cy="3312367"/>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975766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ontent slide v4">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Tree>
    <p:extLst>
      <p:ext uri="{BB962C8B-B14F-4D97-AF65-F5344CB8AC3E}">
        <p14:creationId xmlns:p14="http://schemas.microsoft.com/office/powerpoint/2010/main" val="618320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14121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trategy with priorities">
    <p:spTree>
      <p:nvGrpSpPr>
        <p:cNvPr id="1" name=""/>
        <p:cNvGrpSpPr/>
        <p:nvPr/>
      </p:nvGrpSpPr>
      <p:grpSpPr>
        <a:xfrm>
          <a:off x="0" y="0"/>
          <a:ext cx="0" cy="0"/>
          <a:chOff x="0" y="0"/>
          <a:chExt cx="0" cy="0"/>
        </a:xfrm>
      </p:grpSpPr>
      <p:grpSp>
        <p:nvGrpSpPr>
          <p:cNvPr id="38" name="Group 37"/>
          <p:cNvGrpSpPr/>
          <p:nvPr userDrawn="1"/>
        </p:nvGrpSpPr>
        <p:grpSpPr>
          <a:xfrm>
            <a:off x="5770800" y="1268760"/>
            <a:ext cx="3278268" cy="2260952"/>
            <a:chOff x="5740320" y="1227138"/>
            <a:chExt cx="3062368" cy="2069014"/>
          </a:xfrm>
        </p:grpSpPr>
        <p:grpSp>
          <p:nvGrpSpPr>
            <p:cNvPr id="33" name="Group 32"/>
            <p:cNvGrpSpPr/>
            <p:nvPr userDrawn="1"/>
          </p:nvGrpSpPr>
          <p:grpSpPr>
            <a:xfrm>
              <a:off x="5749925" y="1227138"/>
              <a:ext cx="3052763" cy="2035175"/>
              <a:chOff x="5749925" y="1227138"/>
              <a:chExt cx="3052763" cy="2035175"/>
            </a:xfrm>
          </p:grpSpPr>
          <p:pic>
            <p:nvPicPr>
              <p:cNvPr id="34" name="Picture 61"/>
              <p:cNvPicPr>
                <a:picLocks noChangeAspect="1"/>
              </p:cNvPicPr>
              <p:nvPr/>
            </p:nvPicPr>
            <p:blipFill>
              <a:blip r:embed="rId2">
                <a:extLst>
                  <a:ext uri="{28A0092B-C50C-407E-A947-70E740481C1C}">
                    <a14:useLocalDpi xmlns:a14="http://schemas.microsoft.com/office/drawing/2010/main" val="0"/>
                  </a:ext>
                </a:extLst>
              </a:blip>
              <a:srcRect l="21550" t="16553" r="17287" b="25780"/>
              <a:stretch>
                <a:fillRect/>
              </a:stretch>
            </p:blipFill>
            <p:spPr bwMode="auto">
              <a:xfrm>
                <a:off x="5749925" y="1227138"/>
                <a:ext cx="3052763" cy="203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 name="Rectangle 34"/>
              <p:cNvSpPr/>
              <p:nvPr/>
            </p:nvSpPr>
            <p:spPr>
              <a:xfrm>
                <a:off x="6951663" y="1227138"/>
                <a:ext cx="324643" cy="2576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37" name="Rectangle 36"/>
            <p:cNvSpPr/>
            <p:nvPr userDrawn="1"/>
          </p:nvSpPr>
          <p:spPr>
            <a:xfrm>
              <a:off x="5740320" y="2880226"/>
              <a:ext cx="914400" cy="41592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Rectangle 1"/>
          <p:cNvSpPr/>
          <p:nvPr userDrawn="1"/>
        </p:nvSpPr>
        <p:spPr>
          <a:xfrm>
            <a:off x="0" y="5194991"/>
            <a:ext cx="9144000" cy="682281"/>
          </a:xfrm>
          <a:prstGeom prst="rect">
            <a:avLst/>
          </a:prstGeom>
          <a:gradFill>
            <a:gsLst>
              <a:gs pos="0">
                <a:srgbClr val="768692">
                  <a:alpha val="12000"/>
                </a:srgbClr>
              </a:gs>
              <a:gs pos="28000">
                <a:schemeClr val="bg1"/>
              </a:gs>
              <a:gs pos="100000">
                <a:schemeClr val="bg1"/>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n-GB">
              <a:solidFill>
                <a:prstClr val="white"/>
              </a:solidFill>
            </a:endParaRPr>
          </a:p>
        </p:txBody>
      </p:sp>
      <p:pic>
        <p:nvPicPr>
          <p:cNvPr id="3" name="Picture 62"/>
          <p:cNvPicPr>
            <a:picLocks noChangeAspect="1"/>
          </p:cNvPicPr>
          <p:nvPr userDrawn="1"/>
        </p:nvPicPr>
        <p:blipFill>
          <a:blip r:embed="rId3">
            <a:extLst>
              <a:ext uri="{28A0092B-C50C-407E-A947-70E740481C1C}">
                <a14:useLocalDpi xmlns:a14="http://schemas.microsoft.com/office/drawing/2010/main" val="0"/>
              </a:ext>
            </a:extLst>
          </a:blip>
          <a:srcRect l="23468" t="24915" r="26025" b="37543"/>
          <a:stretch>
            <a:fillRect/>
          </a:stretch>
        </p:blipFill>
        <p:spPr bwMode="auto">
          <a:xfrm>
            <a:off x="611982" y="3063106"/>
            <a:ext cx="1655762"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ounded Rectangle 7"/>
          <p:cNvSpPr/>
          <p:nvPr userDrawn="1"/>
        </p:nvSpPr>
        <p:spPr>
          <a:xfrm>
            <a:off x="676213" y="4240520"/>
            <a:ext cx="1591531" cy="1420728"/>
          </a:xfrm>
          <a:prstGeom prst="roundRect">
            <a:avLst>
              <a:gd name="adj" fmla="val 272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t"/>
          <a:lstStyle/>
          <a:p>
            <a:pPr defTabSz="914400">
              <a:defRPr/>
            </a:pPr>
            <a:r>
              <a:rPr lang="en-GB" sz="1200" b="1" dirty="0">
                <a:solidFill>
                  <a:srgbClr val="005EB8"/>
                </a:solidFill>
                <a:latin typeface="Arial" panose="020B0604020202020204" pitchFamily="34" charset="0"/>
                <a:cs typeface="Arial" panose="020B0604020202020204" pitchFamily="34" charset="0"/>
              </a:rPr>
              <a:t>Improve quality – </a:t>
            </a:r>
            <a:br>
              <a:rPr lang="en-GB" sz="1200" b="1" dirty="0">
                <a:solidFill>
                  <a:srgbClr val="005EB8"/>
                </a:solidFill>
                <a:latin typeface="Arial" panose="020B0604020202020204" pitchFamily="34" charset="0"/>
                <a:cs typeface="Arial" panose="020B0604020202020204" pitchFamily="34" charset="0"/>
              </a:rPr>
            </a:br>
            <a:r>
              <a:rPr lang="en-GB" sz="1200" b="0" dirty="0">
                <a:solidFill>
                  <a:srgbClr val="005EB8"/>
                </a:solidFill>
                <a:latin typeface="Arial" panose="020B0604020202020204" pitchFamily="34" charset="0"/>
                <a:cs typeface="Arial" panose="020B0604020202020204" pitchFamily="34" charset="0"/>
              </a:rPr>
              <a:t>innovate, improve and learn – so everyone gets the best health and wellbeing outcomes. </a:t>
            </a:r>
          </a:p>
        </p:txBody>
      </p:sp>
      <p:sp>
        <p:nvSpPr>
          <p:cNvPr id="9" name="Rounded Rectangle 8"/>
          <p:cNvSpPr/>
          <p:nvPr userDrawn="1"/>
        </p:nvSpPr>
        <p:spPr>
          <a:xfrm>
            <a:off x="2282708" y="4237530"/>
            <a:ext cx="1671872" cy="1502008"/>
          </a:xfrm>
          <a:prstGeom prst="roundRect">
            <a:avLst>
              <a:gd name="adj" fmla="val 4133"/>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t"/>
          <a:lstStyle/>
          <a:p>
            <a:pPr defTabSz="914400">
              <a:defRPr/>
            </a:pPr>
            <a:r>
              <a:rPr lang="en-GB" sz="1200" b="1" dirty="0">
                <a:solidFill>
                  <a:srgbClr val="005EB8"/>
                </a:solidFill>
                <a:latin typeface="Arial" panose="020B0604020202020204" pitchFamily="34" charset="0"/>
                <a:cs typeface="Arial" panose="020B0604020202020204" pitchFamily="34" charset="0"/>
              </a:rPr>
              <a:t>Support our </a:t>
            </a:r>
            <a:br>
              <a:rPr lang="en-GB" sz="1200" b="1" dirty="0">
                <a:solidFill>
                  <a:srgbClr val="005EB8"/>
                </a:solidFill>
                <a:latin typeface="Arial" panose="020B0604020202020204" pitchFamily="34" charset="0"/>
                <a:cs typeface="Arial" panose="020B0604020202020204" pitchFamily="34" charset="0"/>
              </a:rPr>
            </a:br>
            <a:r>
              <a:rPr lang="en-GB" sz="1200" b="1" dirty="0">
                <a:solidFill>
                  <a:srgbClr val="005EB8"/>
                </a:solidFill>
                <a:latin typeface="Arial" panose="020B0604020202020204" pitchFamily="34" charset="0"/>
                <a:cs typeface="Arial" panose="020B0604020202020204" pitchFamily="34" charset="0"/>
              </a:rPr>
              <a:t>people – </a:t>
            </a:r>
            <a:r>
              <a:rPr lang="en-GB" sz="1200" b="0" dirty="0">
                <a:solidFill>
                  <a:srgbClr val="005EB8"/>
                </a:solidFill>
                <a:latin typeface="Arial" panose="020B0604020202020204" pitchFamily="34" charset="0"/>
                <a:cs typeface="Arial" panose="020B0604020202020204" pitchFamily="34" charset="0"/>
              </a:rPr>
              <a:t>engage, develop and value our people so they deliver high-quality care throughout long, rewarding careers. </a:t>
            </a:r>
          </a:p>
        </p:txBody>
      </p:sp>
      <p:sp>
        <p:nvSpPr>
          <p:cNvPr id="10" name="Rounded Rectangle 9"/>
          <p:cNvSpPr/>
          <p:nvPr userDrawn="1"/>
        </p:nvSpPr>
        <p:spPr>
          <a:xfrm>
            <a:off x="3892346" y="4237530"/>
            <a:ext cx="1462752" cy="1587842"/>
          </a:xfrm>
          <a:prstGeom prst="roundRect">
            <a:avLst>
              <a:gd name="adj" fmla="val 4133"/>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t"/>
          <a:lstStyle/>
          <a:p>
            <a:pPr defTabSz="914400">
              <a:defRPr/>
            </a:pPr>
            <a:r>
              <a:rPr lang="en-GB" sz="1200" b="1" dirty="0">
                <a:solidFill>
                  <a:srgbClr val="005EB8"/>
                </a:solidFill>
                <a:latin typeface="Arial" panose="020B0604020202020204" pitchFamily="34" charset="0"/>
                <a:cs typeface="Arial" panose="020B0604020202020204" pitchFamily="34" charset="0"/>
              </a:rPr>
              <a:t>Join-up care – </a:t>
            </a:r>
            <a:r>
              <a:rPr lang="en-GB" sz="1200" b="0" dirty="0">
                <a:solidFill>
                  <a:srgbClr val="005EB8"/>
                </a:solidFill>
                <a:latin typeface="Arial" panose="020B0604020202020204" pitchFamily="34" charset="0"/>
                <a:cs typeface="Arial" panose="020B0604020202020204" pitchFamily="34" charset="0"/>
              </a:rPr>
              <a:t>progress partnerships so people feel supported by one multi-skilled team.</a:t>
            </a:r>
          </a:p>
        </p:txBody>
      </p:sp>
      <p:sp>
        <p:nvSpPr>
          <p:cNvPr id="11" name="Rounded Rectangle 10"/>
          <p:cNvSpPr/>
          <p:nvPr userDrawn="1"/>
        </p:nvSpPr>
        <p:spPr>
          <a:xfrm>
            <a:off x="5335035" y="4237530"/>
            <a:ext cx="1847471" cy="1575792"/>
          </a:xfrm>
          <a:prstGeom prst="roundRect">
            <a:avLst>
              <a:gd name="adj" fmla="val 4133"/>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914400">
              <a:defRPr/>
            </a:pPr>
            <a:r>
              <a:rPr lang="en-GB" sz="1200" b="1" dirty="0">
                <a:solidFill>
                  <a:srgbClr val="005EB8"/>
                </a:solidFill>
                <a:latin typeface="Arial" panose="020B0604020202020204" pitchFamily="34" charset="0"/>
                <a:cs typeface="Arial" panose="020B0604020202020204" pitchFamily="34" charset="0"/>
              </a:rPr>
              <a:t>Develop our digital ways of working – </a:t>
            </a:r>
            <a:r>
              <a:rPr lang="en-GB" sz="1200" b="0" dirty="0">
                <a:solidFill>
                  <a:srgbClr val="005EB8"/>
                </a:solidFill>
                <a:latin typeface="Arial" panose="020B0604020202020204" pitchFamily="34" charset="0"/>
                <a:cs typeface="Arial" panose="020B0604020202020204" pitchFamily="34" charset="0"/>
              </a:rPr>
              <a:t>invest in technology and training to give more time to care, better access to services and the power of information to all.</a:t>
            </a:r>
          </a:p>
        </p:txBody>
      </p:sp>
      <p:sp>
        <p:nvSpPr>
          <p:cNvPr id="12" name="Rectangle 28"/>
          <p:cNvSpPr>
            <a:spLocks noChangeArrowheads="1"/>
          </p:cNvSpPr>
          <p:nvPr userDrawn="1"/>
        </p:nvSpPr>
        <p:spPr bwMode="auto">
          <a:xfrm>
            <a:off x="528638" y="1484784"/>
            <a:ext cx="535305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defTabSz="914400" eaLnBrk="1" fontAlgn="base" hangingPunct="1">
              <a:spcBef>
                <a:spcPct val="0"/>
              </a:spcBef>
              <a:spcAft>
                <a:spcPct val="0"/>
              </a:spcAft>
            </a:pPr>
            <a:r>
              <a:rPr lang="en-GB" altLang="en-US" sz="1400" dirty="0">
                <a:solidFill>
                  <a:srgbClr val="005EB8"/>
                </a:solidFill>
                <a:cs typeface="Arial" pitchFamily="34" charset="0"/>
              </a:rPr>
              <a:t>A community which </a:t>
            </a:r>
            <a:r>
              <a:rPr lang="en-GB" altLang="en-US" sz="1400" b="1" dirty="0">
                <a:solidFill>
                  <a:srgbClr val="005EB8"/>
                </a:solidFill>
                <a:cs typeface="Arial" pitchFamily="34" charset="0"/>
              </a:rPr>
              <a:t>supports each other </a:t>
            </a:r>
            <a:r>
              <a:rPr lang="en-GB" altLang="en-US" sz="1400" dirty="0">
                <a:solidFill>
                  <a:srgbClr val="005EB8"/>
                </a:solidFill>
                <a:cs typeface="Arial" pitchFamily="34" charset="0"/>
              </a:rPr>
              <a:t>to </a:t>
            </a:r>
            <a:r>
              <a:rPr lang="en-GB" altLang="en-US" sz="1400" b="1" dirty="0">
                <a:solidFill>
                  <a:srgbClr val="005EB8"/>
                </a:solidFill>
                <a:cs typeface="Arial" pitchFamily="34" charset="0"/>
              </a:rPr>
              <a:t>live well</a:t>
            </a:r>
            <a:r>
              <a:rPr lang="en-GB" altLang="en-US" sz="1400" dirty="0">
                <a:solidFill>
                  <a:srgbClr val="005EB8"/>
                </a:solidFill>
                <a:cs typeface="Arial" pitchFamily="34" charset="0"/>
              </a:rPr>
              <a:t>.</a:t>
            </a:r>
            <a:endParaRPr lang="en-GB" altLang="en-US" sz="1400" b="1" dirty="0">
              <a:solidFill>
                <a:srgbClr val="005EB8"/>
              </a:solidFill>
              <a:cs typeface="Arial" pitchFamily="34" charset="0"/>
            </a:endParaRPr>
          </a:p>
        </p:txBody>
      </p:sp>
      <p:sp>
        <p:nvSpPr>
          <p:cNvPr id="13" name="Rectangle 29"/>
          <p:cNvSpPr>
            <a:spLocks noChangeArrowheads="1"/>
          </p:cNvSpPr>
          <p:nvPr userDrawn="1"/>
        </p:nvSpPr>
        <p:spPr bwMode="auto">
          <a:xfrm>
            <a:off x="539750" y="2204864"/>
            <a:ext cx="4535488"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defTabSz="914400" eaLnBrk="1" fontAlgn="base" hangingPunct="1">
              <a:spcBef>
                <a:spcPct val="0"/>
              </a:spcBef>
              <a:spcAft>
                <a:spcPct val="0"/>
              </a:spcAft>
            </a:pPr>
            <a:r>
              <a:rPr lang="en-GB" altLang="en-US" sz="1400" dirty="0">
                <a:solidFill>
                  <a:srgbClr val="005EB8"/>
                </a:solidFill>
                <a:cs typeface="Arial" pitchFamily="34" charset="0"/>
              </a:rPr>
              <a:t>To </a:t>
            </a:r>
            <a:r>
              <a:rPr lang="en-GB" altLang="en-US" sz="1400" b="1" dirty="0">
                <a:solidFill>
                  <a:srgbClr val="005EB8"/>
                </a:solidFill>
                <a:cs typeface="Arial" pitchFamily="34" charset="0"/>
              </a:rPr>
              <a:t>empower adults and children </a:t>
            </a:r>
            <a:r>
              <a:rPr lang="en-GB" altLang="en-US" sz="1400" dirty="0">
                <a:solidFill>
                  <a:srgbClr val="005EB8"/>
                </a:solidFill>
                <a:cs typeface="Arial" pitchFamily="34" charset="0"/>
              </a:rPr>
              <a:t>to live well, to be the </a:t>
            </a:r>
            <a:r>
              <a:rPr lang="en-GB" altLang="en-US" sz="1400" b="1" dirty="0">
                <a:solidFill>
                  <a:srgbClr val="005EB8"/>
                </a:solidFill>
                <a:cs typeface="Arial" pitchFamily="34" charset="0"/>
              </a:rPr>
              <a:t>best employer </a:t>
            </a:r>
            <a:r>
              <a:rPr lang="en-GB" altLang="en-US" sz="1400" dirty="0">
                <a:solidFill>
                  <a:srgbClr val="005EB8"/>
                </a:solidFill>
                <a:cs typeface="Arial" pitchFamily="34" charset="0"/>
              </a:rPr>
              <a:t>and </a:t>
            </a:r>
            <a:r>
              <a:rPr lang="en-GB" altLang="en-US" sz="1400" b="1" dirty="0">
                <a:solidFill>
                  <a:srgbClr val="005EB8"/>
                </a:solidFill>
                <a:cs typeface="Arial" pitchFamily="34" charset="0"/>
              </a:rPr>
              <a:t>work with our partners</a:t>
            </a:r>
            <a:r>
              <a:rPr lang="en-GB" altLang="en-US" sz="1400" dirty="0">
                <a:solidFill>
                  <a:srgbClr val="005EB8"/>
                </a:solidFill>
                <a:cs typeface="Arial" pitchFamily="34" charset="0"/>
              </a:rPr>
              <a:t> as one.</a:t>
            </a:r>
          </a:p>
        </p:txBody>
      </p:sp>
      <p:sp>
        <p:nvSpPr>
          <p:cNvPr id="15" name="Title 1"/>
          <p:cNvSpPr txBox="1">
            <a:spLocks/>
          </p:cNvSpPr>
          <p:nvPr userDrawn="1"/>
        </p:nvSpPr>
        <p:spPr bwMode="auto">
          <a:xfrm>
            <a:off x="514350" y="1170584"/>
            <a:ext cx="8496300" cy="379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defTabSz="914400" eaLnBrk="1" fontAlgn="base" hangingPunct="1">
              <a:spcBef>
                <a:spcPct val="0"/>
              </a:spcBef>
              <a:spcAft>
                <a:spcPct val="0"/>
              </a:spcAft>
            </a:pPr>
            <a:r>
              <a:rPr lang="en-GB" altLang="en-US" sz="1900" b="1" dirty="0">
                <a:solidFill>
                  <a:srgbClr val="005EB8"/>
                </a:solidFill>
                <a:latin typeface="Arial "/>
              </a:rPr>
              <a:t>Our vision</a:t>
            </a:r>
          </a:p>
        </p:txBody>
      </p:sp>
      <p:sp>
        <p:nvSpPr>
          <p:cNvPr id="16" name="Title 1"/>
          <p:cNvSpPr txBox="1">
            <a:spLocks/>
          </p:cNvSpPr>
          <p:nvPr userDrawn="1"/>
        </p:nvSpPr>
        <p:spPr bwMode="auto">
          <a:xfrm>
            <a:off x="514350" y="1890663"/>
            <a:ext cx="8496300"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defTabSz="914400" eaLnBrk="1" fontAlgn="base" hangingPunct="1">
              <a:spcBef>
                <a:spcPct val="0"/>
              </a:spcBef>
              <a:spcAft>
                <a:spcPct val="0"/>
              </a:spcAft>
            </a:pPr>
            <a:r>
              <a:rPr lang="en-GB" altLang="en-US" sz="1900" b="1" dirty="0">
                <a:solidFill>
                  <a:srgbClr val="005EB8"/>
                </a:solidFill>
                <a:latin typeface="Arial "/>
              </a:rPr>
              <a:t>Our mission</a:t>
            </a:r>
          </a:p>
        </p:txBody>
      </p:sp>
      <p:sp>
        <p:nvSpPr>
          <p:cNvPr id="17" name="Title 1"/>
          <p:cNvSpPr txBox="1">
            <a:spLocks/>
          </p:cNvSpPr>
          <p:nvPr userDrawn="1"/>
        </p:nvSpPr>
        <p:spPr bwMode="auto">
          <a:xfrm>
            <a:off x="514350" y="2826767"/>
            <a:ext cx="8496300"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defTabSz="914400" eaLnBrk="1" fontAlgn="base" hangingPunct="1">
              <a:spcBef>
                <a:spcPct val="0"/>
              </a:spcBef>
              <a:spcAft>
                <a:spcPct val="0"/>
              </a:spcAft>
            </a:pPr>
            <a:r>
              <a:rPr lang="en-GB" altLang="en-US" sz="1900" b="1" dirty="0">
                <a:solidFill>
                  <a:srgbClr val="005EB8"/>
                </a:solidFill>
                <a:latin typeface="Arial "/>
              </a:rPr>
              <a:t>Our goals</a:t>
            </a:r>
          </a:p>
        </p:txBody>
      </p:sp>
      <p:sp>
        <p:nvSpPr>
          <p:cNvPr id="18" name="Title 1"/>
          <p:cNvSpPr txBox="1">
            <a:spLocks/>
          </p:cNvSpPr>
          <p:nvPr userDrawn="1"/>
        </p:nvSpPr>
        <p:spPr bwMode="auto">
          <a:xfrm>
            <a:off x="2178050" y="6176963"/>
            <a:ext cx="6624638"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defTabSz="914400" eaLnBrk="1" fontAlgn="base" hangingPunct="1">
              <a:spcBef>
                <a:spcPct val="0"/>
              </a:spcBef>
              <a:spcAft>
                <a:spcPct val="0"/>
              </a:spcAft>
            </a:pPr>
            <a:r>
              <a:rPr lang="en-GB" altLang="en-US" sz="1900" b="1">
                <a:solidFill>
                  <a:srgbClr val="005EB8"/>
                </a:solidFill>
                <a:latin typeface="Arial "/>
              </a:rPr>
              <a:t>Our values</a:t>
            </a:r>
          </a:p>
        </p:txBody>
      </p:sp>
      <p:cxnSp>
        <p:nvCxnSpPr>
          <p:cNvPr id="19" name="Straight Connector 18"/>
          <p:cNvCxnSpPr/>
          <p:nvPr userDrawn="1"/>
        </p:nvCxnSpPr>
        <p:spPr>
          <a:xfrm>
            <a:off x="611188" y="1124744"/>
            <a:ext cx="4799012" cy="0"/>
          </a:xfrm>
          <a:prstGeom prst="line">
            <a:avLst/>
          </a:prstGeom>
          <a:ln w="6350">
            <a:solidFill>
              <a:srgbClr val="768692">
                <a:alpha val="58000"/>
              </a:srgb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a:off x="611188" y="1844824"/>
            <a:ext cx="4799012" cy="0"/>
          </a:xfrm>
          <a:prstGeom prst="line">
            <a:avLst/>
          </a:prstGeom>
          <a:ln w="6350">
            <a:solidFill>
              <a:srgbClr val="768692">
                <a:alpha val="58000"/>
              </a:srgb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a:off x="539750" y="2780928"/>
            <a:ext cx="4870450" cy="0"/>
          </a:xfrm>
          <a:prstGeom prst="line">
            <a:avLst/>
          </a:prstGeom>
          <a:ln w="6350">
            <a:solidFill>
              <a:srgbClr val="768692">
                <a:alpha val="58000"/>
              </a:srgb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a:off x="1979553" y="3789040"/>
            <a:ext cx="6840597" cy="0"/>
          </a:xfrm>
          <a:prstGeom prst="line">
            <a:avLst/>
          </a:prstGeom>
          <a:ln w="6350">
            <a:solidFill>
              <a:srgbClr val="768692">
                <a:alpha val="58000"/>
              </a:srgbClr>
            </a:solidFill>
          </a:ln>
        </p:spPr>
        <p:style>
          <a:lnRef idx="1">
            <a:schemeClr val="accent1"/>
          </a:lnRef>
          <a:fillRef idx="0">
            <a:schemeClr val="accent1"/>
          </a:fillRef>
          <a:effectRef idx="0">
            <a:schemeClr val="accent1"/>
          </a:effectRef>
          <a:fontRef idx="minor">
            <a:schemeClr val="tx1"/>
          </a:fontRef>
        </p:style>
      </p:cxnSp>
      <p:sp>
        <p:nvSpPr>
          <p:cNvPr id="23" name="Title 1"/>
          <p:cNvSpPr txBox="1">
            <a:spLocks/>
          </p:cNvSpPr>
          <p:nvPr userDrawn="1"/>
        </p:nvSpPr>
        <p:spPr bwMode="auto">
          <a:xfrm>
            <a:off x="522288" y="3915126"/>
            <a:ext cx="8496300"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defTabSz="914400" eaLnBrk="1" fontAlgn="base" hangingPunct="1">
              <a:spcBef>
                <a:spcPct val="0"/>
              </a:spcBef>
              <a:spcAft>
                <a:spcPct val="0"/>
              </a:spcAft>
            </a:pPr>
            <a:r>
              <a:rPr lang="en-GB" altLang="en-US" sz="1900" b="1" dirty="0">
                <a:solidFill>
                  <a:srgbClr val="005EB8"/>
                </a:solidFill>
                <a:latin typeface="Arial "/>
              </a:rPr>
              <a:t>Our priorities for 2020/21</a:t>
            </a:r>
          </a:p>
        </p:txBody>
      </p:sp>
      <p:sp>
        <p:nvSpPr>
          <p:cNvPr id="28" name="Oval 27"/>
          <p:cNvSpPr/>
          <p:nvPr userDrawn="1"/>
        </p:nvSpPr>
        <p:spPr>
          <a:xfrm>
            <a:off x="638175" y="4356139"/>
            <a:ext cx="80963" cy="80962"/>
          </a:xfrm>
          <a:prstGeom prst="ellipse">
            <a:avLst/>
          </a:prstGeom>
          <a:solidFill>
            <a:srgbClr val="AE25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n-GB">
              <a:solidFill>
                <a:prstClr val="white"/>
              </a:solidFill>
            </a:endParaRPr>
          </a:p>
        </p:txBody>
      </p:sp>
      <p:sp>
        <p:nvSpPr>
          <p:cNvPr id="29" name="Oval 28"/>
          <p:cNvSpPr/>
          <p:nvPr userDrawn="1"/>
        </p:nvSpPr>
        <p:spPr>
          <a:xfrm>
            <a:off x="2231020" y="4356139"/>
            <a:ext cx="80962" cy="80963"/>
          </a:xfrm>
          <a:prstGeom prst="ellipse">
            <a:avLst/>
          </a:prstGeom>
          <a:solidFill>
            <a:srgbClr val="AE25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n-GB">
              <a:solidFill>
                <a:prstClr val="white"/>
              </a:solidFill>
            </a:endParaRPr>
          </a:p>
        </p:txBody>
      </p:sp>
      <p:sp>
        <p:nvSpPr>
          <p:cNvPr id="30" name="Oval 29"/>
          <p:cNvSpPr/>
          <p:nvPr userDrawn="1"/>
        </p:nvSpPr>
        <p:spPr>
          <a:xfrm>
            <a:off x="3860309" y="4356139"/>
            <a:ext cx="80962" cy="80962"/>
          </a:xfrm>
          <a:prstGeom prst="ellipse">
            <a:avLst/>
          </a:prstGeom>
          <a:solidFill>
            <a:srgbClr val="AE25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n-GB">
              <a:solidFill>
                <a:prstClr val="white"/>
              </a:solidFill>
            </a:endParaRPr>
          </a:p>
        </p:txBody>
      </p:sp>
      <p:sp>
        <p:nvSpPr>
          <p:cNvPr id="31" name="Oval 30"/>
          <p:cNvSpPr/>
          <p:nvPr userDrawn="1"/>
        </p:nvSpPr>
        <p:spPr>
          <a:xfrm>
            <a:off x="5293506" y="4356139"/>
            <a:ext cx="80962" cy="80962"/>
          </a:xfrm>
          <a:prstGeom prst="ellipse">
            <a:avLst/>
          </a:prstGeom>
          <a:solidFill>
            <a:srgbClr val="AE25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n-GB">
              <a:solidFill>
                <a:prstClr val="white"/>
              </a:solidFill>
            </a:endParaRPr>
          </a:p>
        </p:txBody>
      </p:sp>
      <p:pic>
        <p:nvPicPr>
          <p:cNvPr id="32" name="Picture 58"/>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3763963" y="6059488"/>
            <a:ext cx="498475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 name="TextBox 35"/>
          <p:cNvSpPr txBox="1"/>
          <p:nvPr userDrawn="1"/>
        </p:nvSpPr>
        <p:spPr>
          <a:xfrm>
            <a:off x="477704" y="478413"/>
            <a:ext cx="4324696" cy="646331"/>
          </a:xfrm>
          <a:prstGeom prst="rect">
            <a:avLst/>
          </a:prstGeom>
          <a:noFill/>
        </p:spPr>
        <p:txBody>
          <a:bodyPr wrap="square" rtlCol="0">
            <a:spAutoFit/>
          </a:bodyPr>
          <a:lstStyle/>
          <a:p>
            <a:r>
              <a:rPr kumimoji="0" lang="en-GB" altLang="en-US" sz="3600" b="1" i="0" u="none" strike="noStrike" kern="1200" cap="none" spc="0" normalizeH="0" baseline="0" noProof="0" dirty="0">
                <a:ln>
                  <a:noFill/>
                </a:ln>
                <a:solidFill>
                  <a:srgbClr val="005EB8"/>
                </a:solidFill>
                <a:effectLst/>
                <a:uLnTx/>
                <a:uFillTx/>
                <a:latin typeface="Arial" panose="020B0604020202020204" pitchFamily="34" charset="0"/>
                <a:ea typeface="+mj-ea"/>
                <a:cs typeface="Arial" panose="020B0604020202020204" pitchFamily="34" charset="0"/>
              </a:rPr>
              <a:t>Our strategy</a:t>
            </a:r>
            <a:endParaRPr lang="en-GB" dirty="0"/>
          </a:p>
        </p:txBody>
      </p:sp>
      <p:sp>
        <p:nvSpPr>
          <p:cNvPr id="4" name="Rounded Rectangle 3"/>
          <p:cNvSpPr/>
          <p:nvPr userDrawn="1"/>
        </p:nvSpPr>
        <p:spPr>
          <a:xfrm>
            <a:off x="2043847" y="2880226"/>
            <a:ext cx="1831975" cy="323850"/>
          </a:xfrm>
          <a:prstGeom prst="roundRect">
            <a:avLst>
              <a:gd name="adj" fmla="val 6955"/>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914400">
              <a:defRPr/>
            </a:pPr>
            <a:r>
              <a:rPr lang="en-GB" sz="1400" b="1" dirty="0">
                <a:solidFill>
                  <a:srgbClr val="005EB8"/>
                </a:solidFill>
                <a:latin typeface="Arial" panose="020B0604020202020204" pitchFamily="34" charset="0"/>
                <a:cs typeface="Arial" panose="020B0604020202020204" pitchFamily="34" charset="0"/>
              </a:rPr>
              <a:t>Prevent</a:t>
            </a:r>
            <a:r>
              <a:rPr lang="en-GB" sz="1400" dirty="0">
                <a:solidFill>
                  <a:srgbClr val="005EB8"/>
                </a:solidFill>
                <a:latin typeface="Arial" panose="020B0604020202020204" pitchFamily="34" charset="0"/>
                <a:cs typeface="Arial" panose="020B0604020202020204" pitchFamily="34" charset="0"/>
              </a:rPr>
              <a:t> ill health</a:t>
            </a:r>
          </a:p>
        </p:txBody>
      </p:sp>
      <p:sp>
        <p:nvSpPr>
          <p:cNvPr id="5" name="Rounded Rectangle 4"/>
          <p:cNvSpPr/>
          <p:nvPr userDrawn="1"/>
        </p:nvSpPr>
        <p:spPr>
          <a:xfrm>
            <a:off x="2040672" y="2980238"/>
            <a:ext cx="2879725" cy="922338"/>
          </a:xfrm>
          <a:prstGeom prst="roundRect">
            <a:avLst>
              <a:gd name="adj" fmla="val 6955"/>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914400">
              <a:defRPr/>
            </a:pPr>
            <a:r>
              <a:rPr lang="en-GB" sz="1400" dirty="0">
                <a:solidFill>
                  <a:srgbClr val="005EB8"/>
                </a:solidFill>
                <a:latin typeface="Arial" panose="020B0604020202020204" pitchFamily="34" charset="0"/>
                <a:cs typeface="Arial" panose="020B0604020202020204" pitchFamily="34" charset="0"/>
              </a:rPr>
              <a:t>Deliver high quality care </a:t>
            </a:r>
            <a:r>
              <a:rPr lang="en-GB" sz="1400" b="1" dirty="0">
                <a:solidFill>
                  <a:srgbClr val="005EB8"/>
                </a:solidFill>
                <a:latin typeface="Arial" panose="020B0604020202020204" pitchFamily="34" charset="0"/>
                <a:cs typeface="Arial" panose="020B0604020202020204" pitchFamily="34" charset="0"/>
              </a:rPr>
              <a:t>at </a:t>
            </a:r>
            <a:br>
              <a:rPr lang="en-GB" sz="1400" b="1" dirty="0">
                <a:solidFill>
                  <a:srgbClr val="005EB8"/>
                </a:solidFill>
                <a:latin typeface="Arial" panose="020B0604020202020204" pitchFamily="34" charset="0"/>
                <a:cs typeface="Arial" panose="020B0604020202020204" pitchFamily="34" charset="0"/>
              </a:rPr>
            </a:br>
            <a:r>
              <a:rPr lang="en-GB" sz="1400" b="1" dirty="0">
                <a:solidFill>
                  <a:srgbClr val="005EB8"/>
                </a:solidFill>
                <a:latin typeface="Arial" panose="020B0604020202020204" pitchFamily="34" charset="0"/>
                <a:cs typeface="Arial" panose="020B0604020202020204" pitchFamily="34" charset="0"/>
              </a:rPr>
              <a:t>home </a:t>
            </a:r>
            <a:r>
              <a:rPr lang="en-GB" sz="1400" dirty="0">
                <a:solidFill>
                  <a:srgbClr val="005EB8"/>
                </a:solidFill>
                <a:latin typeface="Arial" panose="020B0604020202020204" pitchFamily="34" charset="0"/>
                <a:cs typeface="Arial" panose="020B0604020202020204" pitchFamily="34" charset="0"/>
              </a:rPr>
              <a:t>and</a:t>
            </a:r>
            <a:r>
              <a:rPr lang="en-GB" sz="1400" b="1" dirty="0">
                <a:solidFill>
                  <a:srgbClr val="005EB8"/>
                </a:solidFill>
                <a:latin typeface="Arial" panose="020B0604020202020204" pitchFamily="34" charset="0"/>
                <a:cs typeface="Arial" panose="020B0604020202020204" pitchFamily="34" charset="0"/>
              </a:rPr>
              <a:t> in the community</a:t>
            </a:r>
          </a:p>
        </p:txBody>
      </p:sp>
      <p:sp>
        <p:nvSpPr>
          <p:cNvPr id="6" name="Rounded Rectangle 5"/>
          <p:cNvSpPr/>
          <p:nvPr userDrawn="1"/>
        </p:nvSpPr>
        <p:spPr>
          <a:xfrm>
            <a:off x="4643438" y="2880226"/>
            <a:ext cx="1870075" cy="328612"/>
          </a:xfrm>
          <a:prstGeom prst="roundRect">
            <a:avLst>
              <a:gd name="adj" fmla="val 6955"/>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914400">
              <a:defRPr/>
            </a:pPr>
            <a:r>
              <a:rPr lang="en-GB" sz="1400" b="1" dirty="0">
                <a:solidFill>
                  <a:srgbClr val="005EB8"/>
                </a:solidFill>
                <a:latin typeface="Arial" panose="020B0604020202020204" pitchFamily="34" charset="0"/>
                <a:cs typeface="Arial" panose="020B0604020202020204" pitchFamily="34" charset="0"/>
              </a:rPr>
              <a:t>Integrate </a:t>
            </a:r>
            <a:r>
              <a:rPr lang="en-GB" sz="1400" dirty="0">
                <a:solidFill>
                  <a:srgbClr val="005EB8"/>
                </a:solidFill>
                <a:latin typeface="Arial" panose="020B0604020202020204" pitchFamily="34" charset="0"/>
                <a:cs typeface="Arial" panose="020B0604020202020204" pitchFamily="34" charset="0"/>
              </a:rPr>
              <a:t>services</a:t>
            </a:r>
          </a:p>
        </p:txBody>
      </p:sp>
      <p:sp>
        <p:nvSpPr>
          <p:cNvPr id="7" name="Rounded Rectangle 6"/>
          <p:cNvSpPr/>
          <p:nvPr userDrawn="1"/>
        </p:nvSpPr>
        <p:spPr>
          <a:xfrm>
            <a:off x="4643438" y="3169151"/>
            <a:ext cx="2736850" cy="396875"/>
          </a:xfrm>
          <a:prstGeom prst="roundRect">
            <a:avLst>
              <a:gd name="adj" fmla="val 6955"/>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914400">
              <a:defRPr/>
            </a:pPr>
            <a:r>
              <a:rPr lang="en-GB" sz="1400" dirty="0">
                <a:solidFill>
                  <a:srgbClr val="005EB8"/>
                </a:solidFill>
                <a:latin typeface="Arial" panose="020B0604020202020204" pitchFamily="34" charset="0"/>
                <a:cs typeface="Arial" panose="020B0604020202020204" pitchFamily="34" charset="0"/>
              </a:rPr>
              <a:t>Develop </a:t>
            </a:r>
            <a:r>
              <a:rPr lang="en-GB" sz="1400" b="1" dirty="0">
                <a:solidFill>
                  <a:srgbClr val="005EB8"/>
                </a:solidFill>
                <a:latin typeface="Arial" panose="020B0604020202020204" pitchFamily="34" charset="0"/>
                <a:cs typeface="Arial" panose="020B0604020202020204" pitchFamily="34" charset="0"/>
              </a:rPr>
              <a:t>sustainable </a:t>
            </a:r>
            <a:r>
              <a:rPr lang="en-GB" sz="1400" dirty="0">
                <a:solidFill>
                  <a:srgbClr val="005EB8"/>
                </a:solidFill>
                <a:latin typeface="Arial" panose="020B0604020202020204" pitchFamily="34" charset="0"/>
                <a:cs typeface="Arial" panose="020B0604020202020204" pitchFamily="34" charset="0"/>
              </a:rPr>
              <a:t>services</a:t>
            </a:r>
          </a:p>
        </p:txBody>
      </p:sp>
      <p:sp>
        <p:nvSpPr>
          <p:cNvPr id="24" name="Oval 23"/>
          <p:cNvSpPr/>
          <p:nvPr userDrawn="1"/>
        </p:nvSpPr>
        <p:spPr>
          <a:xfrm>
            <a:off x="1939072" y="2989763"/>
            <a:ext cx="80963" cy="80963"/>
          </a:xfrm>
          <a:prstGeom prst="ellipse">
            <a:avLst/>
          </a:prstGeom>
          <a:solidFill>
            <a:srgbClr val="AE25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n-GB">
              <a:solidFill>
                <a:prstClr val="white"/>
              </a:solidFill>
            </a:endParaRPr>
          </a:p>
        </p:txBody>
      </p:sp>
      <p:sp>
        <p:nvSpPr>
          <p:cNvPr id="25" name="Oval 24"/>
          <p:cNvSpPr/>
          <p:nvPr userDrawn="1"/>
        </p:nvSpPr>
        <p:spPr>
          <a:xfrm>
            <a:off x="1939072" y="3296151"/>
            <a:ext cx="80963" cy="80962"/>
          </a:xfrm>
          <a:prstGeom prst="ellipse">
            <a:avLst/>
          </a:prstGeom>
          <a:solidFill>
            <a:srgbClr val="AE25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n-GB">
              <a:solidFill>
                <a:prstClr val="white"/>
              </a:solidFill>
            </a:endParaRPr>
          </a:p>
        </p:txBody>
      </p:sp>
      <p:sp>
        <p:nvSpPr>
          <p:cNvPr id="26" name="Oval 25"/>
          <p:cNvSpPr/>
          <p:nvPr userDrawn="1"/>
        </p:nvSpPr>
        <p:spPr>
          <a:xfrm>
            <a:off x="4572000" y="3005638"/>
            <a:ext cx="80963" cy="80963"/>
          </a:xfrm>
          <a:prstGeom prst="ellipse">
            <a:avLst/>
          </a:prstGeom>
          <a:solidFill>
            <a:srgbClr val="AE25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n-GB">
              <a:solidFill>
                <a:prstClr val="white"/>
              </a:solidFill>
            </a:endParaRPr>
          </a:p>
        </p:txBody>
      </p:sp>
      <p:sp>
        <p:nvSpPr>
          <p:cNvPr id="27" name="Oval 26"/>
          <p:cNvSpPr/>
          <p:nvPr userDrawn="1"/>
        </p:nvSpPr>
        <p:spPr>
          <a:xfrm>
            <a:off x="4572000" y="3324726"/>
            <a:ext cx="80963" cy="80962"/>
          </a:xfrm>
          <a:prstGeom prst="ellipse">
            <a:avLst/>
          </a:prstGeom>
          <a:solidFill>
            <a:srgbClr val="AE25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n-GB">
              <a:solidFill>
                <a:prstClr val="white"/>
              </a:solidFill>
            </a:endParaRPr>
          </a:p>
        </p:txBody>
      </p:sp>
      <p:sp>
        <p:nvSpPr>
          <p:cNvPr id="40" name="Rounded Rectangle 39"/>
          <p:cNvSpPr/>
          <p:nvPr userDrawn="1"/>
        </p:nvSpPr>
        <p:spPr>
          <a:xfrm>
            <a:off x="7039166" y="4237530"/>
            <a:ext cx="2051120" cy="1575792"/>
          </a:xfrm>
          <a:prstGeom prst="roundRect">
            <a:avLst>
              <a:gd name="adj" fmla="val 4133"/>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914400">
              <a:defRPr/>
            </a:pPr>
            <a:r>
              <a:rPr lang="en-GB" sz="1200" b="1" dirty="0">
                <a:solidFill>
                  <a:srgbClr val="005EB8"/>
                </a:solidFill>
                <a:latin typeface="Arial" panose="020B0604020202020204" pitchFamily="34" charset="0"/>
                <a:cs typeface="Arial" panose="020B0604020202020204" pitchFamily="34" charset="0"/>
              </a:rPr>
              <a:t>Reset and reimagine </a:t>
            </a:r>
            <a:r>
              <a:rPr lang="en-GB" sz="1200" b="0" dirty="0">
                <a:solidFill>
                  <a:srgbClr val="005EB8"/>
                </a:solidFill>
                <a:latin typeface="Arial" panose="020B0604020202020204" pitchFamily="34" charset="0"/>
                <a:cs typeface="Arial" panose="020B0604020202020204" pitchFamily="34" charset="0"/>
              </a:rPr>
              <a:t>– </a:t>
            </a:r>
            <a:br>
              <a:rPr lang="en-GB" sz="1200" b="0" dirty="0">
                <a:solidFill>
                  <a:srgbClr val="005EB8"/>
                </a:solidFill>
                <a:latin typeface="Arial" panose="020B0604020202020204" pitchFamily="34" charset="0"/>
                <a:cs typeface="Arial" panose="020B0604020202020204" pitchFamily="34" charset="0"/>
              </a:rPr>
            </a:br>
            <a:r>
              <a:rPr lang="en-GB" sz="1200" b="0" dirty="0">
                <a:solidFill>
                  <a:srgbClr val="005EB8"/>
                </a:solidFill>
                <a:latin typeface="Arial" panose="020B0604020202020204" pitchFamily="34" charset="0"/>
                <a:cs typeface="Arial" panose="020B0604020202020204" pitchFamily="34" charset="0"/>
              </a:rPr>
              <a:t>follow our strong response to COVID-19 with a progressive reset plan – meet changing demand, build on positive differences and transform system working.</a:t>
            </a:r>
          </a:p>
        </p:txBody>
      </p:sp>
      <p:sp>
        <p:nvSpPr>
          <p:cNvPr id="41" name="Oval 40"/>
          <p:cNvSpPr/>
          <p:nvPr userDrawn="1"/>
        </p:nvSpPr>
        <p:spPr>
          <a:xfrm>
            <a:off x="6991893" y="4356139"/>
            <a:ext cx="80962" cy="80962"/>
          </a:xfrm>
          <a:prstGeom prst="ellipse">
            <a:avLst/>
          </a:prstGeom>
          <a:solidFill>
            <a:srgbClr val="AE25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n-GB">
              <a:solidFill>
                <a:prstClr val="white"/>
              </a:solidFill>
            </a:endParaRPr>
          </a:p>
        </p:txBody>
      </p:sp>
    </p:spTree>
    <p:extLst>
      <p:ext uri="{BB962C8B-B14F-4D97-AF65-F5344CB8AC3E}">
        <p14:creationId xmlns:p14="http://schemas.microsoft.com/office/powerpoint/2010/main" val="1004538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trategy with enablers">
    <p:spTree>
      <p:nvGrpSpPr>
        <p:cNvPr id="1" name=""/>
        <p:cNvGrpSpPr/>
        <p:nvPr/>
      </p:nvGrpSpPr>
      <p:grpSpPr>
        <a:xfrm>
          <a:off x="0" y="0"/>
          <a:ext cx="0" cy="0"/>
          <a:chOff x="0" y="0"/>
          <a:chExt cx="0" cy="0"/>
        </a:xfrm>
      </p:grpSpPr>
      <p:sp>
        <p:nvSpPr>
          <p:cNvPr id="3" name="Rectangle 2"/>
          <p:cNvSpPr/>
          <p:nvPr userDrawn="1"/>
        </p:nvSpPr>
        <p:spPr>
          <a:xfrm>
            <a:off x="-5016" y="5303194"/>
            <a:ext cx="9144000" cy="682281"/>
          </a:xfrm>
          <a:prstGeom prst="rect">
            <a:avLst/>
          </a:prstGeom>
          <a:gradFill>
            <a:gsLst>
              <a:gs pos="0">
                <a:srgbClr val="768692">
                  <a:alpha val="12000"/>
                </a:srgbClr>
              </a:gs>
              <a:gs pos="28000">
                <a:schemeClr val="bg1"/>
              </a:gs>
              <a:gs pos="100000">
                <a:schemeClr val="bg1"/>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n-GB">
              <a:solidFill>
                <a:prstClr val="white"/>
              </a:solidFill>
            </a:endParaRPr>
          </a:p>
        </p:txBody>
      </p:sp>
      <p:grpSp>
        <p:nvGrpSpPr>
          <p:cNvPr id="52" name="Group 51"/>
          <p:cNvGrpSpPr/>
          <p:nvPr userDrawn="1"/>
        </p:nvGrpSpPr>
        <p:grpSpPr>
          <a:xfrm>
            <a:off x="517272" y="4301752"/>
            <a:ext cx="8496300" cy="1782291"/>
            <a:chOff x="517272" y="4077072"/>
            <a:chExt cx="8496300" cy="1782291"/>
          </a:xfrm>
        </p:grpSpPr>
        <p:sp>
          <p:nvSpPr>
            <p:cNvPr id="4" name="Rounded Rectangle 3"/>
            <p:cNvSpPr/>
            <p:nvPr userDrawn="1"/>
          </p:nvSpPr>
          <p:spPr>
            <a:xfrm>
              <a:off x="671197" y="4107199"/>
              <a:ext cx="1627799" cy="1687552"/>
            </a:xfrm>
            <a:prstGeom prst="roundRect">
              <a:avLst>
                <a:gd name="adj" fmla="val 272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914400">
                <a:defRPr/>
              </a:pPr>
              <a:r>
                <a:rPr lang="en-GB" sz="1400" b="1" dirty="0">
                  <a:solidFill>
                    <a:srgbClr val="005EB8"/>
                  </a:solidFill>
                  <a:latin typeface="Arial" panose="020B0604020202020204" pitchFamily="34" charset="0"/>
                  <a:cs typeface="Arial" panose="020B0604020202020204" pitchFamily="34" charset="0"/>
                </a:rPr>
                <a:t>Digital – </a:t>
              </a:r>
              <a:br>
                <a:rPr lang="en-GB" sz="1400" b="1" dirty="0">
                  <a:solidFill>
                    <a:srgbClr val="005EB8"/>
                  </a:solidFill>
                  <a:latin typeface="Arial" panose="020B0604020202020204" pitchFamily="34" charset="0"/>
                  <a:cs typeface="Arial" panose="020B0604020202020204" pitchFamily="34" charset="0"/>
                </a:rPr>
              </a:br>
              <a:r>
                <a:rPr lang="en-GB" sz="1400" b="0" dirty="0">
                  <a:solidFill>
                    <a:srgbClr val="005EB8"/>
                  </a:solidFill>
                  <a:latin typeface="Arial" panose="020B0604020202020204" pitchFamily="34" charset="0"/>
                  <a:cs typeface="Arial" panose="020B0604020202020204" pitchFamily="34" charset="0"/>
                </a:rPr>
                <a:t>having accessible and integrated technology.</a:t>
              </a:r>
            </a:p>
          </p:txBody>
        </p:sp>
        <p:sp>
          <p:nvSpPr>
            <p:cNvPr id="5" name="Rounded Rectangle 4"/>
            <p:cNvSpPr/>
            <p:nvPr userDrawn="1"/>
          </p:nvSpPr>
          <p:spPr>
            <a:xfrm>
              <a:off x="2638215" y="4196849"/>
              <a:ext cx="1884637" cy="1502008"/>
            </a:xfrm>
            <a:prstGeom prst="roundRect">
              <a:avLst>
                <a:gd name="adj" fmla="val 4133"/>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914400">
                <a:defRPr/>
              </a:pPr>
              <a:r>
                <a:rPr lang="en-GB" sz="1400" b="1" dirty="0">
                  <a:solidFill>
                    <a:srgbClr val="005EB8"/>
                  </a:solidFill>
                  <a:latin typeface="Arial" panose="020B0604020202020204" pitchFamily="34" charset="0"/>
                  <a:cs typeface="Arial" panose="020B0604020202020204" pitchFamily="34" charset="0"/>
                </a:rPr>
                <a:t>People – </a:t>
              </a:r>
              <a:br>
                <a:rPr lang="en-GB" sz="1400" b="1" dirty="0">
                  <a:solidFill>
                    <a:srgbClr val="005EB8"/>
                  </a:solidFill>
                  <a:latin typeface="Arial" panose="020B0604020202020204" pitchFamily="34" charset="0"/>
                  <a:cs typeface="Arial" panose="020B0604020202020204" pitchFamily="34" charset="0"/>
                </a:rPr>
              </a:br>
              <a:r>
                <a:rPr lang="en-GB" sz="1400" b="0" dirty="0">
                  <a:solidFill>
                    <a:srgbClr val="005EB8"/>
                  </a:solidFill>
                  <a:latin typeface="Arial" panose="020B0604020202020204" pitchFamily="34" charset="0"/>
                  <a:cs typeface="Arial" panose="020B0604020202020204" pitchFamily="34" charset="0"/>
                </a:rPr>
                <a:t>engaging, developing and valuing our people.</a:t>
              </a:r>
            </a:p>
          </p:txBody>
        </p:sp>
        <p:sp>
          <p:nvSpPr>
            <p:cNvPr id="6" name="Rounded Rectangle 5"/>
            <p:cNvSpPr/>
            <p:nvPr userDrawn="1"/>
          </p:nvSpPr>
          <p:spPr>
            <a:xfrm>
              <a:off x="4504609" y="4271521"/>
              <a:ext cx="1908826" cy="1587842"/>
            </a:xfrm>
            <a:prstGeom prst="roundRect">
              <a:avLst>
                <a:gd name="adj" fmla="val 4133"/>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914400">
                <a:defRPr/>
              </a:pPr>
              <a:r>
                <a:rPr lang="en-GB" sz="1400" b="1" dirty="0">
                  <a:solidFill>
                    <a:srgbClr val="005EB8"/>
                  </a:solidFill>
                  <a:latin typeface="Arial" panose="020B0604020202020204" pitchFamily="34" charset="0"/>
                  <a:cs typeface="Arial" panose="020B0604020202020204" pitchFamily="34" charset="0"/>
                </a:rPr>
                <a:t>Environmental sustainability – </a:t>
              </a:r>
              <a:r>
                <a:rPr lang="en-GB" sz="1400" b="0" dirty="0">
                  <a:solidFill>
                    <a:srgbClr val="005EB8"/>
                  </a:solidFill>
                  <a:latin typeface="Arial" panose="020B0604020202020204" pitchFamily="34" charset="0"/>
                  <a:cs typeface="Arial" panose="020B0604020202020204" pitchFamily="34" charset="0"/>
                </a:rPr>
                <a:t>improving our environmental impact.</a:t>
              </a:r>
            </a:p>
          </p:txBody>
        </p:sp>
        <p:sp>
          <p:nvSpPr>
            <p:cNvPr id="7" name="Rounded Rectangle 6"/>
            <p:cNvSpPr/>
            <p:nvPr userDrawn="1"/>
          </p:nvSpPr>
          <p:spPr>
            <a:xfrm>
              <a:off x="6472894" y="4077072"/>
              <a:ext cx="2033480" cy="1575792"/>
            </a:xfrm>
            <a:prstGeom prst="roundRect">
              <a:avLst>
                <a:gd name="adj" fmla="val 4133"/>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914400">
                <a:defRPr/>
              </a:pPr>
              <a:r>
                <a:rPr lang="en-GB" sz="1400" b="1" dirty="0">
                  <a:solidFill>
                    <a:srgbClr val="005EB8"/>
                  </a:solidFill>
                  <a:latin typeface="Arial" panose="020B0604020202020204" pitchFamily="34" charset="0"/>
                  <a:cs typeface="Arial" panose="020B0604020202020204" pitchFamily="34" charset="0"/>
                </a:rPr>
                <a:t>System leadership –</a:t>
              </a:r>
              <a:r>
                <a:rPr lang="en-GB" sz="1400" b="0" dirty="0">
                  <a:solidFill>
                    <a:srgbClr val="005EB8"/>
                  </a:solidFill>
                  <a:latin typeface="Arial" panose="020B0604020202020204" pitchFamily="34" charset="0"/>
                  <a:cs typeface="Arial" panose="020B0604020202020204" pitchFamily="34" charset="0"/>
                </a:rPr>
                <a:t>improving population health and wellbeing.</a:t>
              </a:r>
            </a:p>
          </p:txBody>
        </p:sp>
        <p:sp>
          <p:nvSpPr>
            <p:cNvPr id="8" name="Title 1"/>
            <p:cNvSpPr txBox="1">
              <a:spLocks/>
            </p:cNvSpPr>
            <p:nvPr userDrawn="1"/>
          </p:nvSpPr>
          <p:spPr bwMode="auto">
            <a:xfrm>
              <a:off x="517272" y="4113267"/>
              <a:ext cx="8496300"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defTabSz="914400" eaLnBrk="1" fontAlgn="base" hangingPunct="1">
                <a:spcBef>
                  <a:spcPct val="0"/>
                </a:spcBef>
                <a:spcAft>
                  <a:spcPct val="0"/>
                </a:spcAft>
              </a:pPr>
              <a:r>
                <a:rPr lang="en-GB" altLang="en-US" sz="1900" b="1" dirty="0">
                  <a:solidFill>
                    <a:srgbClr val="005EB8"/>
                  </a:solidFill>
                  <a:latin typeface="Arial "/>
                </a:rPr>
                <a:t>Our enablers</a:t>
              </a:r>
            </a:p>
          </p:txBody>
        </p:sp>
        <p:sp>
          <p:nvSpPr>
            <p:cNvPr id="9" name="Oval 8"/>
            <p:cNvSpPr/>
            <p:nvPr userDrawn="1"/>
          </p:nvSpPr>
          <p:spPr>
            <a:xfrm>
              <a:off x="633159" y="4611311"/>
              <a:ext cx="80963" cy="80962"/>
            </a:xfrm>
            <a:prstGeom prst="ellipse">
              <a:avLst/>
            </a:prstGeom>
            <a:solidFill>
              <a:srgbClr val="AE25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n-GB">
                <a:solidFill>
                  <a:prstClr val="white"/>
                </a:solidFill>
              </a:endParaRPr>
            </a:p>
          </p:txBody>
        </p:sp>
        <p:sp>
          <p:nvSpPr>
            <p:cNvPr id="10" name="Oval 9"/>
            <p:cNvSpPr/>
            <p:nvPr userDrawn="1"/>
          </p:nvSpPr>
          <p:spPr>
            <a:xfrm>
              <a:off x="2586527" y="4616435"/>
              <a:ext cx="80962" cy="80963"/>
            </a:xfrm>
            <a:prstGeom prst="ellipse">
              <a:avLst/>
            </a:prstGeom>
            <a:solidFill>
              <a:srgbClr val="AE25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n-GB">
                <a:solidFill>
                  <a:prstClr val="white"/>
                </a:solidFill>
              </a:endParaRPr>
            </a:p>
          </p:txBody>
        </p:sp>
        <p:sp>
          <p:nvSpPr>
            <p:cNvPr id="11" name="Oval 10"/>
            <p:cNvSpPr/>
            <p:nvPr userDrawn="1"/>
          </p:nvSpPr>
          <p:spPr>
            <a:xfrm>
              <a:off x="4463608" y="4611311"/>
              <a:ext cx="80962" cy="80962"/>
            </a:xfrm>
            <a:prstGeom prst="ellipse">
              <a:avLst/>
            </a:prstGeom>
            <a:solidFill>
              <a:srgbClr val="AE25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n-GB">
                <a:solidFill>
                  <a:prstClr val="white"/>
                </a:solidFill>
              </a:endParaRPr>
            </a:p>
          </p:txBody>
        </p:sp>
        <p:sp>
          <p:nvSpPr>
            <p:cNvPr id="12" name="Oval 11"/>
            <p:cNvSpPr/>
            <p:nvPr userDrawn="1"/>
          </p:nvSpPr>
          <p:spPr>
            <a:xfrm>
              <a:off x="6422400" y="4611311"/>
              <a:ext cx="80962" cy="80962"/>
            </a:xfrm>
            <a:prstGeom prst="ellipse">
              <a:avLst/>
            </a:prstGeom>
            <a:solidFill>
              <a:srgbClr val="AE25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n-GB">
                <a:solidFill>
                  <a:prstClr val="white"/>
                </a:solidFill>
              </a:endParaRPr>
            </a:p>
          </p:txBody>
        </p:sp>
      </p:grpSp>
      <p:grpSp>
        <p:nvGrpSpPr>
          <p:cNvPr id="14" name="Group 13"/>
          <p:cNvGrpSpPr/>
          <p:nvPr userDrawn="1"/>
        </p:nvGrpSpPr>
        <p:grpSpPr>
          <a:xfrm>
            <a:off x="5770800" y="1268760"/>
            <a:ext cx="3278268" cy="2260952"/>
            <a:chOff x="5740320" y="1227138"/>
            <a:chExt cx="3062368" cy="2069014"/>
          </a:xfrm>
        </p:grpSpPr>
        <p:grpSp>
          <p:nvGrpSpPr>
            <p:cNvPr id="15" name="Group 14"/>
            <p:cNvGrpSpPr/>
            <p:nvPr userDrawn="1"/>
          </p:nvGrpSpPr>
          <p:grpSpPr>
            <a:xfrm>
              <a:off x="5749925" y="1227138"/>
              <a:ext cx="3052763" cy="2035175"/>
              <a:chOff x="5749925" y="1227138"/>
              <a:chExt cx="3052763" cy="2035175"/>
            </a:xfrm>
          </p:grpSpPr>
          <p:pic>
            <p:nvPicPr>
              <p:cNvPr id="17" name="Picture 61"/>
              <p:cNvPicPr>
                <a:picLocks noChangeAspect="1"/>
              </p:cNvPicPr>
              <p:nvPr/>
            </p:nvPicPr>
            <p:blipFill>
              <a:blip r:embed="rId2">
                <a:extLst>
                  <a:ext uri="{28A0092B-C50C-407E-A947-70E740481C1C}">
                    <a14:useLocalDpi xmlns:a14="http://schemas.microsoft.com/office/drawing/2010/main" val="0"/>
                  </a:ext>
                </a:extLst>
              </a:blip>
              <a:srcRect l="21550" t="16553" r="17287" b="25780"/>
              <a:stretch>
                <a:fillRect/>
              </a:stretch>
            </p:blipFill>
            <p:spPr bwMode="auto">
              <a:xfrm>
                <a:off x="5749925" y="1227138"/>
                <a:ext cx="3052763" cy="203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17"/>
              <p:cNvSpPr/>
              <p:nvPr/>
            </p:nvSpPr>
            <p:spPr>
              <a:xfrm>
                <a:off x="6951663" y="1227138"/>
                <a:ext cx="324643" cy="2576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6" name="Rectangle 15"/>
            <p:cNvSpPr/>
            <p:nvPr userDrawn="1"/>
          </p:nvSpPr>
          <p:spPr>
            <a:xfrm>
              <a:off x="5740320" y="2880226"/>
              <a:ext cx="914400" cy="41592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5" name="Rectangle 28"/>
          <p:cNvSpPr>
            <a:spLocks noChangeArrowheads="1"/>
          </p:cNvSpPr>
          <p:nvPr userDrawn="1"/>
        </p:nvSpPr>
        <p:spPr bwMode="auto">
          <a:xfrm>
            <a:off x="528638" y="1484784"/>
            <a:ext cx="535305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defTabSz="914400" eaLnBrk="1" fontAlgn="base" hangingPunct="1">
              <a:spcBef>
                <a:spcPct val="0"/>
              </a:spcBef>
              <a:spcAft>
                <a:spcPct val="0"/>
              </a:spcAft>
            </a:pPr>
            <a:r>
              <a:rPr lang="en-GB" altLang="en-US" sz="1400" dirty="0">
                <a:solidFill>
                  <a:srgbClr val="005EB8"/>
                </a:solidFill>
                <a:cs typeface="Arial" pitchFamily="34" charset="0"/>
              </a:rPr>
              <a:t>A community which </a:t>
            </a:r>
            <a:r>
              <a:rPr lang="en-GB" altLang="en-US" sz="1400" b="1" dirty="0">
                <a:solidFill>
                  <a:srgbClr val="005EB8"/>
                </a:solidFill>
                <a:cs typeface="Arial" pitchFamily="34" charset="0"/>
              </a:rPr>
              <a:t>supports each other </a:t>
            </a:r>
            <a:r>
              <a:rPr lang="en-GB" altLang="en-US" sz="1400" dirty="0">
                <a:solidFill>
                  <a:srgbClr val="005EB8"/>
                </a:solidFill>
                <a:cs typeface="Arial" pitchFamily="34" charset="0"/>
              </a:rPr>
              <a:t>to </a:t>
            </a:r>
            <a:r>
              <a:rPr lang="en-GB" altLang="en-US" sz="1400" b="1" dirty="0">
                <a:solidFill>
                  <a:srgbClr val="005EB8"/>
                </a:solidFill>
                <a:cs typeface="Arial" pitchFamily="34" charset="0"/>
              </a:rPr>
              <a:t>live well</a:t>
            </a:r>
            <a:r>
              <a:rPr lang="en-GB" altLang="en-US" sz="1400" dirty="0">
                <a:solidFill>
                  <a:srgbClr val="005EB8"/>
                </a:solidFill>
                <a:cs typeface="Arial" pitchFamily="34" charset="0"/>
              </a:rPr>
              <a:t>.</a:t>
            </a:r>
            <a:endParaRPr lang="en-GB" altLang="en-US" sz="1400" b="1" dirty="0">
              <a:solidFill>
                <a:srgbClr val="005EB8"/>
              </a:solidFill>
              <a:cs typeface="Arial" pitchFamily="34" charset="0"/>
            </a:endParaRPr>
          </a:p>
        </p:txBody>
      </p:sp>
      <p:sp>
        <p:nvSpPr>
          <p:cNvPr id="26" name="Rectangle 29"/>
          <p:cNvSpPr>
            <a:spLocks noChangeArrowheads="1"/>
          </p:cNvSpPr>
          <p:nvPr userDrawn="1"/>
        </p:nvSpPr>
        <p:spPr bwMode="auto">
          <a:xfrm>
            <a:off x="539750" y="2312444"/>
            <a:ext cx="4535488"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defTabSz="914400" eaLnBrk="1" fontAlgn="base" hangingPunct="1">
              <a:spcBef>
                <a:spcPct val="0"/>
              </a:spcBef>
              <a:spcAft>
                <a:spcPct val="0"/>
              </a:spcAft>
            </a:pPr>
            <a:r>
              <a:rPr lang="en-GB" altLang="en-US" sz="1400" dirty="0">
                <a:solidFill>
                  <a:srgbClr val="005EB8"/>
                </a:solidFill>
                <a:cs typeface="Arial" pitchFamily="34" charset="0"/>
              </a:rPr>
              <a:t>To </a:t>
            </a:r>
            <a:r>
              <a:rPr lang="en-GB" altLang="en-US" sz="1400" b="1" dirty="0">
                <a:solidFill>
                  <a:srgbClr val="005EB8"/>
                </a:solidFill>
                <a:cs typeface="Arial" pitchFamily="34" charset="0"/>
              </a:rPr>
              <a:t>empower adults and children </a:t>
            </a:r>
            <a:r>
              <a:rPr lang="en-GB" altLang="en-US" sz="1400" dirty="0">
                <a:solidFill>
                  <a:srgbClr val="005EB8"/>
                </a:solidFill>
                <a:cs typeface="Arial" pitchFamily="34" charset="0"/>
              </a:rPr>
              <a:t>to live well, to be the </a:t>
            </a:r>
            <a:r>
              <a:rPr lang="en-GB" altLang="en-US" sz="1400" b="1" dirty="0">
                <a:solidFill>
                  <a:srgbClr val="005EB8"/>
                </a:solidFill>
                <a:cs typeface="Arial" pitchFamily="34" charset="0"/>
              </a:rPr>
              <a:t>best employer </a:t>
            </a:r>
            <a:r>
              <a:rPr lang="en-GB" altLang="en-US" sz="1400" dirty="0">
                <a:solidFill>
                  <a:srgbClr val="005EB8"/>
                </a:solidFill>
                <a:cs typeface="Arial" pitchFamily="34" charset="0"/>
              </a:rPr>
              <a:t>and </a:t>
            </a:r>
            <a:r>
              <a:rPr lang="en-GB" altLang="en-US" sz="1400" b="1" dirty="0">
                <a:solidFill>
                  <a:srgbClr val="005EB8"/>
                </a:solidFill>
                <a:cs typeface="Arial" pitchFamily="34" charset="0"/>
              </a:rPr>
              <a:t>work with our partners</a:t>
            </a:r>
            <a:r>
              <a:rPr lang="en-GB" altLang="en-US" sz="1400" dirty="0">
                <a:solidFill>
                  <a:srgbClr val="005EB8"/>
                </a:solidFill>
                <a:cs typeface="Arial" pitchFamily="34" charset="0"/>
              </a:rPr>
              <a:t> as one.</a:t>
            </a:r>
          </a:p>
        </p:txBody>
      </p:sp>
      <p:sp>
        <p:nvSpPr>
          <p:cNvPr id="27" name="Title 1"/>
          <p:cNvSpPr txBox="1">
            <a:spLocks/>
          </p:cNvSpPr>
          <p:nvPr userDrawn="1"/>
        </p:nvSpPr>
        <p:spPr bwMode="auto">
          <a:xfrm>
            <a:off x="514350" y="1170583"/>
            <a:ext cx="8496300"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defTabSz="914400" eaLnBrk="1" fontAlgn="base" hangingPunct="1">
              <a:spcBef>
                <a:spcPct val="0"/>
              </a:spcBef>
              <a:spcAft>
                <a:spcPct val="0"/>
              </a:spcAft>
            </a:pPr>
            <a:r>
              <a:rPr lang="en-GB" altLang="en-US" sz="1900" b="1" dirty="0">
                <a:solidFill>
                  <a:srgbClr val="005EB8"/>
                </a:solidFill>
                <a:latin typeface="Arial "/>
              </a:rPr>
              <a:t>Our vision</a:t>
            </a:r>
          </a:p>
        </p:txBody>
      </p:sp>
      <p:sp>
        <p:nvSpPr>
          <p:cNvPr id="28" name="Title 1"/>
          <p:cNvSpPr txBox="1">
            <a:spLocks/>
          </p:cNvSpPr>
          <p:nvPr userDrawn="1"/>
        </p:nvSpPr>
        <p:spPr bwMode="auto">
          <a:xfrm>
            <a:off x="514350" y="1998243"/>
            <a:ext cx="8496300"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defTabSz="914400" eaLnBrk="1" fontAlgn="base" hangingPunct="1">
              <a:spcBef>
                <a:spcPct val="0"/>
              </a:spcBef>
              <a:spcAft>
                <a:spcPct val="0"/>
              </a:spcAft>
            </a:pPr>
            <a:r>
              <a:rPr lang="en-GB" altLang="en-US" sz="1900" b="1" dirty="0">
                <a:solidFill>
                  <a:srgbClr val="005EB8"/>
                </a:solidFill>
                <a:latin typeface="Arial "/>
              </a:rPr>
              <a:t>Our mission</a:t>
            </a:r>
          </a:p>
        </p:txBody>
      </p:sp>
      <p:sp>
        <p:nvSpPr>
          <p:cNvPr id="30" name="Title 1"/>
          <p:cNvSpPr txBox="1">
            <a:spLocks/>
          </p:cNvSpPr>
          <p:nvPr userDrawn="1"/>
        </p:nvSpPr>
        <p:spPr bwMode="auto">
          <a:xfrm>
            <a:off x="2178050" y="6176963"/>
            <a:ext cx="6624638"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defTabSz="914400" eaLnBrk="1" fontAlgn="base" hangingPunct="1">
              <a:spcBef>
                <a:spcPct val="0"/>
              </a:spcBef>
              <a:spcAft>
                <a:spcPct val="0"/>
              </a:spcAft>
            </a:pPr>
            <a:r>
              <a:rPr lang="en-GB" altLang="en-US" sz="1900" b="1">
                <a:solidFill>
                  <a:srgbClr val="005EB8"/>
                </a:solidFill>
                <a:latin typeface="Arial "/>
              </a:rPr>
              <a:t>Our values</a:t>
            </a:r>
          </a:p>
        </p:txBody>
      </p:sp>
      <p:cxnSp>
        <p:nvCxnSpPr>
          <p:cNvPr id="31" name="Straight Connector 30"/>
          <p:cNvCxnSpPr/>
          <p:nvPr userDrawn="1"/>
        </p:nvCxnSpPr>
        <p:spPr>
          <a:xfrm>
            <a:off x="620435" y="1124744"/>
            <a:ext cx="4799012" cy="0"/>
          </a:xfrm>
          <a:prstGeom prst="line">
            <a:avLst/>
          </a:prstGeom>
          <a:ln w="6350">
            <a:solidFill>
              <a:srgbClr val="768692">
                <a:alpha val="58000"/>
              </a:srgb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a:off x="620435" y="1916544"/>
            <a:ext cx="4799012" cy="0"/>
          </a:xfrm>
          <a:prstGeom prst="line">
            <a:avLst/>
          </a:prstGeom>
          <a:ln w="6350">
            <a:solidFill>
              <a:srgbClr val="768692">
                <a:alpha val="58000"/>
              </a:srgb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a:xfrm>
            <a:off x="620435" y="2979022"/>
            <a:ext cx="4870450" cy="0"/>
          </a:xfrm>
          <a:prstGeom prst="line">
            <a:avLst/>
          </a:prstGeom>
          <a:ln w="6350">
            <a:solidFill>
              <a:srgbClr val="768692">
                <a:alpha val="58000"/>
              </a:srgb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a:xfrm>
            <a:off x="620435" y="4274878"/>
            <a:ext cx="8186991" cy="0"/>
          </a:xfrm>
          <a:prstGeom prst="line">
            <a:avLst/>
          </a:prstGeom>
          <a:ln w="6350">
            <a:solidFill>
              <a:srgbClr val="768692">
                <a:alpha val="58000"/>
              </a:srgbClr>
            </a:solidFill>
          </a:ln>
        </p:spPr>
        <p:style>
          <a:lnRef idx="1">
            <a:schemeClr val="accent1"/>
          </a:lnRef>
          <a:fillRef idx="0">
            <a:schemeClr val="accent1"/>
          </a:fillRef>
          <a:effectRef idx="0">
            <a:schemeClr val="accent1"/>
          </a:effectRef>
          <a:fontRef idx="minor">
            <a:schemeClr val="tx1"/>
          </a:fontRef>
        </p:style>
      </p:cxnSp>
      <p:pic>
        <p:nvPicPr>
          <p:cNvPr id="40" name="Picture 58"/>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763963" y="6059488"/>
            <a:ext cx="498475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 name="TextBox 40"/>
          <p:cNvSpPr txBox="1"/>
          <p:nvPr userDrawn="1"/>
        </p:nvSpPr>
        <p:spPr>
          <a:xfrm>
            <a:off x="477704" y="478413"/>
            <a:ext cx="4324696" cy="646331"/>
          </a:xfrm>
          <a:prstGeom prst="rect">
            <a:avLst/>
          </a:prstGeom>
          <a:noFill/>
        </p:spPr>
        <p:txBody>
          <a:bodyPr wrap="square" rtlCol="0">
            <a:spAutoFit/>
          </a:bodyPr>
          <a:lstStyle/>
          <a:p>
            <a:r>
              <a:rPr kumimoji="0" lang="en-GB" altLang="en-US" sz="3600" b="1" i="0" u="none" strike="noStrike" kern="1200" cap="none" spc="0" normalizeH="0" baseline="0" noProof="0" dirty="0">
                <a:ln>
                  <a:noFill/>
                </a:ln>
                <a:solidFill>
                  <a:srgbClr val="005EB8"/>
                </a:solidFill>
                <a:effectLst/>
                <a:uLnTx/>
                <a:uFillTx/>
                <a:latin typeface="Arial" panose="020B0604020202020204" pitchFamily="34" charset="0"/>
                <a:ea typeface="+mj-ea"/>
                <a:cs typeface="Arial" panose="020B0604020202020204" pitchFamily="34" charset="0"/>
              </a:rPr>
              <a:t>Our strategy</a:t>
            </a:r>
            <a:endParaRPr lang="en-GB" dirty="0"/>
          </a:p>
        </p:txBody>
      </p:sp>
      <p:pic>
        <p:nvPicPr>
          <p:cNvPr id="20" name="Picture 62"/>
          <p:cNvPicPr>
            <a:picLocks noChangeAspect="1"/>
          </p:cNvPicPr>
          <p:nvPr userDrawn="1"/>
        </p:nvPicPr>
        <p:blipFill>
          <a:blip r:embed="rId4">
            <a:extLst>
              <a:ext uri="{28A0092B-C50C-407E-A947-70E740481C1C}">
                <a14:useLocalDpi xmlns:a14="http://schemas.microsoft.com/office/drawing/2010/main" val="0"/>
              </a:ext>
            </a:extLst>
          </a:blip>
          <a:srcRect l="23468" t="24915" r="26025" b="37543"/>
          <a:stretch>
            <a:fillRect/>
          </a:stretch>
        </p:blipFill>
        <p:spPr bwMode="auto">
          <a:xfrm>
            <a:off x="611982" y="3279130"/>
            <a:ext cx="1655762"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Title 1"/>
          <p:cNvSpPr txBox="1">
            <a:spLocks/>
          </p:cNvSpPr>
          <p:nvPr userDrawn="1"/>
        </p:nvSpPr>
        <p:spPr bwMode="auto">
          <a:xfrm>
            <a:off x="514350" y="3042791"/>
            <a:ext cx="8496300"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defTabSz="914400" eaLnBrk="1" fontAlgn="base" hangingPunct="1">
              <a:spcBef>
                <a:spcPct val="0"/>
              </a:spcBef>
              <a:spcAft>
                <a:spcPct val="0"/>
              </a:spcAft>
            </a:pPr>
            <a:r>
              <a:rPr lang="en-GB" altLang="en-US" sz="1900" b="1" dirty="0">
                <a:solidFill>
                  <a:srgbClr val="005EB8"/>
                </a:solidFill>
                <a:latin typeface="Arial "/>
              </a:rPr>
              <a:t>Our goals</a:t>
            </a:r>
          </a:p>
        </p:txBody>
      </p:sp>
      <p:sp>
        <p:nvSpPr>
          <p:cNvPr id="42" name="Rounded Rectangle 41"/>
          <p:cNvSpPr/>
          <p:nvPr userDrawn="1"/>
        </p:nvSpPr>
        <p:spPr>
          <a:xfrm>
            <a:off x="2043847" y="3096250"/>
            <a:ext cx="1831975" cy="323850"/>
          </a:xfrm>
          <a:prstGeom prst="roundRect">
            <a:avLst>
              <a:gd name="adj" fmla="val 6955"/>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914400">
              <a:defRPr/>
            </a:pPr>
            <a:r>
              <a:rPr lang="en-GB" sz="1400" b="1" dirty="0">
                <a:solidFill>
                  <a:srgbClr val="005EB8"/>
                </a:solidFill>
                <a:latin typeface="Arial" panose="020B0604020202020204" pitchFamily="34" charset="0"/>
                <a:cs typeface="Arial" panose="020B0604020202020204" pitchFamily="34" charset="0"/>
              </a:rPr>
              <a:t>Prevent</a:t>
            </a:r>
            <a:r>
              <a:rPr lang="en-GB" sz="1400" dirty="0">
                <a:solidFill>
                  <a:srgbClr val="005EB8"/>
                </a:solidFill>
                <a:latin typeface="Arial" panose="020B0604020202020204" pitchFamily="34" charset="0"/>
                <a:cs typeface="Arial" panose="020B0604020202020204" pitchFamily="34" charset="0"/>
              </a:rPr>
              <a:t> ill health</a:t>
            </a:r>
          </a:p>
        </p:txBody>
      </p:sp>
      <p:sp>
        <p:nvSpPr>
          <p:cNvPr id="43" name="Rounded Rectangle 42"/>
          <p:cNvSpPr/>
          <p:nvPr userDrawn="1"/>
        </p:nvSpPr>
        <p:spPr>
          <a:xfrm>
            <a:off x="2040672" y="3196262"/>
            <a:ext cx="2879725" cy="922338"/>
          </a:xfrm>
          <a:prstGeom prst="roundRect">
            <a:avLst>
              <a:gd name="adj" fmla="val 6955"/>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914400">
              <a:defRPr/>
            </a:pPr>
            <a:r>
              <a:rPr lang="en-GB" sz="1400" dirty="0">
                <a:solidFill>
                  <a:srgbClr val="005EB8"/>
                </a:solidFill>
                <a:latin typeface="Arial" panose="020B0604020202020204" pitchFamily="34" charset="0"/>
                <a:cs typeface="Arial" panose="020B0604020202020204" pitchFamily="34" charset="0"/>
              </a:rPr>
              <a:t>Deliver high quality care </a:t>
            </a:r>
            <a:r>
              <a:rPr lang="en-GB" sz="1400" b="1" dirty="0">
                <a:solidFill>
                  <a:srgbClr val="005EB8"/>
                </a:solidFill>
                <a:latin typeface="Arial" panose="020B0604020202020204" pitchFamily="34" charset="0"/>
                <a:cs typeface="Arial" panose="020B0604020202020204" pitchFamily="34" charset="0"/>
              </a:rPr>
              <a:t>at </a:t>
            </a:r>
            <a:br>
              <a:rPr lang="en-GB" sz="1400" b="1" dirty="0">
                <a:solidFill>
                  <a:srgbClr val="005EB8"/>
                </a:solidFill>
                <a:latin typeface="Arial" panose="020B0604020202020204" pitchFamily="34" charset="0"/>
                <a:cs typeface="Arial" panose="020B0604020202020204" pitchFamily="34" charset="0"/>
              </a:rPr>
            </a:br>
            <a:r>
              <a:rPr lang="en-GB" sz="1400" b="1" dirty="0">
                <a:solidFill>
                  <a:srgbClr val="005EB8"/>
                </a:solidFill>
                <a:latin typeface="Arial" panose="020B0604020202020204" pitchFamily="34" charset="0"/>
                <a:cs typeface="Arial" panose="020B0604020202020204" pitchFamily="34" charset="0"/>
              </a:rPr>
              <a:t>home </a:t>
            </a:r>
            <a:r>
              <a:rPr lang="en-GB" sz="1400" dirty="0">
                <a:solidFill>
                  <a:srgbClr val="005EB8"/>
                </a:solidFill>
                <a:latin typeface="Arial" panose="020B0604020202020204" pitchFamily="34" charset="0"/>
                <a:cs typeface="Arial" panose="020B0604020202020204" pitchFamily="34" charset="0"/>
              </a:rPr>
              <a:t>and</a:t>
            </a:r>
            <a:r>
              <a:rPr lang="en-GB" sz="1400" b="1" dirty="0">
                <a:solidFill>
                  <a:srgbClr val="005EB8"/>
                </a:solidFill>
                <a:latin typeface="Arial" panose="020B0604020202020204" pitchFamily="34" charset="0"/>
                <a:cs typeface="Arial" panose="020B0604020202020204" pitchFamily="34" charset="0"/>
              </a:rPr>
              <a:t> in the community</a:t>
            </a:r>
          </a:p>
        </p:txBody>
      </p:sp>
      <p:sp>
        <p:nvSpPr>
          <p:cNvPr id="44" name="Rounded Rectangle 43"/>
          <p:cNvSpPr/>
          <p:nvPr userDrawn="1"/>
        </p:nvSpPr>
        <p:spPr>
          <a:xfrm>
            <a:off x="4643438" y="3096250"/>
            <a:ext cx="1870075" cy="328612"/>
          </a:xfrm>
          <a:prstGeom prst="roundRect">
            <a:avLst>
              <a:gd name="adj" fmla="val 6955"/>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914400">
              <a:defRPr/>
            </a:pPr>
            <a:r>
              <a:rPr lang="en-GB" sz="1400" b="1" dirty="0">
                <a:solidFill>
                  <a:srgbClr val="005EB8"/>
                </a:solidFill>
                <a:latin typeface="Arial" panose="020B0604020202020204" pitchFamily="34" charset="0"/>
                <a:cs typeface="Arial" panose="020B0604020202020204" pitchFamily="34" charset="0"/>
              </a:rPr>
              <a:t>Integrate </a:t>
            </a:r>
            <a:r>
              <a:rPr lang="en-GB" sz="1400" dirty="0">
                <a:solidFill>
                  <a:srgbClr val="005EB8"/>
                </a:solidFill>
                <a:latin typeface="Arial" panose="020B0604020202020204" pitchFamily="34" charset="0"/>
                <a:cs typeface="Arial" panose="020B0604020202020204" pitchFamily="34" charset="0"/>
              </a:rPr>
              <a:t>services</a:t>
            </a:r>
          </a:p>
        </p:txBody>
      </p:sp>
      <p:sp>
        <p:nvSpPr>
          <p:cNvPr id="45" name="Rounded Rectangle 44"/>
          <p:cNvSpPr/>
          <p:nvPr userDrawn="1"/>
        </p:nvSpPr>
        <p:spPr>
          <a:xfrm>
            <a:off x="4643438" y="3385175"/>
            <a:ext cx="2736850" cy="396875"/>
          </a:xfrm>
          <a:prstGeom prst="roundRect">
            <a:avLst>
              <a:gd name="adj" fmla="val 6955"/>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914400">
              <a:defRPr/>
            </a:pPr>
            <a:r>
              <a:rPr lang="en-GB" sz="1400" dirty="0">
                <a:solidFill>
                  <a:srgbClr val="005EB8"/>
                </a:solidFill>
                <a:latin typeface="Arial" panose="020B0604020202020204" pitchFamily="34" charset="0"/>
                <a:cs typeface="Arial" panose="020B0604020202020204" pitchFamily="34" charset="0"/>
              </a:rPr>
              <a:t>Develop </a:t>
            </a:r>
            <a:r>
              <a:rPr lang="en-GB" sz="1400" b="1" dirty="0">
                <a:solidFill>
                  <a:srgbClr val="005EB8"/>
                </a:solidFill>
                <a:latin typeface="Arial" panose="020B0604020202020204" pitchFamily="34" charset="0"/>
                <a:cs typeface="Arial" panose="020B0604020202020204" pitchFamily="34" charset="0"/>
              </a:rPr>
              <a:t>sustainable </a:t>
            </a:r>
            <a:r>
              <a:rPr lang="en-GB" sz="1400" dirty="0">
                <a:solidFill>
                  <a:srgbClr val="005EB8"/>
                </a:solidFill>
                <a:latin typeface="Arial" panose="020B0604020202020204" pitchFamily="34" charset="0"/>
                <a:cs typeface="Arial" panose="020B0604020202020204" pitchFamily="34" charset="0"/>
              </a:rPr>
              <a:t>services</a:t>
            </a:r>
          </a:p>
        </p:txBody>
      </p:sp>
      <p:sp>
        <p:nvSpPr>
          <p:cNvPr id="46" name="Oval 45"/>
          <p:cNvSpPr/>
          <p:nvPr userDrawn="1"/>
        </p:nvSpPr>
        <p:spPr>
          <a:xfrm>
            <a:off x="1939072" y="3205787"/>
            <a:ext cx="80963" cy="80963"/>
          </a:xfrm>
          <a:prstGeom prst="ellipse">
            <a:avLst/>
          </a:prstGeom>
          <a:solidFill>
            <a:srgbClr val="AE25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n-GB">
              <a:solidFill>
                <a:prstClr val="white"/>
              </a:solidFill>
            </a:endParaRPr>
          </a:p>
        </p:txBody>
      </p:sp>
      <p:sp>
        <p:nvSpPr>
          <p:cNvPr id="47" name="Oval 46"/>
          <p:cNvSpPr/>
          <p:nvPr userDrawn="1"/>
        </p:nvSpPr>
        <p:spPr>
          <a:xfrm>
            <a:off x="1939072" y="3512175"/>
            <a:ext cx="80963" cy="80962"/>
          </a:xfrm>
          <a:prstGeom prst="ellipse">
            <a:avLst/>
          </a:prstGeom>
          <a:solidFill>
            <a:srgbClr val="AE25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n-GB">
              <a:solidFill>
                <a:prstClr val="white"/>
              </a:solidFill>
            </a:endParaRPr>
          </a:p>
        </p:txBody>
      </p:sp>
      <p:sp>
        <p:nvSpPr>
          <p:cNvPr id="48" name="Oval 47"/>
          <p:cNvSpPr/>
          <p:nvPr userDrawn="1"/>
        </p:nvSpPr>
        <p:spPr>
          <a:xfrm>
            <a:off x="4572000" y="3221662"/>
            <a:ext cx="80963" cy="80963"/>
          </a:xfrm>
          <a:prstGeom prst="ellipse">
            <a:avLst/>
          </a:prstGeom>
          <a:solidFill>
            <a:srgbClr val="AE25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n-GB">
              <a:solidFill>
                <a:prstClr val="white"/>
              </a:solidFill>
            </a:endParaRPr>
          </a:p>
        </p:txBody>
      </p:sp>
      <p:sp>
        <p:nvSpPr>
          <p:cNvPr id="49" name="Oval 48"/>
          <p:cNvSpPr/>
          <p:nvPr userDrawn="1"/>
        </p:nvSpPr>
        <p:spPr>
          <a:xfrm>
            <a:off x="4572000" y="3540750"/>
            <a:ext cx="80963" cy="80962"/>
          </a:xfrm>
          <a:prstGeom prst="ellipse">
            <a:avLst/>
          </a:prstGeom>
          <a:solidFill>
            <a:srgbClr val="AE25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n-GB">
              <a:solidFill>
                <a:prstClr val="white"/>
              </a:solidFill>
            </a:endParaRPr>
          </a:p>
        </p:txBody>
      </p:sp>
    </p:spTree>
    <p:extLst>
      <p:ext uri="{BB962C8B-B14F-4D97-AF65-F5344CB8AC3E}">
        <p14:creationId xmlns:p14="http://schemas.microsoft.com/office/powerpoint/2010/main" val="3569877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1" cstate="print">
            <a:extLst>
              <a:ext uri="{28A0092B-C50C-407E-A947-70E740481C1C}">
                <a14:useLocalDpi xmlns:a14="http://schemas.microsoft.com/office/drawing/2010/main" val="0"/>
              </a:ext>
            </a:extLst>
          </a:blip>
          <a:stretch>
            <a:fillRect/>
          </a:stretch>
        </p:blipFill>
        <p:spPr>
          <a:xfrm>
            <a:off x="188805" y="5712798"/>
            <a:ext cx="1958531" cy="1383996"/>
          </a:xfrm>
          <a:prstGeom prst="rect">
            <a:avLst/>
          </a:prstGeom>
        </p:spPr>
      </p:pic>
      <p:sp>
        <p:nvSpPr>
          <p:cNvPr id="2" name="Title Placeholder 1"/>
          <p:cNvSpPr>
            <a:spLocks noGrp="1"/>
          </p:cNvSpPr>
          <p:nvPr>
            <p:ph type="title"/>
          </p:nvPr>
        </p:nvSpPr>
        <p:spPr>
          <a:xfrm>
            <a:off x="505608" y="1556792"/>
            <a:ext cx="8314863" cy="792088"/>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73336" y="2420889"/>
            <a:ext cx="8213463" cy="34779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10" name="Picture 9"/>
          <p:cNvPicPr>
            <a:picLocks noChangeAspect="1"/>
          </p:cNvPicPr>
          <p:nvPr userDrawn="1"/>
        </p:nvPicPr>
        <p:blipFill>
          <a:blip r:embed="rId22" cstate="print">
            <a:extLst>
              <a:ext uri="{28A0092B-C50C-407E-A947-70E740481C1C}">
                <a14:useLocalDpi xmlns:a14="http://schemas.microsoft.com/office/drawing/2010/main" val="0"/>
              </a:ext>
            </a:extLst>
          </a:blip>
          <a:stretch>
            <a:fillRect/>
          </a:stretch>
        </p:blipFill>
        <p:spPr>
          <a:xfrm>
            <a:off x="5908709" y="12028"/>
            <a:ext cx="3228771" cy="1390219"/>
          </a:xfrm>
          <a:prstGeom prst="rect">
            <a:avLst/>
          </a:prstGeom>
        </p:spPr>
      </p:pic>
    </p:spTree>
    <p:extLst>
      <p:ext uri="{BB962C8B-B14F-4D97-AF65-F5344CB8AC3E}">
        <p14:creationId xmlns:p14="http://schemas.microsoft.com/office/powerpoint/2010/main" val="2834742745"/>
      </p:ext>
    </p:extLst>
  </p:cSld>
  <p:clrMap bg1="lt1" tx1="dk1" bg2="lt2" tx2="dk2" accent1="accent1" accent2="accent2" accent3="accent3" accent4="accent4" accent5="accent5" accent6="accent6" hlink="hlink" folHlink="folHlink"/>
  <p:sldLayoutIdLst>
    <p:sldLayoutId id="2147483649" r:id="rId1"/>
    <p:sldLayoutId id="2147483672" r:id="rId2"/>
    <p:sldLayoutId id="2147483673" r:id="rId3"/>
    <p:sldLayoutId id="2147483650" r:id="rId4"/>
    <p:sldLayoutId id="2147483657" r:id="rId5"/>
    <p:sldLayoutId id="2147483654" r:id="rId6"/>
    <p:sldLayoutId id="2147483655" r:id="rId7"/>
    <p:sldLayoutId id="2147483674" r:id="rId8"/>
    <p:sldLayoutId id="2147483675" r:id="rId9"/>
    <p:sldLayoutId id="2147483662" r:id="rId10"/>
    <p:sldLayoutId id="2147483658" r:id="rId11"/>
    <p:sldLayoutId id="2147483667" r:id="rId12"/>
    <p:sldLayoutId id="2147483659" r:id="rId13"/>
    <p:sldLayoutId id="2147483668" r:id="rId14"/>
    <p:sldLayoutId id="2147483660" r:id="rId15"/>
    <p:sldLayoutId id="2147483669" r:id="rId16"/>
    <p:sldLayoutId id="2147483661" r:id="rId17"/>
    <p:sldLayoutId id="2147483670" r:id="rId18"/>
    <p:sldLayoutId id="2147483676" r:id="rId19"/>
  </p:sldLayoutIdLst>
  <p:txStyles>
    <p:titleStyle>
      <a:lvl1pPr algn="l" defTabSz="914400" rtl="0" eaLnBrk="1" latinLnBrk="0" hangingPunct="1">
        <a:spcBef>
          <a:spcPct val="0"/>
        </a:spcBef>
        <a:buNone/>
        <a:defRPr sz="3000" b="1" kern="1200">
          <a:solidFill>
            <a:srgbClr val="005EB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Clr>
          <a:srgbClr val="005EB8"/>
        </a:buClr>
        <a:buSzPct val="110000"/>
        <a:buFont typeface="Wingdings 2" panose="05020102010507070707" pitchFamily="18" charset="2"/>
        <a:buChar char=""/>
        <a:defRPr sz="20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Clr>
          <a:srgbClr val="005EB8"/>
        </a:buClr>
        <a:buSzPct val="110000"/>
        <a:buFont typeface="Wingdings 2" panose="05020102010507070707" pitchFamily="18" charset="2"/>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Clr>
          <a:srgbClr val="005EB8"/>
        </a:buClr>
        <a:buSzPct val="110000"/>
        <a:buFont typeface="Wingdings 2" panose="05020102010507070707" pitchFamily="18" charset="2"/>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Clr>
          <a:srgbClr val="005EB8"/>
        </a:buClr>
        <a:buSzPct val="110000"/>
        <a:buFont typeface="Wingdings 2" panose="05020102010507070707" pitchFamily="18" charset="2"/>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Clr>
          <a:srgbClr val="005EB8"/>
        </a:buClr>
        <a:buSzPct val="110000"/>
        <a:buFont typeface="Wingdings 2" panose="05020102010507070707" pitchFamily="18" charset="2"/>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4.xml"/><Relationship Id="rId1" Type="http://schemas.openxmlformats.org/officeDocument/2006/relationships/video" Target="https://www.youtube.com/embed/o-kMJBWk9E0" TargetMode="External"/><Relationship Id="rId4" Type="http://schemas.openxmlformats.org/officeDocument/2006/relationships/image" Target="../media/image20.jpeg"/></Relationships>
</file>

<file path=ppt/slides/_rels/slide12.xml.rels><?xml version="1.0" encoding="UTF-8" standalone="yes"?>
<Relationships xmlns="http://schemas.openxmlformats.org/package/2006/relationships"><Relationship Id="rId3" Type="http://schemas.openxmlformats.org/officeDocument/2006/relationships/hyperlink" Target="http://au.reachout.com/challenging-negative-thinking" TargetMode="External"/><Relationship Id="rId2" Type="http://schemas.openxmlformats.org/officeDocument/2006/relationships/notesSlide" Target="../notesSlides/notesSlide11.xml"/><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8" Type="http://schemas.openxmlformats.org/officeDocument/2006/relationships/hyperlink" Target="http://www.liveitwell.org.uk/ways-to-wellbeing/five-ways-to-wellbeing/keep-learning/attachment/keep-learning-square-copy/" TargetMode="External"/><Relationship Id="rId13" Type="http://schemas.openxmlformats.org/officeDocument/2006/relationships/image" Target="../media/image27.jpeg"/><Relationship Id="rId3" Type="http://schemas.openxmlformats.org/officeDocument/2006/relationships/image" Target="../media/image22.jpeg"/><Relationship Id="rId7" Type="http://schemas.openxmlformats.org/officeDocument/2006/relationships/image" Target="../media/image24.jpeg"/><Relationship Id="rId12" Type="http://schemas.openxmlformats.org/officeDocument/2006/relationships/hyperlink" Target="http://www.liveitwell.org.uk/ways-to-wellbeing/five-ways-to-wellbeing/take-notice/attachment/take-notice-square-copy/" TargetMode="External"/><Relationship Id="rId2" Type="http://schemas.openxmlformats.org/officeDocument/2006/relationships/notesSlide" Target="../notesSlides/notesSlide13.xml"/><Relationship Id="rId1" Type="http://schemas.openxmlformats.org/officeDocument/2006/relationships/slideLayout" Target="../slideLayouts/slideLayout4.xml"/><Relationship Id="rId6" Type="http://schemas.openxmlformats.org/officeDocument/2006/relationships/hyperlink" Target="http://www.liveitwell.org.uk/ways-to-wellbeing/five-ways-to-wellbeing/be-active/attachment/be-active-square-copy/" TargetMode="External"/><Relationship Id="rId11" Type="http://schemas.openxmlformats.org/officeDocument/2006/relationships/image" Target="../media/image26.jpeg"/><Relationship Id="rId5" Type="http://schemas.openxmlformats.org/officeDocument/2006/relationships/image" Target="../media/image23.jpeg"/><Relationship Id="rId15" Type="http://schemas.openxmlformats.org/officeDocument/2006/relationships/image" Target="../media/image28.jpeg"/><Relationship Id="rId10" Type="http://schemas.openxmlformats.org/officeDocument/2006/relationships/hyperlink" Target="http://www.liveitwell.org.uk/ways-to-wellbeing/five-ways-to-wellbeing/give/attachment/give-square-copy/" TargetMode="External"/><Relationship Id="rId4" Type="http://schemas.openxmlformats.org/officeDocument/2006/relationships/hyperlink" Target="http://www.liveitwell.org.uk/ways-to-wellbeing/five-ways-to-wellbeing/connect/attachment/connect-square-copy/" TargetMode="External"/><Relationship Id="rId9" Type="http://schemas.openxmlformats.org/officeDocument/2006/relationships/image" Target="../media/image25.jpeg"/><Relationship Id="rId14" Type="http://schemas.openxmlformats.org/officeDocument/2006/relationships/hyperlink" Target="http://www.liveitwell.org.uk/ways-to-wellbeing/six-ways-to-wellbeing/grow-your-world/attachment/grow-your-world-icon-square-copy/"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8" Type="http://schemas.openxmlformats.org/officeDocument/2006/relationships/image" Target="../media/image29.jpeg"/><Relationship Id="rId3" Type="http://schemas.openxmlformats.org/officeDocument/2006/relationships/hyperlink" Target="http://www.anxietyuk.org.uk/" TargetMode="External"/><Relationship Id="rId7" Type="http://schemas.openxmlformats.org/officeDocument/2006/relationships/hyperlink" Target="https://livewellkent.org.uk/" TargetMode="External"/><Relationship Id="rId2" Type="http://schemas.openxmlformats.org/officeDocument/2006/relationships/notesSlide" Target="../notesSlides/notesSlide18.xml"/><Relationship Id="rId1" Type="http://schemas.openxmlformats.org/officeDocument/2006/relationships/slideLayout" Target="../slideLayouts/slideLayout4.xml"/><Relationship Id="rId6" Type="http://schemas.openxmlformats.org/officeDocument/2006/relationships/hyperlink" Target="http://www.mind.org.uk/" TargetMode="External"/><Relationship Id="rId5" Type="http://schemas.openxmlformats.org/officeDocument/2006/relationships/hyperlink" Target="http://www.thecalmzone.net/" TargetMode="External"/><Relationship Id="rId4" Type="http://schemas.openxmlformats.org/officeDocument/2006/relationships/hyperlink" Target="https://www.anxietyuk.org.uk/blog/anxiety-uks-top-tips-for-managing-exam-stres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a:t>Six Ways to Wellbeing</a:t>
            </a:r>
          </a:p>
        </p:txBody>
      </p:sp>
      <p:sp>
        <p:nvSpPr>
          <p:cNvPr id="8" name="Text Placeholder 7"/>
          <p:cNvSpPr>
            <a:spLocks noGrp="1"/>
          </p:cNvSpPr>
          <p:nvPr>
            <p:ph type="body" sz="quarter" idx="10"/>
          </p:nvPr>
        </p:nvSpPr>
        <p:spPr/>
        <p:txBody>
          <a:bodyPr/>
          <a:lstStyle/>
          <a:p>
            <a:r>
              <a:rPr lang="en-GB" dirty="0"/>
              <a:t>Whole School Health Team</a:t>
            </a:r>
          </a:p>
          <a:p>
            <a:r>
              <a:rPr lang="en-GB" dirty="0"/>
              <a:t>Kent School Health</a:t>
            </a:r>
          </a:p>
        </p:txBody>
      </p:sp>
    </p:spTree>
    <p:extLst>
      <p:ext uri="{BB962C8B-B14F-4D97-AF65-F5344CB8AC3E}">
        <p14:creationId xmlns:p14="http://schemas.microsoft.com/office/powerpoint/2010/main" val="4887925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al 7"/>
          <p:cNvSpPr/>
          <p:nvPr/>
        </p:nvSpPr>
        <p:spPr>
          <a:xfrm>
            <a:off x="4509508" y="980728"/>
            <a:ext cx="3530672" cy="2379684"/>
          </a:xfrm>
          <a:prstGeom prst="ellipse">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aseline="0" dirty="0">
                <a:solidFill>
                  <a:schemeClr val="tx1"/>
                </a:solidFill>
                <a:latin typeface="Arial" panose="020B0604020202020204" pitchFamily="34" charset="0"/>
                <a:cs typeface="Arial" panose="020B0604020202020204" pitchFamily="34" charset="0"/>
              </a:rPr>
              <a:t> </a:t>
            </a:r>
            <a:r>
              <a:rPr lang="en-GB" dirty="0">
                <a:solidFill>
                  <a:schemeClr val="tx1"/>
                </a:solidFill>
                <a:latin typeface="Arial" panose="020B0604020202020204" pitchFamily="34" charset="0"/>
                <a:cs typeface="Arial" panose="020B0604020202020204" pitchFamily="34" charset="0"/>
              </a:rPr>
              <a:t>Exercise</a:t>
            </a:r>
          </a:p>
          <a:p>
            <a:pPr algn="ctr"/>
            <a:r>
              <a:rPr lang="en-GB" dirty="0">
                <a:solidFill>
                  <a:schemeClr val="tx1"/>
                </a:solidFill>
                <a:latin typeface="Arial" panose="020B0604020202020204" pitchFamily="34" charset="0"/>
                <a:cs typeface="Arial" panose="020B0604020202020204" pitchFamily="34" charset="0"/>
              </a:rPr>
              <a:t>  Appreciate nature</a:t>
            </a:r>
          </a:p>
          <a:p>
            <a:pPr algn="ctr"/>
            <a:r>
              <a:rPr lang="en-GB" dirty="0">
                <a:solidFill>
                  <a:schemeClr val="tx1"/>
                </a:solidFill>
                <a:latin typeface="Arial" panose="020B0604020202020204" pitchFamily="34" charset="0"/>
                <a:cs typeface="Arial" panose="020B0604020202020204" pitchFamily="34" charset="0"/>
              </a:rPr>
              <a:t> Go for a walk</a:t>
            </a:r>
          </a:p>
          <a:p>
            <a:pPr algn="ctr"/>
            <a:r>
              <a:rPr lang="en-GB" dirty="0">
                <a:solidFill>
                  <a:schemeClr val="tx1"/>
                </a:solidFill>
                <a:latin typeface="Arial" panose="020B0604020202020204" pitchFamily="34" charset="0"/>
                <a:cs typeface="Arial" panose="020B0604020202020204" pitchFamily="34" charset="0"/>
              </a:rPr>
              <a:t>Practice relaxation</a:t>
            </a:r>
          </a:p>
          <a:p>
            <a:pPr algn="ctr"/>
            <a:r>
              <a:rPr lang="en-GB" dirty="0">
                <a:solidFill>
                  <a:schemeClr val="tx1"/>
                </a:solidFill>
                <a:latin typeface="Arial" panose="020B0604020202020204" pitchFamily="34" charset="0"/>
                <a:cs typeface="Arial" panose="020B0604020202020204" pitchFamily="34" charset="0"/>
              </a:rPr>
              <a:t>Take 10 minutes for yourself</a:t>
            </a:r>
          </a:p>
          <a:p>
            <a:pPr>
              <a:buFont typeface="Arial" pitchFamily="34" charset="0"/>
              <a:buChar char="•"/>
            </a:pPr>
            <a:endParaRPr lang="en-GB" sz="2400" dirty="0">
              <a:solidFill>
                <a:schemeClr val="bg1"/>
              </a:solidFill>
            </a:endParaRPr>
          </a:p>
        </p:txBody>
      </p:sp>
      <p:sp>
        <p:nvSpPr>
          <p:cNvPr id="9" name="Oval 8"/>
          <p:cNvSpPr/>
          <p:nvPr/>
        </p:nvSpPr>
        <p:spPr>
          <a:xfrm>
            <a:off x="611560" y="1101565"/>
            <a:ext cx="3456384" cy="2138010"/>
          </a:xfrm>
          <a:prstGeom prst="ellipse">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solidFill>
              </a:rPr>
              <a:t> </a:t>
            </a:r>
            <a:r>
              <a:rPr lang="en-GB" dirty="0">
                <a:solidFill>
                  <a:schemeClr val="tx1"/>
                </a:solidFill>
                <a:latin typeface="Arial" panose="020B0604020202020204" pitchFamily="34" charset="0"/>
                <a:cs typeface="Arial" panose="020B0604020202020204" pitchFamily="34" charset="0"/>
              </a:rPr>
              <a:t>Talk about things</a:t>
            </a:r>
          </a:p>
          <a:p>
            <a:pPr algn="ctr"/>
            <a:r>
              <a:rPr lang="en-GB" dirty="0">
                <a:solidFill>
                  <a:schemeClr val="tx1"/>
                </a:solidFill>
                <a:latin typeface="Arial" panose="020B0604020202020204" pitchFamily="34" charset="0"/>
                <a:cs typeface="Arial" panose="020B0604020202020204" pitchFamily="34" charset="0"/>
              </a:rPr>
              <a:t> Visit friends/family</a:t>
            </a:r>
          </a:p>
          <a:p>
            <a:pPr algn="ctr"/>
            <a:r>
              <a:rPr lang="en-GB" dirty="0">
                <a:solidFill>
                  <a:schemeClr val="tx1"/>
                </a:solidFill>
                <a:latin typeface="Arial" panose="020B0604020202020204" pitchFamily="34" charset="0"/>
                <a:cs typeface="Arial" panose="020B0604020202020204" pitchFamily="34" charset="0"/>
              </a:rPr>
              <a:t> Keep in contact</a:t>
            </a:r>
          </a:p>
          <a:p>
            <a:pPr algn="ctr"/>
            <a:r>
              <a:rPr lang="en-GB" dirty="0">
                <a:solidFill>
                  <a:schemeClr val="tx1"/>
                </a:solidFill>
                <a:latin typeface="Arial" panose="020B0604020202020204" pitchFamily="34" charset="0"/>
                <a:cs typeface="Arial" panose="020B0604020202020204" pitchFamily="34" charset="0"/>
              </a:rPr>
              <a:t> Support networks</a:t>
            </a:r>
          </a:p>
          <a:p>
            <a:pPr algn="ctr"/>
            <a:r>
              <a:rPr lang="en-GB" dirty="0">
                <a:solidFill>
                  <a:schemeClr val="tx1"/>
                </a:solidFill>
                <a:latin typeface="Arial" panose="020B0604020202020204" pitchFamily="34" charset="0"/>
                <a:cs typeface="Arial" panose="020B0604020202020204" pitchFamily="34" charset="0"/>
              </a:rPr>
              <a:t> Set boundaries</a:t>
            </a:r>
          </a:p>
        </p:txBody>
      </p:sp>
      <p:sp>
        <p:nvSpPr>
          <p:cNvPr id="10" name="Oval 9"/>
          <p:cNvSpPr/>
          <p:nvPr/>
        </p:nvSpPr>
        <p:spPr>
          <a:xfrm>
            <a:off x="4509508" y="3497094"/>
            <a:ext cx="3604422" cy="2425472"/>
          </a:xfrm>
          <a:prstGeom prst="ellipse">
            <a:avLst/>
          </a:prstGeom>
          <a:solidFill>
            <a:srgbClr val="00B0F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latin typeface="Arial" panose="020B0604020202020204" pitchFamily="34" charset="0"/>
                <a:cs typeface="Arial" panose="020B0604020202020204" pitchFamily="34" charset="0"/>
              </a:rPr>
              <a:t>Listen to music</a:t>
            </a:r>
          </a:p>
          <a:p>
            <a:pPr algn="ctr"/>
            <a:r>
              <a:rPr lang="en-GB" dirty="0">
                <a:solidFill>
                  <a:schemeClr val="tx1"/>
                </a:solidFill>
                <a:latin typeface="Arial" panose="020B0604020202020204" pitchFamily="34" charset="0"/>
                <a:cs typeface="Arial" panose="020B0604020202020204" pitchFamily="34" charset="0"/>
              </a:rPr>
              <a:t> Take part in hobbies/interests</a:t>
            </a:r>
          </a:p>
          <a:p>
            <a:pPr algn="ctr"/>
            <a:r>
              <a:rPr lang="en-GB" dirty="0">
                <a:solidFill>
                  <a:schemeClr val="tx1"/>
                </a:solidFill>
                <a:latin typeface="Arial" panose="020B0604020202020204" pitchFamily="34" charset="0"/>
                <a:cs typeface="Arial" panose="020B0604020202020204" pitchFamily="34" charset="0"/>
              </a:rPr>
              <a:t> Be creative</a:t>
            </a:r>
          </a:p>
          <a:p>
            <a:pPr algn="ctr"/>
            <a:r>
              <a:rPr lang="en-GB" dirty="0">
                <a:solidFill>
                  <a:schemeClr val="tx1"/>
                </a:solidFill>
                <a:latin typeface="Arial" panose="020B0604020202020204" pitchFamily="34" charset="0"/>
                <a:cs typeface="Arial" panose="020B0604020202020204" pitchFamily="34" charset="0"/>
              </a:rPr>
              <a:t> Learn new things</a:t>
            </a:r>
          </a:p>
          <a:p>
            <a:pPr algn="ctr"/>
            <a:r>
              <a:rPr lang="en-GB" dirty="0">
                <a:solidFill>
                  <a:schemeClr val="tx1"/>
                </a:solidFill>
                <a:latin typeface="Arial" panose="020B0604020202020204" pitchFamily="34" charset="0"/>
                <a:cs typeface="Arial" panose="020B0604020202020204" pitchFamily="34" charset="0"/>
              </a:rPr>
              <a:t> Help others</a:t>
            </a:r>
          </a:p>
        </p:txBody>
      </p:sp>
      <p:sp>
        <p:nvSpPr>
          <p:cNvPr id="11" name="Oval 10"/>
          <p:cNvSpPr/>
          <p:nvPr/>
        </p:nvSpPr>
        <p:spPr>
          <a:xfrm>
            <a:off x="611560" y="3511553"/>
            <a:ext cx="3599830" cy="2077687"/>
          </a:xfrm>
          <a:prstGeom prst="ellipse">
            <a:avLst/>
          </a:prstGeom>
          <a:solidFill>
            <a:srgbClr val="FF006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endParaRPr lang="en-GB" sz="2400" dirty="0">
              <a:solidFill>
                <a:schemeClr val="bg1"/>
              </a:solidFill>
            </a:endParaRPr>
          </a:p>
          <a:p>
            <a:endParaRPr lang="en-GB" sz="2400" dirty="0">
              <a:solidFill>
                <a:schemeClr val="bg1"/>
              </a:solidFill>
            </a:endParaRPr>
          </a:p>
          <a:p>
            <a:pPr>
              <a:buFont typeface="Arial" pitchFamily="34" charset="0"/>
              <a:buChar char="•"/>
            </a:pPr>
            <a:endParaRPr lang="en-GB" sz="2400" dirty="0">
              <a:solidFill>
                <a:schemeClr val="bg1"/>
              </a:solidFill>
            </a:endParaRPr>
          </a:p>
          <a:p>
            <a:pPr>
              <a:buFont typeface="Arial" pitchFamily="34" charset="0"/>
              <a:buChar char="•"/>
            </a:pPr>
            <a:endParaRPr lang="en-GB" sz="2400" dirty="0">
              <a:solidFill>
                <a:schemeClr val="bg1"/>
              </a:solidFill>
            </a:endParaRPr>
          </a:p>
          <a:p>
            <a:pPr algn="ctr"/>
            <a:r>
              <a:rPr lang="en-GB" sz="2400" dirty="0">
                <a:solidFill>
                  <a:schemeClr val="tx1"/>
                </a:solidFill>
                <a:latin typeface="Arial" panose="020B0604020202020204" pitchFamily="34" charset="0"/>
                <a:cs typeface="Arial" panose="020B0604020202020204" pitchFamily="34" charset="0"/>
              </a:rPr>
              <a:t> </a:t>
            </a:r>
            <a:r>
              <a:rPr lang="en-GB" dirty="0">
                <a:solidFill>
                  <a:schemeClr val="tx1"/>
                </a:solidFill>
                <a:latin typeface="Arial" panose="020B0604020202020204" pitchFamily="34" charset="0"/>
                <a:cs typeface="Arial" panose="020B0604020202020204" pitchFamily="34" charset="0"/>
              </a:rPr>
              <a:t>Eat well</a:t>
            </a:r>
          </a:p>
          <a:p>
            <a:pPr algn="ctr"/>
            <a:r>
              <a:rPr lang="en-GB" dirty="0">
                <a:solidFill>
                  <a:schemeClr val="tx1"/>
                </a:solidFill>
                <a:latin typeface="Arial" panose="020B0604020202020204" pitchFamily="34" charset="0"/>
                <a:cs typeface="Arial" panose="020B0604020202020204" pitchFamily="34" charset="0"/>
              </a:rPr>
              <a:t> Get enough sleep</a:t>
            </a:r>
          </a:p>
          <a:p>
            <a:pPr algn="ctr"/>
            <a:r>
              <a:rPr lang="en-GB" dirty="0">
                <a:solidFill>
                  <a:schemeClr val="tx1"/>
                </a:solidFill>
                <a:latin typeface="Arial" panose="020B0604020202020204" pitchFamily="34" charset="0"/>
                <a:cs typeface="Arial" panose="020B0604020202020204" pitchFamily="34" charset="0"/>
              </a:rPr>
              <a:t> Have a relaxing bath</a:t>
            </a:r>
          </a:p>
          <a:p>
            <a:pPr algn="ctr"/>
            <a:r>
              <a:rPr lang="en-GB" dirty="0">
                <a:solidFill>
                  <a:schemeClr val="tx1"/>
                </a:solidFill>
                <a:latin typeface="Arial" panose="020B0604020202020204" pitchFamily="34" charset="0"/>
                <a:cs typeface="Arial" panose="020B0604020202020204" pitchFamily="34" charset="0"/>
              </a:rPr>
              <a:t> Take regular breaks</a:t>
            </a:r>
          </a:p>
          <a:p>
            <a:pPr>
              <a:buFont typeface="Arial" pitchFamily="34" charset="0"/>
              <a:buChar char="•"/>
            </a:pPr>
            <a:endParaRPr lang="en-GB" sz="2400" dirty="0">
              <a:solidFill>
                <a:schemeClr val="bg1"/>
              </a:solidFill>
            </a:endParaRPr>
          </a:p>
          <a:p>
            <a:pPr>
              <a:buFont typeface="Arial" pitchFamily="34" charset="0"/>
              <a:buChar char="•"/>
            </a:pPr>
            <a:endParaRPr lang="en-GB" sz="2400" dirty="0">
              <a:solidFill>
                <a:schemeClr val="bg1"/>
              </a:solidFill>
            </a:endParaRPr>
          </a:p>
          <a:p>
            <a:pPr>
              <a:buFont typeface="Arial" pitchFamily="34" charset="0"/>
              <a:buChar char="•"/>
            </a:pPr>
            <a:endParaRPr lang="en-GB" sz="2400" dirty="0">
              <a:solidFill>
                <a:schemeClr val="bg1"/>
              </a:solidFill>
            </a:endParaRPr>
          </a:p>
          <a:p>
            <a:endParaRPr lang="en-GB" sz="2400" dirty="0">
              <a:solidFill>
                <a:schemeClr val="bg1"/>
              </a:solidFill>
            </a:endParaRPr>
          </a:p>
        </p:txBody>
      </p:sp>
      <p:sp>
        <p:nvSpPr>
          <p:cNvPr id="4" name="Oval 3"/>
          <p:cNvSpPr/>
          <p:nvPr/>
        </p:nvSpPr>
        <p:spPr>
          <a:xfrm>
            <a:off x="2699222" y="2748344"/>
            <a:ext cx="3024336" cy="1224136"/>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anose="020B0604020202020204" pitchFamily="34" charset="0"/>
                <a:cs typeface="Arial" panose="020B0604020202020204" pitchFamily="34" charset="0"/>
              </a:rPr>
              <a:t>Managing stress</a:t>
            </a:r>
          </a:p>
        </p:txBody>
      </p:sp>
    </p:spTree>
    <p:extLst>
      <p:ext uri="{BB962C8B-B14F-4D97-AF65-F5344CB8AC3E}">
        <p14:creationId xmlns:p14="http://schemas.microsoft.com/office/powerpoint/2010/main" val="33306680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nline Media 3" title="Meditation 101: A Beginner&amp;#39;s Guide">
            <a:hlinkClick r:id="" action="ppaction://media"/>
            <a:extLst>
              <a:ext uri="{FF2B5EF4-FFF2-40B4-BE49-F238E27FC236}">
                <a16:creationId xmlns:a16="http://schemas.microsoft.com/office/drawing/2014/main" id="{A4CAE255-1CAB-4544-821F-807138FC7CA3}"/>
              </a:ext>
            </a:extLst>
          </p:cNvPr>
          <p:cNvPicPr>
            <a:picLocks noGrp="1" noRot="1" noChangeAspect="1"/>
          </p:cNvPicPr>
          <p:nvPr>
            <p:ph idx="1"/>
            <a:videoFile r:link="rId1"/>
          </p:nvPr>
        </p:nvPicPr>
        <p:blipFill>
          <a:blip r:embed="rId4"/>
          <a:stretch>
            <a:fillRect/>
          </a:stretch>
        </p:blipFill>
        <p:spPr>
          <a:xfrm>
            <a:off x="899592" y="1343790"/>
            <a:ext cx="7297862" cy="4461474"/>
          </a:xfrm>
          <a:prstGeom prst="rect">
            <a:avLst/>
          </a:prstGeom>
        </p:spPr>
      </p:pic>
    </p:spTree>
    <p:extLst>
      <p:ext uri="{BB962C8B-B14F-4D97-AF65-F5344CB8AC3E}">
        <p14:creationId xmlns:p14="http://schemas.microsoft.com/office/powerpoint/2010/main" val="22841875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51520" y="1484784"/>
            <a:ext cx="8496944" cy="4896544"/>
          </a:xfrm>
        </p:spPr>
        <p:txBody>
          <a:bodyPr>
            <a:normAutofit/>
          </a:bodyPr>
          <a:lstStyle/>
          <a:p>
            <a:r>
              <a:rPr lang="en-GB" sz="2400" b="1" dirty="0"/>
              <a:t>Listen to what you’re saying to yourself </a:t>
            </a:r>
            <a:r>
              <a:rPr lang="en-GB" sz="2400" dirty="0"/>
              <a:t>- we don’t always consciously take note of what we’re saying in our minds. Take some time each day to listen, and even write down what you’re thinking.</a:t>
            </a:r>
          </a:p>
          <a:p>
            <a:endParaRPr lang="en-GB" sz="1400" b="1" dirty="0"/>
          </a:p>
          <a:p>
            <a:r>
              <a:rPr lang="en-GB" sz="2400" b="1" dirty="0"/>
              <a:t>Monitor your self-talk </a:t>
            </a:r>
            <a:r>
              <a:rPr lang="en-GB" sz="2400" dirty="0"/>
              <a:t>- is your ‘self-talk’ more positive or negative? </a:t>
            </a:r>
          </a:p>
          <a:p>
            <a:endParaRPr lang="en-GB" sz="1400" b="1" dirty="0"/>
          </a:p>
          <a:p>
            <a:r>
              <a:rPr lang="en-GB" sz="2400" b="1" dirty="0"/>
              <a:t>Change your self-talk </a:t>
            </a:r>
            <a:r>
              <a:rPr lang="en-GB" sz="2400" dirty="0"/>
              <a:t>- Try </a:t>
            </a:r>
            <a:r>
              <a:rPr lang="en-GB" sz="2400" dirty="0">
                <a:hlinkClick r:id="rId3" action="ppaction://hlinkfile"/>
              </a:rPr>
              <a:t>switching your negative thoughts</a:t>
            </a:r>
            <a:r>
              <a:rPr lang="en-GB" sz="2400" dirty="0"/>
              <a:t> to positive ones. For example, if you think “I’ll never be able to do this”, ask yourself - “is there anything I can do that will help me be able to do this?”</a:t>
            </a:r>
          </a:p>
          <a:p>
            <a:endParaRPr lang="en-GB" sz="2000" dirty="0"/>
          </a:p>
        </p:txBody>
      </p:sp>
    </p:spTree>
    <p:extLst>
      <p:ext uri="{BB962C8B-B14F-4D97-AF65-F5344CB8AC3E}">
        <p14:creationId xmlns:p14="http://schemas.microsoft.com/office/powerpoint/2010/main" val="6233488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4664" y="1268760"/>
            <a:ext cx="8343900" cy="1047750"/>
          </a:xfrm>
        </p:spPr>
        <p:txBody>
          <a:bodyPr/>
          <a:lstStyle/>
          <a:p>
            <a:r>
              <a:rPr lang="en-GB" dirty="0"/>
              <a:t>Looking after yourself - wellbeing wheel  </a:t>
            </a:r>
          </a:p>
        </p:txBody>
      </p:sp>
      <p:sp>
        <p:nvSpPr>
          <p:cNvPr id="3" name="Content Placeholder 2"/>
          <p:cNvSpPr>
            <a:spLocks noGrp="1"/>
          </p:cNvSpPr>
          <p:nvPr>
            <p:ph idx="1"/>
          </p:nvPr>
        </p:nvSpPr>
        <p:spPr>
          <a:xfrm>
            <a:off x="899592" y="1916832"/>
            <a:ext cx="7013029" cy="4217988"/>
          </a:xfrm>
        </p:spPr>
        <p:txBody>
          <a:bodyPr/>
          <a:lstStyle/>
          <a:p>
            <a:endParaRPr lang="en-GB" dirty="0"/>
          </a:p>
          <a:p>
            <a:endParaRPr lang="en-GB" dirty="0"/>
          </a:p>
          <a:p>
            <a:endParaRPr lang="en-GB" dirty="0"/>
          </a:p>
          <a:p>
            <a:endParaRPr lang="en-GB"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0907" y="2133263"/>
            <a:ext cx="4176464" cy="4184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114440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1403648" y="260648"/>
            <a:ext cx="7306964" cy="882352"/>
          </a:xfrm>
        </p:spPr>
        <p:txBody>
          <a:bodyPr/>
          <a:lstStyle/>
          <a:p>
            <a:pPr eaLnBrk="1" hangingPunct="1"/>
            <a:r>
              <a:rPr lang="en-GB" altLang="en-US" sz="1800" dirty="0"/>
              <a:t>Six ways to wellbeing</a:t>
            </a:r>
          </a:p>
        </p:txBody>
      </p:sp>
      <p:sp>
        <p:nvSpPr>
          <p:cNvPr id="3" name="Content Placeholder 2"/>
          <p:cNvSpPr>
            <a:spLocks noGrp="1"/>
          </p:cNvSpPr>
          <p:nvPr>
            <p:ph idx="1"/>
          </p:nvPr>
        </p:nvSpPr>
        <p:spPr>
          <a:xfrm>
            <a:off x="179388" y="1307610"/>
            <a:ext cx="8785225" cy="5013815"/>
          </a:xfrm>
        </p:spPr>
        <p:txBody>
          <a:bodyPr rtlCol="0">
            <a:noAutofit/>
          </a:bodyPr>
          <a:lstStyle/>
          <a:p>
            <a:pPr marL="0" indent="0" eaLnBrk="1" fontAlgn="auto" hangingPunct="1">
              <a:spcAft>
                <a:spcPts val="0"/>
              </a:spcAft>
              <a:buFont typeface="Arial" pitchFamily="34" charset="0"/>
              <a:buNone/>
              <a:defRPr/>
            </a:pPr>
            <a:r>
              <a:rPr lang="en-GB" sz="900" b="1" dirty="0"/>
              <a:t>	</a:t>
            </a:r>
            <a:r>
              <a:rPr lang="en-GB" sz="1600" b="1" dirty="0"/>
              <a:t>Be active</a:t>
            </a:r>
            <a:r>
              <a:rPr lang="en-GB" sz="1600" dirty="0"/>
              <a:t> - Go for a walk or run. Step outside. Play a game. Garden. Dance. 	Exercising makes you feel good. Discover a physical activity that you enjoy.</a:t>
            </a:r>
            <a:br>
              <a:rPr lang="en-GB" sz="1600" dirty="0"/>
            </a:br>
            <a:br>
              <a:rPr lang="en-GB" sz="1600" b="1" dirty="0"/>
            </a:br>
            <a:r>
              <a:rPr lang="en-GB" sz="1600" b="1" dirty="0"/>
              <a:t>	Keep learning</a:t>
            </a:r>
            <a:r>
              <a:rPr lang="en-GB" sz="1600" dirty="0"/>
              <a:t> - Try something new. Rediscover an old interest. Sign up for a 	course. Learning new things will make you more confident, as well as being fun. </a:t>
            </a:r>
            <a:br>
              <a:rPr lang="en-GB" sz="1600" dirty="0"/>
            </a:br>
            <a:br>
              <a:rPr lang="en-GB" sz="1600" dirty="0"/>
            </a:br>
            <a:r>
              <a:rPr lang="en-GB" sz="1600" b="1" dirty="0"/>
              <a:t>	</a:t>
            </a:r>
          </a:p>
          <a:p>
            <a:pPr marL="0" indent="0" eaLnBrk="1" fontAlgn="auto" hangingPunct="1">
              <a:spcAft>
                <a:spcPts val="0"/>
              </a:spcAft>
              <a:buFont typeface="Arial" pitchFamily="34" charset="0"/>
              <a:buNone/>
              <a:defRPr/>
            </a:pPr>
            <a:r>
              <a:rPr lang="en-GB" sz="1600" b="1" dirty="0"/>
              <a:t>                Give</a:t>
            </a:r>
            <a:r>
              <a:rPr lang="en-GB" sz="1600" dirty="0"/>
              <a:t> - Do something nice for a friend or stranger. Smile. Volunteer your time. See 	yourself, and your happiness, linked to the wider community it’s rewarding. </a:t>
            </a:r>
            <a:br>
              <a:rPr lang="en-GB" sz="1600" dirty="0"/>
            </a:br>
            <a:endParaRPr lang="en-GB" sz="1600" dirty="0"/>
          </a:p>
          <a:p>
            <a:pPr marL="0" indent="0" eaLnBrk="1" fontAlgn="auto" hangingPunct="1">
              <a:spcAft>
                <a:spcPts val="0"/>
              </a:spcAft>
              <a:buFont typeface="Arial" pitchFamily="34" charset="0"/>
              <a:buNone/>
              <a:defRPr/>
            </a:pPr>
            <a:r>
              <a:rPr lang="en-GB" sz="1600" b="1" dirty="0"/>
              <a:t>	Connect</a:t>
            </a:r>
            <a:r>
              <a:rPr lang="en-GB" sz="1600" dirty="0"/>
              <a:t> - with the people around you. With family, friends, colleagues and 	neighbours. At home, work, school or in your local community. </a:t>
            </a:r>
            <a:br>
              <a:rPr lang="en-GB" sz="1600" dirty="0"/>
            </a:br>
            <a:endParaRPr lang="en-GB" sz="1600" dirty="0"/>
          </a:p>
          <a:p>
            <a:pPr marL="0" indent="0" eaLnBrk="1" fontAlgn="auto" hangingPunct="1">
              <a:spcAft>
                <a:spcPts val="0"/>
              </a:spcAft>
              <a:buFont typeface="Arial" pitchFamily="34" charset="0"/>
              <a:buNone/>
              <a:defRPr/>
            </a:pPr>
            <a:r>
              <a:rPr lang="en-GB" sz="1600" b="1" dirty="0"/>
              <a:t>	Take notice</a:t>
            </a:r>
            <a:r>
              <a:rPr lang="en-GB" sz="1600" dirty="0"/>
              <a:t> - Be curious. Catch sight of the beautiful. Remark on the unusual. 	Savour the moment. Be aware of the world around you and what you are feeling. </a:t>
            </a:r>
            <a:br>
              <a:rPr lang="en-GB" sz="1600" dirty="0"/>
            </a:br>
            <a:endParaRPr lang="en-GB" sz="1600" dirty="0"/>
          </a:p>
          <a:p>
            <a:pPr marL="0" indent="0" eaLnBrk="1" fontAlgn="auto" hangingPunct="1">
              <a:spcAft>
                <a:spcPts val="0"/>
              </a:spcAft>
              <a:buFont typeface="Arial" pitchFamily="34" charset="0"/>
              <a:buNone/>
              <a:defRPr/>
            </a:pPr>
            <a:r>
              <a:rPr lang="en-GB" sz="1800" b="1" dirty="0"/>
              <a:t>	</a:t>
            </a:r>
            <a:r>
              <a:rPr lang="en-GB" sz="1600" b="1" dirty="0"/>
              <a:t>Care</a:t>
            </a:r>
            <a:r>
              <a:rPr lang="en-GB" sz="1600" dirty="0"/>
              <a:t> </a:t>
            </a:r>
            <a:r>
              <a:rPr lang="en-GB" sz="1600" b="1" dirty="0"/>
              <a:t>for the planet </a:t>
            </a:r>
            <a:r>
              <a:rPr lang="en-GB" sz="1600" dirty="0"/>
              <a:t>- Make small changes to your life that will reduce your energy 	use, recycle more, walk to school. </a:t>
            </a:r>
          </a:p>
          <a:p>
            <a:pPr eaLnBrk="1" fontAlgn="auto" hangingPunct="1">
              <a:spcAft>
                <a:spcPts val="0"/>
              </a:spcAft>
              <a:defRPr/>
            </a:pPr>
            <a:endParaRPr lang="en-GB" sz="900" dirty="0"/>
          </a:p>
        </p:txBody>
      </p:sp>
      <p:pic>
        <p:nvPicPr>
          <p:cNvPr id="57348" name="Picture 3"/>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3967" y="223370"/>
            <a:ext cx="739949" cy="869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349" name="Picture 4" descr="Connect">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7904" y="3848874"/>
            <a:ext cx="646113"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350" name="Picture 5" descr="Be Active">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1520" y="1307610"/>
            <a:ext cx="638175" cy="62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351" name="Picture 6" descr="Keep Learning">
            <a:hlinkClick r:id="rId8"/>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89282" y="2078637"/>
            <a:ext cx="646113"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352" name="Picture 7" descr="Give">
            <a:hlinkClick r:id="rId10"/>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71391" y="3023242"/>
            <a:ext cx="638175"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353" name="Picture 8" descr="Take Notice">
            <a:hlinkClick r:id="rId12"/>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09654" y="4619901"/>
            <a:ext cx="614363"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354" name="Picture 9" descr="Grow Your World">
            <a:hlinkClick r:id="rId14"/>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37670" y="5410738"/>
            <a:ext cx="684212"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356" name="Slide Number Placeholder 1"/>
          <p:cNvSpPr>
            <a:spLocks noGrp="1"/>
          </p:cNvSpPr>
          <p:nvPr>
            <p:ph type="sldNum" sz="quarter" idx="4294967295"/>
          </p:nvPr>
        </p:nvSpPr>
        <p:spPr bwMode="auto">
          <a:xfrm>
            <a:off x="65532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l" eaLnBrk="0" hangingPunct="0">
              <a:spcBef>
                <a:spcPct val="20000"/>
              </a:spcBef>
              <a:buFont typeface="Arial" pitchFamily="34" charset="0"/>
              <a:buChar char="•"/>
              <a:defRPr sz="3200">
                <a:solidFill>
                  <a:schemeClr val="tx1"/>
                </a:solidFill>
                <a:latin typeface="Calibri" pitchFamily="34" charset="0"/>
              </a:defRPr>
            </a:lvl1pPr>
            <a:lvl2pPr marL="742950" indent="-285750" algn="l" eaLnBrk="0" hangingPunct="0">
              <a:spcBef>
                <a:spcPct val="20000"/>
              </a:spcBef>
              <a:buFont typeface="Arial" pitchFamily="34" charset="0"/>
              <a:buChar char="–"/>
              <a:defRPr sz="2800">
                <a:solidFill>
                  <a:schemeClr val="tx1"/>
                </a:solidFill>
                <a:latin typeface="Calibri" pitchFamily="34" charset="0"/>
              </a:defRPr>
            </a:lvl2pPr>
            <a:lvl3pPr marL="1143000" indent="-228600" algn="l" eaLnBrk="0" hangingPunct="0">
              <a:spcBef>
                <a:spcPct val="20000"/>
              </a:spcBef>
              <a:buFont typeface="Arial" pitchFamily="34" charset="0"/>
              <a:buChar char="•"/>
              <a:defRPr sz="2400">
                <a:solidFill>
                  <a:schemeClr val="tx1"/>
                </a:solidFill>
                <a:latin typeface="Calibri" pitchFamily="34" charset="0"/>
              </a:defRPr>
            </a:lvl3pPr>
            <a:lvl4pPr marL="1600200" indent="-228600" algn="l" eaLnBrk="0" hangingPunct="0">
              <a:spcBef>
                <a:spcPct val="20000"/>
              </a:spcBef>
              <a:buFont typeface="Arial" pitchFamily="34" charset="0"/>
              <a:buChar char="–"/>
              <a:defRPr sz="2000">
                <a:solidFill>
                  <a:schemeClr val="tx1"/>
                </a:solidFill>
                <a:latin typeface="Calibri" pitchFamily="34" charset="0"/>
              </a:defRPr>
            </a:lvl4pPr>
            <a:lvl5pPr marL="2057400" indent="-228600" algn="l"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r" eaLnBrk="1" hangingPunct="1">
              <a:spcBef>
                <a:spcPct val="0"/>
              </a:spcBef>
              <a:buFontTx/>
              <a:buNone/>
            </a:pPr>
            <a:fld id="{A2911689-1EC0-4BFC-B0EA-5EE0C0FF0AAD}" type="slidenum">
              <a:rPr lang="en-GB" altLang="en-US" sz="1200" smtClean="0">
                <a:solidFill>
                  <a:srgbClr val="898989"/>
                </a:solidFill>
                <a:latin typeface="Arial" pitchFamily="34" charset="0"/>
              </a:rPr>
              <a:pPr algn="r" eaLnBrk="1" hangingPunct="1">
                <a:spcBef>
                  <a:spcPct val="0"/>
                </a:spcBef>
                <a:buFontTx/>
                <a:buNone/>
              </a:pPr>
              <a:t>14</a:t>
            </a:fld>
            <a:endParaRPr lang="en-GB" altLang="en-US" sz="1200" dirty="0">
              <a:solidFill>
                <a:srgbClr val="898989"/>
              </a:solidFill>
              <a:latin typeface="Arial" pitchFamily="34" charset="0"/>
            </a:endParaRPr>
          </a:p>
        </p:txBody>
      </p:sp>
    </p:spTree>
    <p:extLst>
      <p:ext uri="{BB962C8B-B14F-4D97-AF65-F5344CB8AC3E}">
        <p14:creationId xmlns:p14="http://schemas.microsoft.com/office/powerpoint/2010/main" val="25878526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General tips for wellbeing</a:t>
            </a:r>
          </a:p>
        </p:txBody>
      </p:sp>
      <p:sp>
        <p:nvSpPr>
          <p:cNvPr id="3" name="Content Placeholder 2"/>
          <p:cNvSpPr>
            <a:spLocks noGrp="1"/>
          </p:cNvSpPr>
          <p:nvPr>
            <p:ph idx="1"/>
          </p:nvPr>
        </p:nvSpPr>
        <p:spPr>
          <a:xfrm>
            <a:off x="516367" y="2060848"/>
            <a:ext cx="8304105" cy="3888433"/>
          </a:xfrm>
        </p:spPr>
        <p:txBody>
          <a:bodyPr>
            <a:normAutofit fontScale="92500" lnSpcReduction="10000"/>
          </a:bodyPr>
          <a:lstStyle/>
          <a:p>
            <a:endParaRPr lang="en-GB" dirty="0"/>
          </a:p>
          <a:p>
            <a:r>
              <a:rPr lang="en-GB" sz="2400" b="1" dirty="0"/>
              <a:t>Eat right </a:t>
            </a:r>
            <a:r>
              <a:rPr lang="en-GB" sz="2400" dirty="0"/>
              <a:t>- eat fresh fruit and veg and have a proper breakfast. Fuel your brain as well as your body - no one can think straight on coffee and chocolate.</a:t>
            </a:r>
          </a:p>
          <a:p>
            <a:endParaRPr lang="en-GB" sz="2400" dirty="0"/>
          </a:p>
          <a:p>
            <a:r>
              <a:rPr lang="en-GB" sz="2400" b="1" dirty="0"/>
              <a:t>Sleep well </a:t>
            </a:r>
            <a:r>
              <a:rPr lang="en-GB" sz="2400" dirty="0"/>
              <a:t>- wind down before bed and don't revise under the duvet - your bed is a sanctuary, not a desk. Get your eight hours.</a:t>
            </a:r>
          </a:p>
          <a:p>
            <a:endParaRPr lang="en-GB" sz="2400" dirty="0"/>
          </a:p>
          <a:p>
            <a:r>
              <a:rPr lang="en-GB" sz="2400" b="1" dirty="0"/>
              <a:t>Exercise</a:t>
            </a:r>
            <a:r>
              <a:rPr lang="en-GB" sz="2400" dirty="0"/>
              <a:t> - nothing de-stresses the mind faster than physical activity, so build it into your timetable. </a:t>
            </a:r>
          </a:p>
        </p:txBody>
      </p:sp>
    </p:spTree>
    <p:extLst>
      <p:ext uri="{BB962C8B-B14F-4D97-AF65-F5344CB8AC3E}">
        <p14:creationId xmlns:p14="http://schemas.microsoft.com/office/powerpoint/2010/main" val="13810330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08720"/>
            <a:ext cx="8343900" cy="790153"/>
          </a:xfrm>
        </p:spPr>
        <p:txBody>
          <a:bodyPr>
            <a:normAutofit/>
          </a:bodyPr>
          <a:lstStyle/>
          <a:p>
            <a:r>
              <a:rPr lang="en-GB" sz="3200" dirty="0"/>
              <a:t>Managing anxiety – top tips</a:t>
            </a:r>
          </a:p>
        </p:txBody>
      </p:sp>
      <p:sp>
        <p:nvSpPr>
          <p:cNvPr id="3" name="Content Placeholder 2"/>
          <p:cNvSpPr>
            <a:spLocks noGrp="1"/>
          </p:cNvSpPr>
          <p:nvPr>
            <p:ph idx="1"/>
          </p:nvPr>
        </p:nvSpPr>
        <p:spPr>
          <a:xfrm>
            <a:off x="514350" y="1916832"/>
            <a:ext cx="8334375" cy="4225206"/>
          </a:xfrm>
        </p:spPr>
        <p:txBody>
          <a:bodyPr>
            <a:normAutofit/>
          </a:bodyPr>
          <a:lstStyle/>
          <a:p>
            <a:r>
              <a:rPr lang="en-GB" dirty="0"/>
              <a:t>Learn to recognise when you're stressing out. A break or a chat with someone who knows the pressure you're under will get things into perspective.</a:t>
            </a:r>
          </a:p>
          <a:p>
            <a:endParaRPr lang="en-GB" dirty="0"/>
          </a:p>
          <a:p>
            <a:r>
              <a:rPr lang="en-GB" dirty="0"/>
              <a:t>Avoid comparing your abilities with your friends. </a:t>
            </a:r>
          </a:p>
          <a:p>
            <a:endParaRPr lang="en-GB" dirty="0"/>
          </a:p>
          <a:p>
            <a:r>
              <a:rPr lang="en-GB" dirty="0"/>
              <a:t>Make a realistic timetable and stick to it – build in times for breaks alongside work.</a:t>
            </a:r>
          </a:p>
          <a:p>
            <a:endParaRPr lang="en-GB" dirty="0"/>
          </a:p>
        </p:txBody>
      </p:sp>
    </p:spTree>
    <p:extLst>
      <p:ext uri="{BB962C8B-B14F-4D97-AF65-F5344CB8AC3E}">
        <p14:creationId xmlns:p14="http://schemas.microsoft.com/office/powerpoint/2010/main" val="7756542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797074"/>
            <a:ext cx="8055868" cy="1047750"/>
          </a:xfrm>
        </p:spPr>
        <p:txBody>
          <a:bodyPr/>
          <a:lstStyle/>
          <a:p>
            <a:r>
              <a:rPr lang="en-GB" sz="3200" dirty="0"/>
              <a:t>During and after exams</a:t>
            </a:r>
          </a:p>
        </p:txBody>
      </p:sp>
      <p:sp>
        <p:nvSpPr>
          <p:cNvPr id="3" name="Content Placeholder 2"/>
          <p:cNvSpPr>
            <a:spLocks noGrp="1"/>
          </p:cNvSpPr>
          <p:nvPr>
            <p:ph idx="1"/>
          </p:nvPr>
        </p:nvSpPr>
        <p:spPr>
          <a:xfrm>
            <a:off x="251520" y="1700808"/>
            <a:ext cx="8533456" cy="4217988"/>
          </a:xfrm>
        </p:spPr>
        <p:txBody>
          <a:bodyPr>
            <a:normAutofit lnSpcReduction="10000"/>
          </a:bodyPr>
          <a:lstStyle/>
          <a:p>
            <a:pPr>
              <a:buFont typeface="Arial" panose="020B0604020202020204" pitchFamily="34" charset="0"/>
              <a:buChar char="•"/>
            </a:pPr>
            <a:r>
              <a:rPr lang="en-GB" sz="2400" dirty="0"/>
              <a:t>Get an early night and eat breakfast on the morning of the exam. </a:t>
            </a:r>
          </a:p>
          <a:p>
            <a:pPr>
              <a:buFont typeface="Arial" panose="020B0604020202020204" pitchFamily="34" charset="0"/>
              <a:buChar char="•"/>
            </a:pPr>
            <a:r>
              <a:rPr lang="en-GB" sz="2400" dirty="0"/>
              <a:t>Panic is often triggered by hyperventilating (quick, shallow breaths). So if you feel yourself losing it during the exam, sit back for a moment and control your breathing. Take a deep breath in and out through the nose, counting to five each way.</a:t>
            </a:r>
          </a:p>
          <a:p>
            <a:pPr>
              <a:buFont typeface="Arial" panose="020B0604020202020204" pitchFamily="34" charset="0"/>
              <a:buChar char="•"/>
            </a:pPr>
            <a:r>
              <a:rPr lang="en-GB" sz="2400" dirty="0"/>
              <a:t>Steer clear of any exam 'post-mortem'. It doesn't matter what your mate wrote for question 3(b), it's too late to go back and change your answers, so it will just make you worry even more.</a:t>
            </a:r>
          </a:p>
          <a:p>
            <a:endParaRPr lang="en-GB" dirty="0"/>
          </a:p>
        </p:txBody>
      </p:sp>
    </p:spTree>
    <p:extLst>
      <p:ext uri="{BB962C8B-B14F-4D97-AF65-F5344CB8AC3E}">
        <p14:creationId xmlns:p14="http://schemas.microsoft.com/office/powerpoint/2010/main" val="2232567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4000" dirty="0"/>
              <a:t>Additional support</a:t>
            </a:r>
            <a:br>
              <a:rPr lang="en-GB" dirty="0"/>
            </a:br>
            <a:endParaRPr lang="en-GB" dirty="0"/>
          </a:p>
        </p:txBody>
      </p:sp>
      <p:sp>
        <p:nvSpPr>
          <p:cNvPr id="3" name="Content Placeholder 2"/>
          <p:cNvSpPr>
            <a:spLocks noGrp="1"/>
          </p:cNvSpPr>
          <p:nvPr>
            <p:ph idx="1"/>
          </p:nvPr>
        </p:nvSpPr>
        <p:spPr>
          <a:xfrm>
            <a:off x="611560" y="2204864"/>
            <a:ext cx="8334375" cy="2880320"/>
          </a:xfrm>
        </p:spPr>
        <p:txBody>
          <a:bodyPr>
            <a:normAutofit fontScale="92500" lnSpcReduction="20000"/>
          </a:bodyPr>
          <a:lstStyle/>
          <a:p>
            <a:pPr>
              <a:buFont typeface="Arial" panose="020B0604020202020204" pitchFamily="34" charset="0"/>
              <a:buChar char="•"/>
            </a:pPr>
            <a:r>
              <a:rPr lang="en-GB" sz="2800" dirty="0"/>
              <a:t>Student support services</a:t>
            </a:r>
          </a:p>
          <a:p>
            <a:pPr>
              <a:buFont typeface="Arial" panose="020B0604020202020204" pitchFamily="34" charset="0"/>
              <a:buChar char="•"/>
            </a:pPr>
            <a:r>
              <a:rPr lang="en-GB" sz="2800" dirty="0"/>
              <a:t>Kent School Health team</a:t>
            </a:r>
          </a:p>
          <a:p>
            <a:pPr>
              <a:buFont typeface="Arial" panose="020B0604020202020204" pitchFamily="34" charset="0"/>
              <a:buChar char="•"/>
            </a:pPr>
            <a:r>
              <a:rPr lang="en-GB" sz="2800" dirty="0"/>
              <a:t>Student counsellor </a:t>
            </a:r>
          </a:p>
          <a:p>
            <a:pPr>
              <a:buFont typeface="Arial" panose="020B0604020202020204" pitchFamily="34" charset="0"/>
              <a:buChar char="•"/>
            </a:pPr>
            <a:r>
              <a:rPr lang="en-GB" sz="2800" dirty="0"/>
              <a:t>Youth worker</a:t>
            </a:r>
          </a:p>
          <a:p>
            <a:pPr>
              <a:buFont typeface="Arial" panose="020B0604020202020204" pitchFamily="34" charset="0"/>
              <a:buChar char="•"/>
            </a:pPr>
            <a:r>
              <a:rPr lang="en-GB" sz="2800" dirty="0"/>
              <a:t>Family and friends</a:t>
            </a:r>
          </a:p>
          <a:p>
            <a:pPr>
              <a:buFont typeface="Arial" panose="020B0604020202020204" pitchFamily="34" charset="0"/>
              <a:buChar char="•"/>
            </a:pPr>
            <a:r>
              <a:rPr lang="en-GB" sz="2800" dirty="0"/>
              <a:t>Online resources</a:t>
            </a:r>
          </a:p>
          <a:p>
            <a:pPr>
              <a:buFont typeface="Arial" panose="020B0604020202020204" pitchFamily="34" charset="0"/>
              <a:buChar char="•"/>
            </a:pPr>
            <a:r>
              <a:rPr lang="en-GB" sz="2800" dirty="0"/>
              <a:t>GP</a:t>
            </a:r>
          </a:p>
          <a:p>
            <a:pPr marL="0" indent="0"/>
            <a:endParaRPr lang="en-GB" dirty="0"/>
          </a:p>
        </p:txBody>
      </p:sp>
    </p:spTree>
    <p:extLst>
      <p:ext uri="{BB962C8B-B14F-4D97-AF65-F5344CB8AC3E}">
        <p14:creationId xmlns:p14="http://schemas.microsoft.com/office/powerpoint/2010/main" val="34685040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825" y="982663"/>
            <a:ext cx="8343900" cy="718145"/>
          </a:xfrm>
        </p:spPr>
        <p:txBody>
          <a:bodyPr>
            <a:normAutofit fontScale="90000"/>
          </a:bodyPr>
          <a:lstStyle/>
          <a:p>
            <a:r>
              <a:rPr lang="en-GB" dirty="0"/>
              <a:t>Useful websites</a:t>
            </a:r>
            <a:br>
              <a:rPr lang="en-GB" dirty="0"/>
            </a:br>
            <a:endParaRPr lang="en-GB" dirty="0"/>
          </a:p>
        </p:txBody>
      </p:sp>
      <p:sp>
        <p:nvSpPr>
          <p:cNvPr id="3" name="Content Placeholder 2"/>
          <p:cNvSpPr>
            <a:spLocks noGrp="1"/>
          </p:cNvSpPr>
          <p:nvPr>
            <p:ph idx="1"/>
          </p:nvPr>
        </p:nvSpPr>
        <p:spPr>
          <a:xfrm>
            <a:off x="558105" y="1412776"/>
            <a:ext cx="8334375" cy="5040560"/>
          </a:xfrm>
        </p:spPr>
        <p:txBody>
          <a:bodyPr>
            <a:normAutofit lnSpcReduction="10000"/>
          </a:bodyPr>
          <a:lstStyle/>
          <a:p>
            <a:pPr marL="0" indent="0">
              <a:buNone/>
            </a:pPr>
            <a:r>
              <a:rPr lang="en-US" sz="1600" b="1" dirty="0" err="1"/>
              <a:t>AnxietyUK</a:t>
            </a:r>
            <a:endParaRPr lang="en-GB" sz="1600" dirty="0"/>
          </a:p>
          <a:p>
            <a:pPr marL="0" indent="0">
              <a:buNone/>
            </a:pPr>
            <a:r>
              <a:rPr lang="en-US" sz="1600" dirty="0"/>
              <a:t>Helplines, email support, live chats and therapy services for people with anxiety disorders.</a:t>
            </a:r>
            <a:endParaRPr lang="en-GB" sz="1600" dirty="0"/>
          </a:p>
          <a:p>
            <a:pPr marL="0" indent="0">
              <a:buNone/>
            </a:pPr>
            <a:r>
              <a:rPr lang="en-US" sz="1600" dirty="0">
                <a:hlinkClick r:id="rId3"/>
              </a:rPr>
              <a:t>http://www.anxietyuk.org.uk/ </a:t>
            </a:r>
            <a:endParaRPr lang="en-US" sz="1600" dirty="0"/>
          </a:p>
          <a:p>
            <a:pPr marL="0" indent="0">
              <a:buNone/>
            </a:pPr>
            <a:r>
              <a:rPr lang="en-GB" sz="1600" dirty="0">
                <a:hlinkClick r:id="rId4"/>
              </a:rPr>
              <a:t>https://www.anxietyuk.org.uk/blog/anxiety-uks-top-tips-for-managing-exam-stress/</a:t>
            </a:r>
            <a:endParaRPr lang="en-GB" sz="1600" dirty="0"/>
          </a:p>
          <a:p>
            <a:endParaRPr lang="en-US" sz="1600" b="1" dirty="0"/>
          </a:p>
          <a:p>
            <a:pPr marL="0" indent="0">
              <a:buNone/>
            </a:pPr>
            <a:r>
              <a:rPr lang="en-US" sz="1600" b="1" dirty="0"/>
              <a:t>C.A.L.M</a:t>
            </a:r>
            <a:endParaRPr lang="en-GB" sz="1600" dirty="0"/>
          </a:p>
          <a:p>
            <a:pPr marL="0" indent="0">
              <a:buNone/>
            </a:pPr>
            <a:r>
              <a:rPr lang="en-GB" sz="1600" dirty="0"/>
              <a:t>C.A.L.M (campaign against living miserably) is a charity dedicated to preventing male suicide. They have lots of information on their website and run a helpline from five to midnight.</a:t>
            </a:r>
          </a:p>
          <a:p>
            <a:pPr marL="0" indent="0">
              <a:buNone/>
            </a:pPr>
            <a:r>
              <a:rPr lang="en-GB" sz="1600" u="sng" dirty="0">
                <a:hlinkClick r:id="rId5"/>
              </a:rPr>
              <a:t>http://www.thecalmzone.net/</a:t>
            </a:r>
            <a:r>
              <a:rPr lang="en-GB" sz="1600" dirty="0"/>
              <a:t>  </a:t>
            </a:r>
          </a:p>
          <a:p>
            <a:pPr marL="0" indent="0">
              <a:buNone/>
            </a:pPr>
            <a:r>
              <a:rPr lang="en-GB" sz="1600" b="1" dirty="0"/>
              <a:t> </a:t>
            </a:r>
            <a:endParaRPr lang="en-GB" sz="1600" dirty="0"/>
          </a:p>
          <a:p>
            <a:pPr marL="0" indent="0">
              <a:buNone/>
            </a:pPr>
            <a:r>
              <a:rPr lang="en-GB" sz="1600" b="1" dirty="0"/>
              <a:t>Mind</a:t>
            </a:r>
            <a:endParaRPr lang="en-GB" sz="1600" dirty="0"/>
          </a:p>
          <a:p>
            <a:pPr marL="0" indent="0">
              <a:buNone/>
            </a:pPr>
            <a:r>
              <a:rPr lang="en-GB" sz="1600" dirty="0"/>
              <a:t>Advice and support to people with mental health problems. Their helpline runs 9am to 6pm from Monday to Friday.</a:t>
            </a:r>
          </a:p>
          <a:p>
            <a:pPr marL="0" indent="0">
              <a:buNone/>
            </a:pPr>
            <a:r>
              <a:rPr lang="en-GB" sz="1600" u="sng" dirty="0">
                <a:hlinkClick r:id="rId6"/>
              </a:rPr>
              <a:t>http://www.mind.org.uk/</a:t>
            </a:r>
            <a:endParaRPr lang="en-GB" sz="1600" dirty="0"/>
          </a:p>
          <a:p>
            <a:endParaRPr lang="en-GB" sz="1600" b="1" dirty="0"/>
          </a:p>
          <a:p>
            <a:pPr marL="0" indent="0">
              <a:buNone/>
            </a:pPr>
            <a:r>
              <a:rPr lang="en-GB" sz="1600" b="1" dirty="0"/>
              <a:t>Live Well</a:t>
            </a:r>
          </a:p>
          <a:p>
            <a:pPr marL="0" indent="0">
              <a:buNone/>
            </a:pPr>
            <a:r>
              <a:rPr lang="en-GB" sz="1600" dirty="0">
                <a:hlinkClick r:id="rId7"/>
              </a:rPr>
              <a:t>https://livewellkent.org.uk/</a:t>
            </a:r>
            <a:endParaRPr lang="en-GB" sz="1600" dirty="0"/>
          </a:p>
          <a:p>
            <a:pPr marL="0" indent="0">
              <a:buNone/>
            </a:pPr>
            <a:endParaRPr lang="en-GB" sz="1400" b="1" dirty="0"/>
          </a:p>
        </p:txBody>
      </p:sp>
      <p:pic>
        <p:nvPicPr>
          <p:cNvPr id="18434" name="Picture 2" descr="K:\CYP_PHS-Wellbeing-Admin\EMMA B\Kent_Community_HealthColA[1].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148064" y="260648"/>
            <a:ext cx="3816424" cy="5779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6865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Autofit/>
          </a:bodyPr>
          <a:lstStyle/>
          <a:p>
            <a:pPr algn="ctr" eaLnBrk="1" hangingPunct="1"/>
            <a:r>
              <a:rPr lang="en-GB" altLang="en-US" sz="3200" dirty="0"/>
              <a:t>Six Ways to Wellbeing</a:t>
            </a:r>
            <a:br>
              <a:rPr lang="en-GB" altLang="en-US" sz="3200" dirty="0"/>
            </a:br>
            <a:br>
              <a:rPr lang="en-GB" altLang="en-US" sz="3200" dirty="0"/>
            </a:br>
            <a:r>
              <a:rPr lang="en-GB" altLang="en-US" sz="3200" dirty="0"/>
              <a:t>Staying well and managing stress</a:t>
            </a:r>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81375" y="2778236"/>
            <a:ext cx="2381250" cy="2390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195924" y="5589240"/>
            <a:ext cx="8712968" cy="507831"/>
          </a:xfrm>
          <a:prstGeom prst="rect">
            <a:avLst/>
          </a:prstGeom>
        </p:spPr>
        <p:txBody>
          <a:bodyPr wrap="square">
            <a:spAutoFit/>
          </a:bodyPr>
          <a:lstStyle/>
          <a:p>
            <a:r>
              <a:rPr lang="en-GB" sz="900" i="1" dirty="0">
                <a:solidFill>
                  <a:schemeClr val="accent4">
                    <a:lumMod val="50000"/>
                    <a:lumOff val="50000"/>
                  </a:schemeClr>
                </a:solidFill>
              </a:rPr>
              <a:t>Wheel of Wellbeing is owned by South London and Maudsley NHS Foundation Trust (</a:t>
            </a:r>
            <a:r>
              <a:rPr lang="en-GB" sz="900" i="1" dirty="0" err="1">
                <a:solidFill>
                  <a:schemeClr val="accent4">
                    <a:lumMod val="50000"/>
                    <a:lumOff val="50000"/>
                  </a:schemeClr>
                </a:solidFill>
              </a:rPr>
              <a:t>SLaM</a:t>
            </a:r>
            <a:r>
              <a:rPr lang="en-GB" sz="900" i="1" dirty="0">
                <a:solidFill>
                  <a:schemeClr val="accent4">
                    <a:lumMod val="50000"/>
                    <a:lumOff val="50000"/>
                  </a:schemeClr>
                </a:solidFill>
              </a:rPr>
              <a:t>) and is licensed under a Creative Commons Attribution Non-Commercial Share-Alike 4.0 International License. Information on this license is available at www.creativecommons.org/licenses/by-nc-sa/4.0. Adaptations need to follow brand guidelines available at www.wheelofwellbeing.org and be signed off by </a:t>
            </a:r>
            <a:r>
              <a:rPr lang="en-GB" sz="900" i="1" dirty="0" err="1">
                <a:solidFill>
                  <a:schemeClr val="accent4">
                    <a:lumMod val="50000"/>
                    <a:lumOff val="50000"/>
                  </a:schemeClr>
                </a:solidFill>
              </a:rPr>
              <a:t>SLaM</a:t>
            </a:r>
            <a:r>
              <a:rPr lang="en-GB" sz="900" i="1" dirty="0">
                <a:solidFill>
                  <a:schemeClr val="accent4">
                    <a:lumMod val="50000"/>
                    <a:lumOff val="50000"/>
                  </a:schemeClr>
                </a:solidFill>
              </a:rPr>
              <a:t>. For permissions beyond the scope of this license contact </a:t>
            </a:r>
            <a:r>
              <a:rPr lang="en-GB" sz="900" dirty="0">
                <a:solidFill>
                  <a:schemeClr val="accent4">
                    <a:lumMod val="50000"/>
                    <a:lumOff val="50000"/>
                  </a:schemeClr>
                </a:solidFill>
              </a:rPr>
              <a:t>hello@wheelofwellbeing.org.</a:t>
            </a:r>
          </a:p>
        </p:txBody>
      </p:sp>
    </p:spTree>
    <p:extLst>
      <p:ext uri="{BB962C8B-B14F-4D97-AF65-F5344CB8AC3E}">
        <p14:creationId xmlns:p14="http://schemas.microsoft.com/office/powerpoint/2010/main" val="4672359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29734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196752"/>
            <a:ext cx="8314863" cy="792088"/>
          </a:xfrm>
        </p:spPr>
        <p:txBody>
          <a:bodyPr>
            <a:normAutofit/>
          </a:bodyPr>
          <a:lstStyle/>
          <a:p>
            <a:r>
              <a:rPr lang="en-GB" sz="3200" dirty="0"/>
              <a:t>Ground rules </a:t>
            </a:r>
          </a:p>
        </p:txBody>
      </p:sp>
      <p:sp>
        <p:nvSpPr>
          <p:cNvPr id="3" name="Content Placeholder 2"/>
          <p:cNvSpPr>
            <a:spLocks noGrp="1"/>
          </p:cNvSpPr>
          <p:nvPr>
            <p:ph idx="1"/>
          </p:nvPr>
        </p:nvSpPr>
        <p:spPr>
          <a:xfrm>
            <a:off x="539552" y="1988840"/>
            <a:ext cx="8334375" cy="4217988"/>
          </a:xfrm>
        </p:spPr>
        <p:txBody>
          <a:bodyPr/>
          <a:lstStyle/>
          <a:p>
            <a:pPr>
              <a:buFont typeface="Arial" panose="020B0604020202020204" pitchFamily="34" charset="0"/>
              <a:buChar char="•"/>
            </a:pPr>
            <a:r>
              <a:rPr lang="en-GB" sz="2400" dirty="0"/>
              <a:t>Voluntary participation - we hope for good discussion but you do not have to say anything if you do not wish to</a:t>
            </a:r>
          </a:p>
          <a:p>
            <a:pPr>
              <a:buFont typeface="Arial" panose="020B0604020202020204" pitchFamily="34" charset="0"/>
              <a:buChar char="•"/>
            </a:pPr>
            <a:r>
              <a:rPr lang="en-GB" sz="2400" dirty="0"/>
              <a:t>We want to hear all contributions - even if it is an unusual point of view</a:t>
            </a:r>
          </a:p>
          <a:p>
            <a:pPr>
              <a:buFont typeface="Arial" panose="020B0604020202020204" pitchFamily="34" charset="0"/>
              <a:buChar char="•"/>
            </a:pPr>
            <a:r>
              <a:rPr lang="en-GB" sz="2400" dirty="0"/>
              <a:t>Respect - listen to others opinions</a:t>
            </a:r>
          </a:p>
          <a:p>
            <a:pPr>
              <a:buFont typeface="Arial" panose="020B0604020202020204" pitchFamily="34" charset="0"/>
              <a:buChar char="•"/>
            </a:pPr>
            <a:r>
              <a:rPr lang="en-GB" sz="2400" dirty="0"/>
              <a:t>Be non judgemental</a:t>
            </a:r>
          </a:p>
          <a:p>
            <a:pPr>
              <a:buFont typeface="Arial" panose="020B0604020202020204" pitchFamily="34" charset="0"/>
              <a:buChar char="•"/>
            </a:pPr>
            <a:r>
              <a:rPr lang="en-GB" sz="2400" dirty="0"/>
              <a:t>Everything said is treated as confidential</a:t>
            </a:r>
          </a:p>
          <a:p>
            <a:pPr>
              <a:buFont typeface="Arial" panose="020B0604020202020204" pitchFamily="34" charset="0"/>
              <a:buChar char="•"/>
            </a:pPr>
            <a:r>
              <a:rPr lang="en-GB" sz="2400" dirty="0"/>
              <a:t>Look after yourself and others - access support through your teachers and colleagues if needed.</a:t>
            </a:r>
          </a:p>
        </p:txBody>
      </p:sp>
    </p:spTree>
    <p:extLst>
      <p:ext uri="{BB962C8B-B14F-4D97-AF65-F5344CB8AC3E}">
        <p14:creationId xmlns:p14="http://schemas.microsoft.com/office/powerpoint/2010/main" val="22698549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a:t>Objectives</a:t>
            </a: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GB" sz="2400" dirty="0"/>
              <a:t>to understand what affects your wellbeing. By identifying the things that make you feel good, you can support yourself when times are hard</a:t>
            </a:r>
          </a:p>
          <a:p>
            <a:pPr>
              <a:buFont typeface="Arial" panose="020B0604020202020204" pitchFamily="34" charset="0"/>
              <a:buChar char="•"/>
            </a:pPr>
            <a:r>
              <a:rPr lang="en-GB" sz="2400" dirty="0"/>
              <a:t>to explore ways to cope in times of change or stress</a:t>
            </a:r>
          </a:p>
          <a:p>
            <a:pPr>
              <a:buFont typeface="Arial" panose="020B0604020202020204" pitchFamily="34" charset="0"/>
              <a:buChar char="•"/>
            </a:pPr>
            <a:r>
              <a:rPr lang="en-GB" sz="2400" dirty="0"/>
              <a:t>to explore how anxiety feels</a:t>
            </a:r>
          </a:p>
          <a:p>
            <a:pPr>
              <a:buFont typeface="Arial" panose="020B0604020202020204" pitchFamily="34" charset="0"/>
              <a:buChar char="•"/>
            </a:pPr>
            <a:r>
              <a:rPr lang="en-GB" sz="2400" dirty="0"/>
              <a:t>to identify our support systems and how we can support others.</a:t>
            </a:r>
          </a:p>
        </p:txBody>
      </p:sp>
    </p:spTree>
    <p:extLst>
      <p:ext uri="{BB962C8B-B14F-4D97-AF65-F5344CB8AC3E}">
        <p14:creationId xmlns:p14="http://schemas.microsoft.com/office/powerpoint/2010/main" val="12267379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568" y="764704"/>
            <a:ext cx="8314863" cy="1584176"/>
          </a:xfrm>
        </p:spPr>
        <p:txBody>
          <a:bodyPr>
            <a:normAutofit/>
          </a:bodyPr>
          <a:lstStyle/>
          <a:p>
            <a:r>
              <a:rPr lang="en-GB" sz="3200" dirty="0"/>
              <a:t>What is wellbeing?</a:t>
            </a:r>
          </a:p>
        </p:txBody>
      </p:sp>
      <p:sp>
        <p:nvSpPr>
          <p:cNvPr id="3" name="Content Placeholder 2"/>
          <p:cNvSpPr>
            <a:spLocks noGrp="1"/>
          </p:cNvSpPr>
          <p:nvPr>
            <p:ph idx="1"/>
          </p:nvPr>
        </p:nvSpPr>
        <p:spPr>
          <a:xfrm>
            <a:off x="431212" y="1916832"/>
            <a:ext cx="8334375" cy="4032448"/>
          </a:xfrm>
        </p:spPr>
        <p:txBody>
          <a:bodyPr/>
          <a:lstStyle/>
          <a:p>
            <a:pPr marL="0" indent="0">
              <a:buNone/>
            </a:pPr>
            <a:r>
              <a:rPr lang="en-GB" sz="2400" dirty="0"/>
              <a:t>If you have </a:t>
            </a:r>
            <a:r>
              <a:rPr lang="en-GB" sz="2400" b="1" dirty="0"/>
              <a:t>good mental wellbeing</a:t>
            </a:r>
            <a:r>
              <a:rPr lang="en-GB" sz="2400" dirty="0"/>
              <a:t> (or good mental health), you are able to:</a:t>
            </a:r>
          </a:p>
          <a:p>
            <a:pPr marL="0" indent="0">
              <a:buNone/>
            </a:pPr>
            <a:endParaRPr lang="en-GB" sz="1600" dirty="0"/>
          </a:p>
          <a:p>
            <a:r>
              <a:rPr lang="en-GB" sz="2400" dirty="0"/>
              <a:t>feel confident in yourself </a:t>
            </a:r>
          </a:p>
          <a:p>
            <a:r>
              <a:rPr lang="en-GB" sz="2400" dirty="0"/>
              <a:t>feel and express a range of emotions</a:t>
            </a:r>
          </a:p>
          <a:p>
            <a:r>
              <a:rPr lang="en-GB" sz="2400" dirty="0"/>
              <a:t>feel engaged with the world around you </a:t>
            </a:r>
          </a:p>
          <a:p>
            <a:r>
              <a:rPr lang="en-GB" sz="2400" dirty="0"/>
              <a:t>live and work productively</a:t>
            </a:r>
          </a:p>
          <a:p>
            <a:r>
              <a:rPr lang="en-GB" sz="2400" dirty="0"/>
              <a:t>cope with the stresses of daily life and manage times of            change and uncertainty.</a:t>
            </a:r>
          </a:p>
          <a:p>
            <a:endParaRPr lang="en-GB" sz="3200" dirty="0"/>
          </a:p>
        </p:txBody>
      </p:sp>
    </p:spTree>
    <p:extLst>
      <p:ext uri="{BB962C8B-B14F-4D97-AF65-F5344CB8AC3E}">
        <p14:creationId xmlns:p14="http://schemas.microsoft.com/office/powerpoint/2010/main" val="3621940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825" y="1196752"/>
            <a:ext cx="8343900" cy="1080119"/>
          </a:xfrm>
        </p:spPr>
        <p:txBody>
          <a:bodyPr/>
          <a:lstStyle/>
          <a:p>
            <a:r>
              <a:rPr lang="en-GB" sz="3600" dirty="0"/>
              <a:t>What can impact on wellbeing?</a:t>
            </a:r>
          </a:p>
        </p:txBody>
      </p:sp>
      <p:sp>
        <p:nvSpPr>
          <p:cNvPr id="3" name="Content Placeholder 2"/>
          <p:cNvSpPr>
            <a:spLocks noGrp="1"/>
          </p:cNvSpPr>
          <p:nvPr>
            <p:ph idx="1"/>
          </p:nvPr>
        </p:nvSpPr>
        <p:spPr>
          <a:xfrm>
            <a:off x="514350" y="2420888"/>
            <a:ext cx="8334375" cy="3721150"/>
          </a:xfrm>
        </p:spPr>
        <p:txBody>
          <a:bodyPr/>
          <a:lstStyle/>
          <a:p>
            <a:pPr marL="0" indent="0">
              <a:buNone/>
            </a:pPr>
            <a:r>
              <a:rPr lang="en-GB" sz="2400" dirty="0"/>
              <a:t>We all have times when we feel sad or stressed, or find it difficult to cope. For example if we:  </a:t>
            </a:r>
          </a:p>
          <a:p>
            <a:endParaRPr lang="en-GB" sz="1200" dirty="0"/>
          </a:p>
          <a:p>
            <a:pPr>
              <a:buFont typeface="Arial" panose="020B0604020202020204" pitchFamily="34" charset="0"/>
              <a:buChar char="•"/>
            </a:pPr>
            <a:r>
              <a:rPr lang="en-GB" sz="2400" dirty="0"/>
              <a:t>suffer some sort of loss </a:t>
            </a:r>
          </a:p>
          <a:p>
            <a:pPr>
              <a:buFont typeface="Arial" panose="020B0604020202020204" pitchFamily="34" charset="0"/>
              <a:buChar char="•"/>
            </a:pPr>
            <a:r>
              <a:rPr lang="en-GB" sz="2400" dirty="0"/>
              <a:t>times of change i.e. moving school, moving house</a:t>
            </a:r>
          </a:p>
          <a:p>
            <a:pPr>
              <a:buFont typeface="Arial" panose="020B0604020202020204" pitchFamily="34" charset="0"/>
              <a:buChar char="•"/>
            </a:pPr>
            <a:r>
              <a:rPr lang="en-GB" sz="2400" dirty="0"/>
              <a:t>feel isolated/alone</a:t>
            </a:r>
          </a:p>
          <a:p>
            <a:pPr>
              <a:buFont typeface="Arial" panose="020B0604020202020204" pitchFamily="34" charset="0"/>
              <a:buChar char="•"/>
            </a:pPr>
            <a:r>
              <a:rPr lang="en-GB" sz="2400" dirty="0"/>
              <a:t>experience friendship/relationships problems </a:t>
            </a:r>
          </a:p>
          <a:p>
            <a:pPr>
              <a:buFont typeface="Arial" panose="020B0604020202020204" pitchFamily="34" charset="0"/>
              <a:buChar char="•"/>
            </a:pPr>
            <a:r>
              <a:rPr lang="en-GB" sz="2400" dirty="0"/>
              <a:t>worry about school, work or money. </a:t>
            </a:r>
          </a:p>
          <a:p>
            <a:endParaRPr lang="en-GB" sz="2000" dirty="0"/>
          </a:p>
        </p:txBody>
      </p:sp>
    </p:spTree>
    <p:extLst>
      <p:ext uri="{BB962C8B-B14F-4D97-AF65-F5344CB8AC3E}">
        <p14:creationId xmlns:p14="http://schemas.microsoft.com/office/powerpoint/2010/main" val="646083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GB" sz="3200" dirty="0"/>
              <a:t>Anxiety</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59358" y="1124744"/>
            <a:ext cx="3036778" cy="46481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257935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568" y="836712"/>
            <a:ext cx="8314863" cy="792088"/>
          </a:xfrm>
        </p:spPr>
        <p:txBody>
          <a:bodyPr>
            <a:normAutofit/>
          </a:bodyPr>
          <a:lstStyle/>
          <a:p>
            <a:r>
              <a:rPr lang="en-GB" sz="3200" dirty="0"/>
              <a:t>Is anxiety normal?</a:t>
            </a:r>
          </a:p>
        </p:txBody>
      </p:sp>
      <p:sp>
        <p:nvSpPr>
          <p:cNvPr id="3" name="Content Placeholder 2"/>
          <p:cNvSpPr>
            <a:spLocks noGrp="1"/>
          </p:cNvSpPr>
          <p:nvPr>
            <p:ph idx="1"/>
          </p:nvPr>
        </p:nvSpPr>
        <p:spPr>
          <a:xfrm>
            <a:off x="539552" y="1232756"/>
            <a:ext cx="8304105" cy="5112567"/>
          </a:xfrm>
        </p:spPr>
        <p:txBody>
          <a:bodyPr>
            <a:normAutofit lnSpcReduction="10000"/>
          </a:bodyPr>
          <a:lstStyle/>
          <a:p>
            <a:endParaRPr lang="en-GB" dirty="0"/>
          </a:p>
          <a:p>
            <a:pPr marL="0" indent="0">
              <a:buNone/>
            </a:pPr>
            <a:r>
              <a:rPr lang="en-GB" sz="2400" dirty="0"/>
              <a:t>YES!</a:t>
            </a:r>
          </a:p>
          <a:p>
            <a:endParaRPr lang="en-GB" sz="1700" dirty="0"/>
          </a:p>
          <a:p>
            <a:pPr>
              <a:buFont typeface="Arial" panose="020B0604020202020204" pitchFamily="34" charset="0"/>
              <a:buChar char="•"/>
            </a:pPr>
            <a:r>
              <a:rPr lang="en-GB" sz="2400" dirty="0"/>
              <a:t>Anxiety is a normal response to stress or danger and is often called the ‘flight or fight’ response. </a:t>
            </a:r>
          </a:p>
          <a:p>
            <a:pPr>
              <a:buFont typeface="Arial" panose="020B0604020202020204" pitchFamily="34" charset="0"/>
              <a:buChar char="•"/>
            </a:pPr>
            <a:endParaRPr lang="en-GB" sz="1600" dirty="0"/>
          </a:p>
          <a:p>
            <a:pPr>
              <a:buFont typeface="Arial" panose="020B0604020202020204" pitchFamily="34" charset="0"/>
              <a:buChar char="•"/>
            </a:pPr>
            <a:r>
              <a:rPr lang="en-GB" sz="2400" dirty="0"/>
              <a:t>This process involves adrenalin being quickly pumped through the body enabling it to cope with whatever catastrophe may come its way. </a:t>
            </a:r>
          </a:p>
          <a:p>
            <a:pPr>
              <a:buFont typeface="Arial" panose="020B0604020202020204" pitchFamily="34" charset="0"/>
              <a:buChar char="•"/>
            </a:pPr>
            <a:endParaRPr lang="en-GB" sz="1600" dirty="0"/>
          </a:p>
          <a:p>
            <a:pPr>
              <a:buFont typeface="Arial" panose="020B0604020202020204" pitchFamily="34" charset="0"/>
              <a:buChar char="•"/>
            </a:pPr>
            <a:r>
              <a:rPr lang="en-GB" sz="2400" dirty="0"/>
              <a:t>Anxiety only becomes problematic when our  ‘anxious/stressed out’ response is out of proportion, if it continues even after the event that we found stressful is over, or if it is stopping us from doing day to day things.</a:t>
            </a:r>
          </a:p>
          <a:p>
            <a:endParaRPr lang="en-GB" dirty="0"/>
          </a:p>
        </p:txBody>
      </p:sp>
    </p:spTree>
    <p:extLst>
      <p:ext uri="{BB962C8B-B14F-4D97-AF65-F5344CB8AC3E}">
        <p14:creationId xmlns:p14="http://schemas.microsoft.com/office/powerpoint/2010/main" val="2746072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1124744"/>
            <a:ext cx="7735888" cy="1152128"/>
          </a:xfrm>
        </p:spPr>
        <p:txBody>
          <a:bodyPr>
            <a:normAutofit/>
          </a:bodyPr>
          <a:lstStyle/>
          <a:p>
            <a:r>
              <a:rPr lang="en-GB" sz="3200" b="1" dirty="0"/>
              <a:t>Dealing with anxiety </a:t>
            </a:r>
            <a:r>
              <a:rPr lang="en-GB" sz="3200" dirty="0"/>
              <a:t>and</a:t>
            </a:r>
            <a:r>
              <a:rPr lang="en-GB" sz="3200" b="1" dirty="0"/>
              <a:t> stress</a:t>
            </a:r>
          </a:p>
        </p:txBody>
      </p:sp>
      <p:sp>
        <p:nvSpPr>
          <p:cNvPr id="3" name="Content Placeholder 2"/>
          <p:cNvSpPr>
            <a:spLocks noGrp="1"/>
          </p:cNvSpPr>
          <p:nvPr>
            <p:ph idx="1"/>
          </p:nvPr>
        </p:nvSpPr>
        <p:spPr>
          <a:xfrm>
            <a:off x="899592" y="2132856"/>
            <a:ext cx="7416824" cy="3730482"/>
          </a:xfrm>
        </p:spPr>
        <p:txBody>
          <a:bodyPr>
            <a:noAutofit/>
          </a:bodyPr>
          <a:lstStyle/>
          <a:p>
            <a:r>
              <a:rPr lang="en-GB" sz="2400" dirty="0"/>
              <a:t>What signs might you notice when your stress levels rise?</a:t>
            </a:r>
          </a:p>
          <a:p>
            <a:r>
              <a:rPr lang="en-GB" sz="2400" dirty="0"/>
              <a:t>What might other people notice?</a:t>
            </a:r>
          </a:p>
          <a:p>
            <a:r>
              <a:rPr lang="en-GB" sz="2400" dirty="0"/>
              <a:t>What can others do to help you if they notice or you tell them you are stressed?</a:t>
            </a:r>
          </a:p>
          <a:p>
            <a:r>
              <a:rPr lang="en-GB" sz="2400" dirty="0"/>
              <a:t>What can you do to help yourself?</a:t>
            </a:r>
          </a:p>
        </p:txBody>
      </p:sp>
    </p:spTree>
    <p:extLst>
      <p:ext uri="{BB962C8B-B14F-4D97-AF65-F5344CB8AC3E}">
        <p14:creationId xmlns:p14="http://schemas.microsoft.com/office/powerpoint/2010/main" val="4048979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KCHFT master 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532</TotalTime>
  <Words>3046</Words>
  <Application>Microsoft Office PowerPoint</Application>
  <PresentationFormat>On-screen Show (4:3)</PresentationFormat>
  <Paragraphs>264</Paragraphs>
  <Slides>20</Slides>
  <Notes>18</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Arial </vt:lpstr>
      <vt:lpstr>Calibri</vt:lpstr>
      <vt:lpstr>Verdana</vt:lpstr>
      <vt:lpstr>Wingdings 2</vt:lpstr>
      <vt:lpstr>KCHFT master slides</vt:lpstr>
      <vt:lpstr>Six Ways to Wellbeing</vt:lpstr>
      <vt:lpstr>Six Ways to Wellbeing  Staying well and managing stress</vt:lpstr>
      <vt:lpstr>Ground rules </vt:lpstr>
      <vt:lpstr>Objectives</vt:lpstr>
      <vt:lpstr>What is wellbeing?</vt:lpstr>
      <vt:lpstr>What can impact on wellbeing?</vt:lpstr>
      <vt:lpstr>Anxiety</vt:lpstr>
      <vt:lpstr>Is anxiety normal?</vt:lpstr>
      <vt:lpstr>Dealing with anxiety and stress</vt:lpstr>
      <vt:lpstr>PowerPoint Presentation</vt:lpstr>
      <vt:lpstr>PowerPoint Presentation</vt:lpstr>
      <vt:lpstr>PowerPoint Presentation</vt:lpstr>
      <vt:lpstr>Looking after yourself - wellbeing wheel  </vt:lpstr>
      <vt:lpstr>Six ways to wellbeing</vt:lpstr>
      <vt:lpstr>General tips for wellbeing</vt:lpstr>
      <vt:lpstr>Managing anxiety – top tips</vt:lpstr>
      <vt:lpstr>During and after exams</vt:lpstr>
      <vt:lpstr>Additional support </vt:lpstr>
      <vt:lpstr>Useful websites </vt:lpstr>
      <vt:lpstr>PowerPoint Presentation</vt:lpstr>
    </vt:vector>
  </TitlesOfParts>
  <Company>Kent &amp; Medway Partnership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Charlotte.Morgan</dc:creator>
  <cp:lastModifiedBy>August Kelly</cp:lastModifiedBy>
  <cp:revision>47</cp:revision>
  <dcterms:created xsi:type="dcterms:W3CDTF">2017-08-04T12:52:42Z</dcterms:created>
  <dcterms:modified xsi:type="dcterms:W3CDTF">2021-10-15T16:51:52Z</dcterms:modified>
</cp:coreProperties>
</file>