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8" r:id="rId2"/>
    <p:sldId id="281" r:id="rId3"/>
    <p:sldId id="274" r:id="rId4"/>
    <p:sldId id="275" r:id="rId5"/>
    <p:sldId id="278" r:id="rId6"/>
    <p:sldId id="279" r:id="rId7"/>
    <p:sldId id="261" r:id="rId8"/>
    <p:sldId id="280"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a:srgbClr val="330072"/>
    <a:srgbClr val="41B6E6"/>
    <a:srgbClr val="AE2573"/>
    <a:srgbClr val="78BE20"/>
    <a:srgbClr val="0072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085" autoAdjust="0"/>
  </p:normalViewPr>
  <p:slideViewPr>
    <p:cSldViewPr>
      <p:cViewPr varScale="1">
        <p:scale>
          <a:sx n="78" d="100"/>
          <a:sy n="78" d="100"/>
        </p:scale>
        <p:origin x="2574" y="54"/>
      </p:cViewPr>
      <p:guideLst>
        <p:guide orient="horz" pos="2160"/>
        <p:guide pos="2880"/>
      </p:guideLst>
    </p:cSldViewPr>
  </p:slideViewPr>
  <p:notesTextViewPr>
    <p:cViewPr>
      <p:scale>
        <a:sx n="1" d="1"/>
        <a:sy n="1" d="1"/>
      </p:scale>
      <p:origin x="0" y="0"/>
    </p:cViewPr>
  </p:notesTextViewPr>
  <p:notesViewPr>
    <p:cSldViewPr>
      <p:cViewPr varScale="1">
        <p:scale>
          <a:sx n="67" d="100"/>
          <a:sy n="67" d="100"/>
        </p:scale>
        <p:origin x="-279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96D5EF-D9F4-47E7-BB57-622369E58597}" type="datetimeFigureOut">
              <a:rPr lang="en-GB" smtClean="0"/>
              <a:t>20/01/2022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CB13E9-ED0B-4BF4-8294-1D5713FC2A88}" type="slidenum">
              <a:rPr lang="en-GB" smtClean="0"/>
              <a:t>‹#›</a:t>
            </a:fld>
            <a:endParaRPr lang="en-GB"/>
          </a:p>
        </p:txBody>
      </p:sp>
    </p:spTree>
    <p:extLst>
      <p:ext uri="{BB962C8B-B14F-4D97-AF65-F5344CB8AC3E}">
        <p14:creationId xmlns:p14="http://schemas.microsoft.com/office/powerpoint/2010/main" val="4280263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www.liveitwell.org.uk/ways-to-wellbeing/six-ways-to-wellbeing/care/" TargetMode="External"/><Relationship Id="rId3" Type="http://schemas.openxmlformats.org/officeDocument/2006/relationships/hyperlink" Target="http://www.liveitwell.org.uk/ways-to-wellbeing/six-ways-to-wellbeing/be-active/" TargetMode="External"/><Relationship Id="rId7" Type="http://schemas.openxmlformats.org/officeDocument/2006/relationships/hyperlink" Target="http://www.liveitwell.org.uk/ways-to-wellbeing/six-ways-to-wellbeing/take-notice/"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www.liveitwell.org.uk/ways-to-wellbeing/six-ways-to-wellbeing/connect/" TargetMode="External"/><Relationship Id="rId5" Type="http://schemas.openxmlformats.org/officeDocument/2006/relationships/hyperlink" Target="http://www.liveitwell.org.uk/ways-to-wellbeing/six-ways-to-wellbeing/give/" TargetMode="External"/><Relationship Id="rId4" Type="http://schemas.openxmlformats.org/officeDocument/2006/relationships/hyperlink" Target="http://www.liveitwell.org.uk/ways-to-wellbeing/six-ways-to-wellbeing/keep-learning/"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Set some ground rules with the class: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Explain that today we are all thinking about ways we can keep ourselves and others well when we feel worried or sad.  </a:t>
            </a:r>
          </a:p>
          <a:p>
            <a:r>
              <a:rPr lang="en-GB" sz="1200" kern="1200" dirty="0">
                <a:solidFill>
                  <a:schemeClr val="tx1"/>
                </a:solidFill>
                <a:effectLst/>
                <a:latin typeface="+mn-lt"/>
                <a:ea typeface="+mn-ea"/>
                <a:cs typeface="+mn-cs"/>
              </a:rPr>
              <a:t>Discuss with the class ways of recognising how their body feels when they are happy, worried or sad.</a:t>
            </a: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Ask the children what they can do to help themselves when this happens?</a:t>
            </a:r>
            <a:endParaRPr lang="en-US" altLang="en-US" dirty="0"/>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61694" indent="-292959" eaLnBrk="0" hangingPunct="0">
              <a:defRPr>
                <a:solidFill>
                  <a:schemeClr val="tx1"/>
                </a:solidFill>
                <a:latin typeface="Arial" charset="0"/>
              </a:defRPr>
            </a:lvl2pPr>
            <a:lvl3pPr marL="1171839" indent="-234367" eaLnBrk="0" hangingPunct="0">
              <a:defRPr>
                <a:solidFill>
                  <a:schemeClr val="tx1"/>
                </a:solidFill>
                <a:latin typeface="Arial" charset="0"/>
              </a:defRPr>
            </a:lvl3pPr>
            <a:lvl4pPr marL="1640574" indent="-234367" eaLnBrk="0" hangingPunct="0">
              <a:defRPr>
                <a:solidFill>
                  <a:schemeClr val="tx1"/>
                </a:solidFill>
                <a:latin typeface="Arial" charset="0"/>
              </a:defRPr>
            </a:lvl4pPr>
            <a:lvl5pPr marL="2109309" indent="-234367" eaLnBrk="0" hangingPunct="0">
              <a:defRPr>
                <a:solidFill>
                  <a:schemeClr val="tx1"/>
                </a:solidFill>
                <a:latin typeface="Arial" charset="0"/>
              </a:defRPr>
            </a:lvl5pPr>
            <a:lvl6pPr marL="2578044" indent="-234367" eaLnBrk="0" fontAlgn="base" hangingPunct="0">
              <a:spcBef>
                <a:spcPct val="0"/>
              </a:spcBef>
              <a:spcAft>
                <a:spcPct val="0"/>
              </a:spcAft>
              <a:defRPr>
                <a:solidFill>
                  <a:schemeClr val="tx1"/>
                </a:solidFill>
                <a:latin typeface="Arial" charset="0"/>
              </a:defRPr>
            </a:lvl6pPr>
            <a:lvl7pPr marL="3046781" indent="-234367" eaLnBrk="0" fontAlgn="base" hangingPunct="0">
              <a:spcBef>
                <a:spcPct val="0"/>
              </a:spcBef>
              <a:spcAft>
                <a:spcPct val="0"/>
              </a:spcAft>
              <a:defRPr>
                <a:solidFill>
                  <a:schemeClr val="tx1"/>
                </a:solidFill>
                <a:latin typeface="Arial" charset="0"/>
              </a:defRPr>
            </a:lvl7pPr>
            <a:lvl8pPr marL="3515515" indent="-234367" eaLnBrk="0" fontAlgn="base" hangingPunct="0">
              <a:spcBef>
                <a:spcPct val="0"/>
              </a:spcBef>
              <a:spcAft>
                <a:spcPct val="0"/>
              </a:spcAft>
              <a:defRPr>
                <a:solidFill>
                  <a:schemeClr val="tx1"/>
                </a:solidFill>
                <a:latin typeface="Arial" charset="0"/>
              </a:defRPr>
            </a:lvl8pPr>
            <a:lvl9pPr marL="3984251" indent="-234367" eaLnBrk="0" fontAlgn="base" hangingPunct="0">
              <a:spcBef>
                <a:spcPct val="0"/>
              </a:spcBef>
              <a:spcAft>
                <a:spcPct val="0"/>
              </a:spcAft>
              <a:defRPr>
                <a:solidFill>
                  <a:schemeClr val="tx1"/>
                </a:solidFill>
                <a:latin typeface="Arial" charset="0"/>
              </a:defRPr>
            </a:lvl9pPr>
          </a:lstStyle>
          <a:p>
            <a:fld id="{79F69A1C-2510-4A70-B2C7-BBED745BDA5A}" type="slidenum">
              <a:rPr lang="en-GB" altLang="en-US">
                <a:solidFill>
                  <a:prstClr val="black"/>
                </a:solidFill>
                <a:latin typeface="Verdana" pitchFamily="34" charset="0"/>
              </a:rPr>
              <a:pPr/>
              <a:t>2</a:t>
            </a:fld>
            <a:endParaRPr lang="en-GB" altLang="en-US">
              <a:solidFill>
                <a:prstClr val="black"/>
              </a:solidFill>
              <a:latin typeface="Verdana" pitchFamily="34" charset="0"/>
            </a:endParaRPr>
          </a:p>
        </p:txBody>
      </p:sp>
    </p:spTree>
    <p:extLst>
      <p:ext uri="{BB962C8B-B14F-4D97-AF65-F5344CB8AC3E}">
        <p14:creationId xmlns:p14="http://schemas.microsoft.com/office/powerpoint/2010/main" val="3211400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you have good mental wellbeing (or good mental health), you are able to:</a:t>
            </a:r>
          </a:p>
          <a:p>
            <a:r>
              <a:rPr lang="en-GB" dirty="0"/>
              <a:t>• feel relatively confident in yourself – you value and accept yourself</a:t>
            </a:r>
          </a:p>
          <a:p>
            <a:r>
              <a:rPr lang="en-GB" dirty="0"/>
              <a:t>and judge yourself on realistic and reasonable standards</a:t>
            </a:r>
          </a:p>
          <a:p>
            <a:r>
              <a:rPr lang="en-GB" dirty="0"/>
              <a:t>• feel and express a range of emotions</a:t>
            </a:r>
          </a:p>
          <a:p>
            <a:r>
              <a:rPr lang="en-GB" dirty="0"/>
              <a:t>• feel engaged with the world around you – you can build and</a:t>
            </a:r>
          </a:p>
          <a:p>
            <a:r>
              <a:rPr lang="en-GB" dirty="0"/>
              <a:t>maintain positive relationships with other people and feel you can</a:t>
            </a:r>
          </a:p>
          <a:p>
            <a:r>
              <a:rPr lang="en-GB" dirty="0"/>
              <a:t>contribute to the community you live in</a:t>
            </a:r>
          </a:p>
          <a:p>
            <a:r>
              <a:rPr lang="en-GB" dirty="0"/>
              <a:t>• live and work productively</a:t>
            </a:r>
          </a:p>
          <a:p>
            <a:r>
              <a:rPr lang="en-GB" dirty="0"/>
              <a:t>• cope with the stresses of daily life and manage times of change</a:t>
            </a:r>
          </a:p>
          <a:p>
            <a:r>
              <a:rPr lang="en-GB" dirty="0"/>
              <a:t>and uncertainty.</a:t>
            </a:r>
          </a:p>
          <a:p>
            <a:endParaRPr lang="en-GB" dirty="0"/>
          </a:p>
        </p:txBody>
      </p:sp>
      <p:sp>
        <p:nvSpPr>
          <p:cNvPr id="4" name="Slide Number Placeholder 3"/>
          <p:cNvSpPr>
            <a:spLocks noGrp="1"/>
          </p:cNvSpPr>
          <p:nvPr>
            <p:ph type="sldNum" sz="quarter" idx="10"/>
          </p:nvPr>
        </p:nvSpPr>
        <p:spPr/>
        <p:txBody>
          <a:bodyPr/>
          <a:lstStyle/>
          <a:p>
            <a:fld id="{4E91DA94-5644-4DD9-9F99-F2A34EAB50B3}" type="slidenum">
              <a:rPr lang="en-GB" smtClean="0"/>
              <a:t>3</a:t>
            </a:fld>
            <a:endParaRPr lang="en-GB"/>
          </a:p>
        </p:txBody>
      </p:sp>
    </p:spTree>
    <p:extLst>
      <p:ext uri="{BB962C8B-B14F-4D97-AF65-F5344CB8AC3E}">
        <p14:creationId xmlns:p14="http://schemas.microsoft.com/office/powerpoint/2010/main" val="1621019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Prompt class to think of things we can do to make ourselves feel better, for example, go for a walk, play outside, spend time with friends/family, be kind, help someone, learn something new, listen to music, watch a film etc etc…………</a:t>
            </a:r>
          </a:p>
        </p:txBody>
      </p:sp>
      <p:sp>
        <p:nvSpPr>
          <p:cNvPr id="4" name="Slide Number Placeholder 3"/>
          <p:cNvSpPr>
            <a:spLocks noGrp="1"/>
          </p:cNvSpPr>
          <p:nvPr>
            <p:ph type="sldNum" sz="quarter" idx="5"/>
          </p:nvPr>
        </p:nvSpPr>
        <p:spPr/>
        <p:txBody>
          <a:bodyPr/>
          <a:lstStyle/>
          <a:p>
            <a:fld id="{D0CB13E9-ED0B-4BF4-8294-1D5713FC2A88}" type="slidenum">
              <a:rPr lang="en-GB" smtClean="0"/>
              <a:t>4</a:t>
            </a:fld>
            <a:endParaRPr lang="en-GB"/>
          </a:p>
        </p:txBody>
      </p:sp>
    </p:spTree>
    <p:extLst>
      <p:ext uri="{BB962C8B-B14F-4D97-AF65-F5344CB8AC3E}">
        <p14:creationId xmlns:p14="http://schemas.microsoft.com/office/powerpoint/2010/main" val="3960164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Introduce the six ways to wellbeing stations with explanation on how they link with the theme.</a:t>
            </a:r>
          </a:p>
        </p:txBody>
      </p:sp>
      <p:sp>
        <p:nvSpPr>
          <p:cNvPr id="4" name="Slide Number Placeholder 3"/>
          <p:cNvSpPr>
            <a:spLocks noGrp="1"/>
          </p:cNvSpPr>
          <p:nvPr>
            <p:ph type="sldNum" sz="quarter" idx="10"/>
          </p:nvPr>
        </p:nvSpPr>
        <p:spPr/>
        <p:txBody>
          <a:bodyPr/>
          <a:lstStyle/>
          <a:p>
            <a:fld id="{4E91DA94-5644-4DD9-9F99-F2A34EAB50B3}" type="slidenum">
              <a:rPr lang="en-GB" smtClean="0"/>
              <a:t>5</a:t>
            </a:fld>
            <a:endParaRPr lang="en-GB"/>
          </a:p>
        </p:txBody>
      </p:sp>
    </p:spTree>
    <p:extLst>
      <p:ext uri="{BB962C8B-B14F-4D97-AF65-F5344CB8AC3E}">
        <p14:creationId xmlns:p14="http://schemas.microsoft.com/office/powerpoint/2010/main" val="2859297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groups the children can take part in the activity stations. (set up 2/3 stations depending on pupil numbers and time)</a:t>
            </a:r>
          </a:p>
          <a:p>
            <a:endParaRPr lang="en-GB" dirty="0"/>
          </a:p>
          <a:p>
            <a:r>
              <a:rPr lang="en-GB" sz="1200" kern="1200" dirty="0">
                <a:solidFill>
                  <a:schemeClr val="tx1"/>
                </a:solidFill>
                <a:effectLst/>
                <a:latin typeface="+mn-lt"/>
                <a:ea typeface="+mn-ea"/>
                <a:cs typeface="+mn-cs"/>
              </a:rPr>
              <a:t>Once activities completed bring class together for story time/relaxation breathing.</a:t>
            </a:r>
            <a:endParaRPr lang="en-GB" dirty="0"/>
          </a:p>
        </p:txBody>
      </p:sp>
      <p:sp>
        <p:nvSpPr>
          <p:cNvPr id="4" name="Slide Number Placeholder 3"/>
          <p:cNvSpPr>
            <a:spLocks noGrp="1"/>
          </p:cNvSpPr>
          <p:nvPr>
            <p:ph type="sldNum" sz="quarter" idx="5"/>
          </p:nvPr>
        </p:nvSpPr>
        <p:spPr/>
        <p:txBody>
          <a:bodyPr/>
          <a:lstStyle/>
          <a:p>
            <a:fld id="{D0CB13E9-ED0B-4BF4-8294-1D5713FC2A88}" type="slidenum">
              <a:rPr lang="en-GB" smtClean="0"/>
              <a:t>6</a:t>
            </a:fld>
            <a:endParaRPr lang="en-GB"/>
          </a:p>
        </p:txBody>
      </p:sp>
    </p:spTree>
    <p:extLst>
      <p:ext uri="{BB962C8B-B14F-4D97-AF65-F5344CB8AC3E}">
        <p14:creationId xmlns:p14="http://schemas.microsoft.com/office/powerpoint/2010/main" val="4061198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Recap the six themes with the class.</a:t>
            </a:r>
          </a:p>
          <a:p>
            <a:r>
              <a:rPr lang="en-GB" b="1" dirty="0"/>
              <a:t> 1.</a:t>
            </a:r>
            <a:r>
              <a:rPr lang="en-GB" b="1" dirty="0">
                <a:hlinkClick r:id="rId3" tooltip="Six Ways to Wellbeing Be Active"/>
              </a:rPr>
              <a:t>Be Active</a:t>
            </a:r>
            <a:r>
              <a:rPr lang="en-GB" dirty="0"/>
              <a:t>… Go for a walk or run. Step outside. Cycle. Play a game. Garden. Dance. Exercising makes you feel good. Most importantly, discover a physical activity that you enjoy; one that suits your level of mobility and fitness</a:t>
            </a:r>
          </a:p>
          <a:p>
            <a:endParaRPr lang="en-GB" dirty="0"/>
          </a:p>
          <a:p>
            <a:r>
              <a:rPr lang="en-GB" b="1" dirty="0"/>
              <a:t>2. </a:t>
            </a:r>
            <a:r>
              <a:rPr lang="en-GB" b="1" dirty="0">
                <a:hlinkClick r:id="rId4" tooltip="Six Ways to Wellbeing Keep Learning"/>
              </a:rPr>
              <a:t>Keep Learning</a:t>
            </a:r>
            <a:r>
              <a:rPr lang="en-GB" b="1" dirty="0"/>
              <a:t> </a:t>
            </a:r>
            <a:r>
              <a:rPr lang="en-GB" dirty="0"/>
              <a:t>… Try something new. Rediscover an old interest. Sign up for that course. Take on a different responsibility at work. Fix a bike. Learn to play an instrument or how to cook your favourite food. Set a challenge you will enjoy achieving. Learning new things will make you more confident, as well as being fun to do. </a:t>
            </a:r>
          </a:p>
          <a:p>
            <a:endParaRPr lang="en-GB" dirty="0"/>
          </a:p>
          <a:p>
            <a:r>
              <a:rPr lang="en-GB" b="1" dirty="0"/>
              <a:t>3. </a:t>
            </a:r>
            <a:r>
              <a:rPr lang="en-GB" b="1" dirty="0">
                <a:hlinkClick r:id="rId5" tooltip="Six Ways to Wellbeing Give"/>
              </a:rPr>
              <a:t>Give</a:t>
            </a:r>
            <a:r>
              <a:rPr lang="en-GB" b="1" dirty="0"/>
              <a:t> </a:t>
            </a:r>
            <a:r>
              <a:rPr lang="en-GB" dirty="0"/>
              <a:t>… Do something nice for a friend, or a stranger. Thank someone. Smile. Volunteer your time. Join a community group. Look out, as well as in. Seeing yourself, and your happiness, linked to the wider community can be incredibly rewarding and will create connections with the people around you. </a:t>
            </a:r>
          </a:p>
          <a:p>
            <a:endParaRPr lang="en-GB" dirty="0"/>
          </a:p>
          <a:p>
            <a:r>
              <a:rPr lang="en-GB" b="1" dirty="0"/>
              <a:t>4.</a:t>
            </a:r>
            <a:r>
              <a:rPr lang="en-GB" dirty="0"/>
              <a:t> </a:t>
            </a:r>
            <a:r>
              <a:rPr lang="en-GB" b="1" dirty="0">
                <a:hlinkClick r:id="rId6" tooltip="Six Ways to Wellbeing Connect"/>
              </a:rPr>
              <a:t>Connect</a:t>
            </a:r>
            <a:r>
              <a:rPr lang="en-GB" b="1" dirty="0"/>
              <a:t> </a:t>
            </a:r>
            <a:r>
              <a:rPr lang="en-GB" dirty="0"/>
              <a:t>… With the people around you. With family, friends, colleagues and neighbours. At home, work, school or in your local community. Think of these as the cornerstones of your life and invest time in developing them. Building these connections with support and enrich you every day. </a:t>
            </a:r>
          </a:p>
          <a:p>
            <a:endParaRPr lang="en-GB" dirty="0"/>
          </a:p>
          <a:p>
            <a:r>
              <a:rPr lang="en-GB" b="1" dirty="0"/>
              <a:t>5. </a:t>
            </a:r>
            <a:r>
              <a:rPr lang="en-GB" b="1" dirty="0">
                <a:hlinkClick r:id="rId7" tooltip="Six Ways to Wellbeing Take Notice"/>
              </a:rPr>
              <a:t>Take Notice</a:t>
            </a:r>
            <a:r>
              <a:rPr lang="en-GB" b="1" dirty="0"/>
              <a:t> </a:t>
            </a:r>
            <a:r>
              <a:rPr lang="en-GB" dirty="0"/>
              <a:t>… Be curious. Catch sight of the beautiful. Remark on the unusual. Notice the changing seasons. Savour the moment, whether you are on a train, eating lunch or talking to friends. Be aware of the world around you and what you are feeling. Reflecting on your experiences will help you appreciate what matters to you. </a:t>
            </a:r>
          </a:p>
          <a:p>
            <a:endParaRPr lang="en-GB" dirty="0"/>
          </a:p>
          <a:p>
            <a:r>
              <a:rPr lang="en-GB" b="1" dirty="0"/>
              <a:t>6. </a:t>
            </a:r>
            <a:r>
              <a:rPr lang="en-GB" b="1" dirty="0">
                <a:hlinkClick r:id="rId8" tooltip="Care for the Planet Six Ways to Wellbeing"/>
              </a:rPr>
              <a:t>Care </a:t>
            </a:r>
            <a:r>
              <a:rPr lang="en-GB" dirty="0">
                <a:hlinkClick r:id="rId8" tooltip="Care for the Planet Six Ways to Wellbeing"/>
              </a:rPr>
              <a:t>for the</a:t>
            </a:r>
            <a:r>
              <a:rPr lang="en-GB" b="1" dirty="0">
                <a:hlinkClick r:id="rId8" tooltip="Care for the Planet Six Ways to Wellbeing"/>
              </a:rPr>
              <a:t> planet</a:t>
            </a:r>
            <a:r>
              <a:rPr lang="en-GB" b="1" dirty="0"/>
              <a:t> </a:t>
            </a:r>
            <a:r>
              <a:rPr lang="en-GB" dirty="0"/>
              <a:t>… look after your community and the world.  Make small changes to your life that will reduce your energy use, recycle more, leave the car at home, use low energy light bulbs, small steps to a greener life can make a difference.  </a:t>
            </a:r>
          </a:p>
          <a:p>
            <a:endParaRPr lang="en-GB" dirty="0"/>
          </a:p>
        </p:txBody>
      </p:sp>
      <p:sp>
        <p:nvSpPr>
          <p:cNvPr id="4" name="Slide Number Placeholder 3"/>
          <p:cNvSpPr>
            <a:spLocks noGrp="1"/>
          </p:cNvSpPr>
          <p:nvPr>
            <p:ph type="sldNum" sz="quarter" idx="10"/>
          </p:nvPr>
        </p:nvSpPr>
        <p:spPr/>
        <p:txBody>
          <a:bodyPr/>
          <a:lstStyle/>
          <a:p>
            <a:fld id="{4E91DA94-5644-4DD9-9F99-F2A34EAB50B3}" type="slidenum">
              <a:rPr lang="en-GB" smtClean="0"/>
              <a:t>7</a:t>
            </a:fld>
            <a:endParaRPr lang="en-GB"/>
          </a:p>
        </p:txBody>
      </p:sp>
    </p:spTree>
    <p:extLst>
      <p:ext uri="{BB962C8B-B14F-4D97-AF65-F5344CB8AC3E}">
        <p14:creationId xmlns:p14="http://schemas.microsoft.com/office/powerpoint/2010/main" val="1262825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Reflect on what has been covered by asking these 2 questions either to whole class.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Ask if they know who they can talk to in school and at home if they need to ask for help when they are worried or sad.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If time allows you can do circle time assessment to ask them to complete sentence ‘I can help myself feel better by……….. </a:t>
            </a:r>
          </a:p>
          <a:p>
            <a:endParaRPr lang="en-GB" dirty="0"/>
          </a:p>
        </p:txBody>
      </p:sp>
      <p:sp>
        <p:nvSpPr>
          <p:cNvPr id="4" name="Slide Number Placeholder 3"/>
          <p:cNvSpPr>
            <a:spLocks noGrp="1"/>
          </p:cNvSpPr>
          <p:nvPr>
            <p:ph type="sldNum" sz="quarter" idx="5"/>
          </p:nvPr>
        </p:nvSpPr>
        <p:spPr/>
        <p:txBody>
          <a:bodyPr/>
          <a:lstStyle/>
          <a:p>
            <a:fld id="{D0CB13E9-ED0B-4BF4-8294-1D5713FC2A88}" type="slidenum">
              <a:rPr lang="en-GB" smtClean="0"/>
              <a:t>8</a:t>
            </a:fld>
            <a:endParaRPr lang="en-GB"/>
          </a:p>
        </p:txBody>
      </p:sp>
    </p:spTree>
    <p:extLst>
      <p:ext uri="{BB962C8B-B14F-4D97-AF65-F5344CB8AC3E}">
        <p14:creationId xmlns:p14="http://schemas.microsoft.com/office/powerpoint/2010/main" val="14646680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7.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slide 36pt">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r="47976" b="11837"/>
          <a:stretch/>
        </p:blipFill>
        <p:spPr>
          <a:xfrm>
            <a:off x="5820997" y="3573016"/>
            <a:ext cx="3323004" cy="3284984"/>
          </a:xfrm>
          <a:prstGeom prst="rect">
            <a:avLst/>
          </a:prstGeom>
        </p:spPr>
      </p:pic>
      <p:sp>
        <p:nvSpPr>
          <p:cNvPr id="9" name="Title 1"/>
          <p:cNvSpPr>
            <a:spLocks noGrp="1"/>
          </p:cNvSpPr>
          <p:nvPr>
            <p:ph type="title" hasCustomPrompt="1"/>
          </p:nvPr>
        </p:nvSpPr>
        <p:spPr>
          <a:xfrm>
            <a:off x="484094" y="2636912"/>
            <a:ext cx="8336377" cy="864096"/>
          </a:xfrm>
        </p:spPr>
        <p:txBody>
          <a:bodyPr/>
          <a:lstStyle>
            <a:lvl1pPr>
              <a:defRPr sz="3200">
                <a:solidFill>
                  <a:srgbClr val="005EB8"/>
                </a:solidFill>
              </a:defRPr>
            </a:lvl1pPr>
          </a:lstStyle>
          <a:p>
            <a:pPr>
              <a:spcAft>
                <a:spcPts val="2400"/>
              </a:spcAft>
            </a:pPr>
            <a:r>
              <a:rPr lang="en-GB" sz="3600" b="1" dirty="0">
                <a:solidFill>
                  <a:srgbClr val="005EB8"/>
                </a:solidFill>
                <a:latin typeface="Arial" panose="020B0604020202020204" pitchFamily="34" charset="0"/>
                <a:cs typeface="Arial" panose="020B0604020202020204" pitchFamily="34" charset="0"/>
              </a:rPr>
              <a:t>Presentation title slide 36pt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63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Values">
    <p:spTree>
      <p:nvGrpSpPr>
        <p:cNvPr id="1" name=""/>
        <p:cNvGrpSpPr/>
        <p:nvPr/>
      </p:nvGrpSpPr>
      <p:grpSpPr>
        <a:xfrm>
          <a:off x="0" y="0"/>
          <a:ext cx="0" cy="0"/>
          <a:chOff x="0" y="0"/>
          <a:chExt cx="0" cy="0"/>
        </a:xfrm>
      </p:grpSpPr>
      <p:sp>
        <p:nvSpPr>
          <p:cNvPr id="4" name="Rectangle 3"/>
          <p:cNvSpPr/>
          <p:nvPr userDrawn="1"/>
        </p:nvSpPr>
        <p:spPr>
          <a:xfrm>
            <a:off x="251520" y="5949280"/>
            <a:ext cx="2016224" cy="792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userDrawn="1"/>
        </p:nvPicPr>
        <p:blipFill rotWithShape="1">
          <a:blip r:embed="rId2">
            <a:extLst>
              <a:ext uri="{28A0092B-C50C-407E-A947-70E740481C1C}">
                <a14:useLocalDpi xmlns:a14="http://schemas.microsoft.com/office/drawing/2010/main" val="0"/>
              </a:ext>
            </a:extLst>
          </a:blip>
          <a:srcRect l="10844" t="45576" r="9864" b="42183"/>
          <a:stretch/>
        </p:blipFill>
        <p:spPr>
          <a:xfrm>
            <a:off x="1043608" y="4293096"/>
            <a:ext cx="7122388" cy="776992"/>
          </a:xfrm>
          <a:prstGeom prst="rect">
            <a:avLst/>
          </a:prstGeom>
        </p:spPr>
      </p:pic>
      <p:pic>
        <p:nvPicPr>
          <p:cNvPr id="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580466" y="2315831"/>
            <a:ext cx="6048672" cy="16363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740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Compassionate">
    <p:spTree>
      <p:nvGrpSpPr>
        <p:cNvPr id="1" name=""/>
        <p:cNvGrpSpPr/>
        <p:nvPr/>
      </p:nvGrpSpPr>
      <p:grpSpPr>
        <a:xfrm>
          <a:off x="0" y="0"/>
          <a:ext cx="0" cy="0"/>
          <a:chOff x="0" y="0"/>
          <a:chExt cx="0" cy="0"/>
        </a:xfrm>
      </p:grpSpPr>
      <p:pic>
        <p:nvPicPr>
          <p:cNvPr id="7" name="Picture 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38289" y="2253268"/>
            <a:ext cx="3150799" cy="42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userDrawn="1"/>
        </p:nvSpPr>
        <p:spPr>
          <a:xfrm>
            <a:off x="4148729" y="3005626"/>
            <a:ext cx="3240359" cy="2031325"/>
          </a:xfrm>
          <a:prstGeom prst="rect">
            <a:avLst/>
          </a:prstGeom>
          <a:noFill/>
        </p:spPr>
        <p:txBody>
          <a:bodyPr wrap="square" rtlCol="0">
            <a:spAutoFit/>
          </a:bodyPr>
          <a:lstStyle/>
          <a:p>
            <a:r>
              <a:rPr lang="en-GB" dirty="0">
                <a:solidFill>
                  <a:schemeClr val="tx1">
                    <a:lumMod val="75000"/>
                    <a:lumOff val="25000"/>
                  </a:schemeClr>
                </a:solidFill>
                <a:latin typeface="Arial" panose="020B0604020202020204" pitchFamily="34" charset="0"/>
                <a:cs typeface="Arial" panose="020B0604020202020204" pitchFamily="34" charset="0"/>
              </a:rPr>
              <a:t>We put patients and our service users at the heart of everything we do. We’re positive, kind and polite. </a:t>
            </a:r>
            <a:br>
              <a:rPr lang="en-GB" dirty="0">
                <a:solidFill>
                  <a:schemeClr val="tx1">
                    <a:lumMod val="75000"/>
                    <a:lumOff val="25000"/>
                  </a:schemeClr>
                </a:solidFill>
                <a:latin typeface="Arial" panose="020B0604020202020204" pitchFamily="34" charset="0"/>
                <a:cs typeface="Arial" panose="020B0604020202020204" pitchFamily="34" charset="0"/>
              </a:rPr>
            </a:br>
            <a:r>
              <a:rPr lang="en-GB" dirty="0">
                <a:solidFill>
                  <a:schemeClr val="tx1">
                    <a:lumMod val="75000"/>
                    <a:lumOff val="25000"/>
                  </a:schemeClr>
                </a:solidFill>
                <a:latin typeface="Arial" panose="020B0604020202020204" pitchFamily="34" charset="0"/>
                <a:cs typeface="Arial" panose="020B0604020202020204" pitchFamily="34" charset="0"/>
              </a:rPr>
              <a:t>We understand diversity. We’re respectful, patient </a:t>
            </a:r>
            <a:br>
              <a:rPr lang="en-GB" dirty="0">
                <a:solidFill>
                  <a:schemeClr val="tx1">
                    <a:lumMod val="75000"/>
                    <a:lumOff val="25000"/>
                  </a:schemeClr>
                </a:solidFill>
                <a:latin typeface="Arial" panose="020B0604020202020204" pitchFamily="34" charset="0"/>
                <a:cs typeface="Arial" panose="020B0604020202020204" pitchFamily="34" charset="0"/>
              </a:rPr>
            </a:br>
            <a:r>
              <a:rPr lang="en-GB" dirty="0">
                <a:solidFill>
                  <a:schemeClr val="tx1">
                    <a:lumMod val="75000"/>
                    <a:lumOff val="25000"/>
                  </a:schemeClr>
                </a:solidFill>
                <a:latin typeface="Arial" panose="020B0604020202020204" pitchFamily="34" charset="0"/>
                <a:cs typeface="Arial" panose="020B0604020202020204" pitchFamily="34" charset="0"/>
              </a:rPr>
              <a:t>and tolerant.</a:t>
            </a:r>
          </a:p>
        </p:txBody>
      </p:sp>
      <p:pic>
        <p:nvPicPr>
          <p:cNvPr id="9" name="Picture 8"/>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547665" y="2253269"/>
            <a:ext cx="1956193" cy="2417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Straight Connector 9"/>
          <p:cNvCxnSpPr/>
          <p:nvPr userDrawn="1"/>
        </p:nvCxnSpPr>
        <p:spPr>
          <a:xfrm>
            <a:off x="3923928" y="1772816"/>
            <a:ext cx="0" cy="3264136"/>
          </a:xfrm>
          <a:prstGeom prst="line">
            <a:avLst/>
          </a:prstGeom>
          <a:ln>
            <a:solidFill>
              <a:srgbClr val="330072"/>
            </a:solidFill>
            <a:prstDash val="sysDash"/>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139953" y="1700808"/>
            <a:ext cx="2880320" cy="461665"/>
          </a:xfrm>
          <a:prstGeom prst="rect">
            <a:avLst/>
          </a:prstGeom>
          <a:noFill/>
        </p:spPr>
        <p:txBody>
          <a:bodyPr wrap="square" rtlCol="0">
            <a:spAutoFit/>
          </a:bodyPr>
          <a:lstStyle/>
          <a:p>
            <a:pPr>
              <a:spcAft>
                <a:spcPts val="2400"/>
              </a:spcAft>
            </a:pPr>
            <a:r>
              <a:rPr lang="en-GB" sz="2400" b="1" dirty="0">
                <a:solidFill>
                  <a:srgbClr val="005EB8"/>
                </a:solidFill>
                <a:latin typeface="+mj-lt"/>
              </a:rPr>
              <a:t>Our values</a:t>
            </a:r>
          </a:p>
        </p:txBody>
      </p:sp>
    </p:spTree>
    <p:extLst>
      <p:ext uri="{BB962C8B-B14F-4D97-AF65-F5344CB8AC3E}">
        <p14:creationId xmlns:p14="http://schemas.microsoft.com/office/powerpoint/2010/main" val="113121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Compassionate content v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30072"/>
                </a:solidFill>
              </a:defRPr>
            </a:lvl1pPr>
          </a:lstStyle>
          <a:p>
            <a:r>
              <a:rPr lang="en-US" dirty="0"/>
              <a:t>Click to edit Master title style</a:t>
            </a:r>
            <a:endParaRPr lang="en-GB" dirty="0"/>
          </a:p>
        </p:txBody>
      </p:sp>
      <p:sp>
        <p:nvSpPr>
          <p:cNvPr id="3" name="Content Placeholder 2"/>
          <p:cNvSpPr>
            <a:spLocks noGrp="1"/>
          </p:cNvSpPr>
          <p:nvPr>
            <p:ph idx="1"/>
          </p:nvPr>
        </p:nvSpPr>
        <p:spPr>
          <a:xfrm>
            <a:off x="527124" y="2420889"/>
            <a:ext cx="8293347" cy="3528392"/>
          </a:xfrm>
        </p:spPr>
        <p:txBody>
          <a:bodyPr/>
          <a:lstStyle>
            <a:lvl1pPr>
              <a:buClr>
                <a:srgbClr val="330072"/>
              </a:buClr>
              <a:defRPr/>
            </a:lvl1pPr>
            <a:lvl2pPr>
              <a:buClr>
                <a:srgbClr val="330072"/>
              </a:buClr>
              <a:defRPr/>
            </a:lvl2pPr>
            <a:lvl3pPr>
              <a:buClr>
                <a:srgbClr val="330072"/>
              </a:buClr>
              <a:defRPr/>
            </a:lvl3pPr>
            <a:lvl4pPr>
              <a:buClr>
                <a:srgbClr val="330072"/>
              </a:buClr>
              <a:defRPr/>
            </a:lvl4pPr>
            <a:lvl5pPr>
              <a:buClr>
                <a:srgbClr val="330072"/>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7983080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Aspirational">
    <p:spTree>
      <p:nvGrpSpPr>
        <p:cNvPr id="1" name=""/>
        <p:cNvGrpSpPr/>
        <p:nvPr/>
      </p:nvGrpSpPr>
      <p:grpSpPr>
        <a:xfrm>
          <a:off x="0" y="0"/>
          <a:ext cx="0" cy="0"/>
          <a:chOff x="0" y="0"/>
          <a:chExt cx="0" cy="0"/>
        </a:xfrm>
      </p:grpSpPr>
      <p:cxnSp>
        <p:nvCxnSpPr>
          <p:cNvPr id="7" name="Straight Connector 6"/>
          <p:cNvCxnSpPr/>
          <p:nvPr userDrawn="1"/>
        </p:nvCxnSpPr>
        <p:spPr>
          <a:xfrm>
            <a:off x="3923928" y="1772816"/>
            <a:ext cx="0" cy="3264136"/>
          </a:xfrm>
          <a:prstGeom prst="line">
            <a:avLst/>
          </a:prstGeom>
          <a:ln>
            <a:solidFill>
              <a:srgbClr val="78BE20"/>
            </a:solidFill>
            <a:prstDash val="sysDash"/>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122400" y="3005626"/>
            <a:ext cx="3329920" cy="2031325"/>
          </a:xfrm>
          <a:prstGeom prst="rect">
            <a:avLst/>
          </a:prstGeom>
          <a:noFill/>
        </p:spPr>
        <p:txBody>
          <a:bodyPr wrap="square" rtlCol="0">
            <a:spAutoFit/>
          </a:bodyPr>
          <a:lstStyle/>
          <a:p>
            <a:r>
              <a:rPr lang="en-GB" dirty="0">
                <a:solidFill>
                  <a:schemeClr val="tx1">
                    <a:lumMod val="75000"/>
                    <a:lumOff val="25000"/>
                  </a:schemeClr>
                </a:solidFill>
                <a:latin typeface="Arial" panose="020B0604020202020204" pitchFamily="34" charset="0"/>
                <a:cs typeface="Arial" panose="020B0604020202020204" pitchFamily="34" charset="0"/>
              </a:rPr>
              <a:t>We feel empowered and we empower our patients. We strive to improve. Our focus is on research and generating ideas and innovations. We’re open, transparent and we </a:t>
            </a:r>
            <a:br>
              <a:rPr lang="en-GB" dirty="0">
                <a:solidFill>
                  <a:schemeClr val="tx1">
                    <a:lumMod val="75000"/>
                    <a:lumOff val="25000"/>
                  </a:schemeClr>
                </a:solidFill>
                <a:latin typeface="Arial" panose="020B0604020202020204" pitchFamily="34" charset="0"/>
                <a:cs typeface="Arial" panose="020B0604020202020204" pitchFamily="34" charset="0"/>
              </a:rPr>
            </a:br>
            <a:r>
              <a:rPr lang="en-GB" dirty="0">
                <a:solidFill>
                  <a:schemeClr val="tx1">
                    <a:lumMod val="75000"/>
                    <a:lumOff val="25000"/>
                  </a:schemeClr>
                </a:solidFill>
                <a:latin typeface="Arial" panose="020B0604020202020204" pitchFamily="34" charset="0"/>
                <a:cs typeface="Arial" panose="020B0604020202020204" pitchFamily="34" charset="0"/>
              </a:rPr>
              <a:t>think creatively.</a:t>
            </a:r>
          </a:p>
        </p:txBody>
      </p:sp>
      <p:pic>
        <p:nvPicPr>
          <p:cNvPr id="9"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70198" y="2060849"/>
            <a:ext cx="2090583" cy="2736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11962" y="2254710"/>
            <a:ext cx="2502727" cy="424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userDrawn="1"/>
        </p:nvSpPr>
        <p:spPr>
          <a:xfrm>
            <a:off x="4139953" y="1700808"/>
            <a:ext cx="2808312" cy="461665"/>
          </a:xfrm>
          <a:prstGeom prst="rect">
            <a:avLst/>
          </a:prstGeom>
          <a:noFill/>
        </p:spPr>
        <p:txBody>
          <a:bodyPr wrap="square" rtlCol="0">
            <a:spAutoFit/>
          </a:bodyPr>
          <a:lstStyle/>
          <a:p>
            <a:pPr>
              <a:spcAft>
                <a:spcPts val="2400"/>
              </a:spcAft>
            </a:pPr>
            <a:r>
              <a:rPr lang="en-GB" sz="2400" b="1" dirty="0">
                <a:solidFill>
                  <a:srgbClr val="005EB8"/>
                </a:solidFill>
                <a:latin typeface="+mj-lt"/>
              </a:rPr>
              <a:t>Our values</a:t>
            </a:r>
          </a:p>
        </p:txBody>
      </p:sp>
    </p:spTree>
    <p:extLst>
      <p:ext uri="{BB962C8B-B14F-4D97-AF65-F5344CB8AC3E}">
        <p14:creationId xmlns:p14="http://schemas.microsoft.com/office/powerpoint/2010/main" val="29931745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Aspirational content v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78BE20"/>
                </a:solidFill>
              </a:defRPr>
            </a:lvl1pPr>
          </a:lstStyle>
          <a:p>
            <a:r>
              <a:rPr lang="en-US" dirty="0"/>
              <a:t>Click to edit Master title style</a:t>
            </a:r>
            <a:endParaRPr lang="en-GB" dirty="0"/>
          </a:p>
        </p:txBody>
      </p:sp>
      <p:sp>
        <p:nvSpPr>
          <p:cNvPr id="3" name="Content Placeholder 2"/>
          <p:cNvSpPr>
            <a:spLocks noGrp="1"/>
          </p:cNvSpPr>
          <p:nvPr>
            <p:ph idx="1"/>
          </p:nvPr>
        </p:nvSpPr>
        <p:spPr>
          <a:xfrm>
            <a:off x="516366" y="2420889"/>
            <a:ext cx="8304105" cy="3528392"/>
          </a:xfrm>
        </p:spPr>
        <p:txBody>
          <a:bodyPr/>
          <a:lstStyle>
            <a:lvl1pPr>
              <a:buClr>
                <a:srgbClr val="78BE20"/>
              </a:buClr>
              <a:defRPr/>
            </a:lvl1pPr>
            <a:lvl2pPr>
              <a:buClr>
                <a:srgbClr val="78BE20"/>
              </a:buClr>
              <a:defRPr/>
            </a:lvl2pPr>
            <a:lvl3pPr>
              <a:buClr>
                <a:srgbClr val="78BE20"/>
              </a:buClr>
              <a:defRPr/>
            </a:lvl3pPr>
            <a:lvl4pPr>
              <a:buClr>
                <a:srgbClr val="78BE20"/>
              </a:buClr>
              <a:defRPr/>
            </a:lvl4pPr>
            <a:lvl5pPr>
              <a:buClr>
                <a:srgbClr val="78BE20"/>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079354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Responsive">
    <p:spTree>
      <p:nvGrpSpPr>
        <p:cNvPr id="1" name=""/>
        <p:cNvGrpSpPr/>
        <p:nvPr/>
      </p:nvGrpSpPr>
      <p:grpSpPr>
        <a:xfrm>
          <a:off x="0" y="0"/>
          <a:ext cx="0" cy="0"/>
          <a:chOff x="0" y="0"/>
          <a:chExt cx="0" cy="0"/>
        </a:xfrm>
      </p:grpSpPr>
      <p:cxnSp>
        <p:nvCxnSpPr>
          <p:cNvPr id="15" name="Straight Connector 14"/>
          <p:cNvCxnSpPr/>
          <p:nvPr userDrawn="1"/>
        </p:nvCxnSpPr>
        <p:spPr>
          <a:xfrm>
            <a:off x="4211960" y="1772816"/>
            <a:ext cx="0" cy="3264136"/>
          </a:xfrm>
          <a:prstGeom prst="line">
            <a:avLst/>
          </a:prstGeom>
          <a:ln>
            <a:solidFill>
              <a:srgbClr val="AE2573"/>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p:cNvSpPr txBox="1"/>
          <p:nvPr userDrawn="1"/>
        </p:nvSpPr>
        <p:spPr>
          <a:xfrm>
            <a:off x="4427987" y="3005626"/>
            <a:ext cx="4392488" cy="1477328"/>
          </a:xfrm>
          <a:prstGeom prst="rect">
            <a:avLst/>
          </a:prstGeom>
          <a:noFill/>
        </p:spPr>
        <p:txBody>
          <a:bodyPr wrap="square" rtlCol="0">
            <a:spAutoFit/>
          </a:bodyPr>
          <a:lstStyle/>
          <a:p>
            <a:r>
              <a:rPr lang="en-GB" dirty="0">
                <a:solidFill>
                  <a:schemeClr val="tx1">
                    <a:lumMod val="75000"/>
                    <a:lumOff val="25000"/>
                  </a:schemeClr>
                </a:solidFill>
                <a:latin typeface="Arial" panose="020B0604020202020204" pitchFamily="34" charset="0"/>
                <a:cs typeface="Arial" panose="020B0604020202020204" pitchFamily="34" charset="0"/>
              </a:rPr>
              <a:t>We listen. We act. We</a:t>
            </a:r>
          </a:p>
          <a:p>
            <a:r>
              <a:rPr lang="en-GB" dirty="0">
                <a:solidFill>
                  <a:schemeClr val="tx1">
                    <a:lumMod val="75000"/>
                    <a:lumOff val="25000"/>
                  </a:schemeClr>
                </a:solidFill>
                <a:latin typeface="Arial" panose="020B0604020202020204" pitchFamily="34" charset="0"/>
                <a:cs typeface="Arial" panose="020B0604020202020204" pitchFamily="34" charset="0"/>
              </a:rPr>
              <a:t>communicate clearly.</a:t>
            </a:r>
          </a:p>
          <a:p>
            <a:r>
              <a:rPr lang="en-GB" dirty="0">
                <a:solidFill>
                  <a:schemeClr val="tx1">
                    <a:lumMod val="75000"/>
                    <a:lumOff val="25000"/>
                  </a:schemeClr>
                </a:solidFill>
                <a:latin typeface="Arial" panose="020B0604020202020204" pitchFamily="34" charset="0"/>
                <a:cs typeface="Arial" panose="020B0604020202020204" pitchFamily="34" charset="0"/>
              </a:rPr>
              <a:t>We do what we say we</a:t>
            </a:r>
          </a:p>
          <a:p>
            <a:r>
              <a:rPr lang="en-GB" dirty="0">
                <a:solidFill>
                  <a:schemeClr val="tx1">
                    <a:lumMod val="75000"/>
                    <a:lumOff val="25000"/>
                  </a:schemeClr>
                </a:solidFill>
                <a:latin typeface="Arial" panose="020B0604020202020204" pitchFamily="34" charset="0"/>
                <a:cs typeface="Arial" panose="020B0604020202020204" pitchFamily="34" charset="0"/>
              </a:rPr>
              <a:t>will. We take account of</a:t>
            </a:r>
          </a:p>
          <a:p>
            <a:r>
              <a:rPr lang="en-GB" dirty="0">
                <a:solidFill>
                  <a:schemeClr val="tx1">
                    <a:lumMod val="75000"/>
                    <a:lumOff val="25000"/>
                  </a:schemeClr>
                </a:solidFill>
                <a:latin typeface="Arial" panose="020B0604020202020204" pitchFamily="34" charset="0"/>
                <a:cs typeface="Arial" panose="020B0604020202020204" pitchFamily="34" charset="0"/>
              </a:rPr>
              <a:t>the</a:t>
            </a:r>
            <a:r>
              <a:rPr lang="en-GB" baseline="0" dirty="0">
                <a:solidFill>
                  <a:schemeClr val="tx1">
                    <a:lumMod val="75000"/>
                    <a:lumOff val="25000"/>
                  </a:schemeClr>
                </a:solidFill>
                <a:latin typeface="Arial" panose="020B0604020202020204" pitchFamily="34" charset="0"/>
                <a:cs typeface="Arial" panose="020B0604020202020204" pitchFamily="34" charset="0"/>
              </a:rPr>
              <a:t> </a:t>
            </a:r>
            <a:r>
              <a:rPr lang="en-GB" dirty="0">
                <a:solidFill>
                  <a:schemeClr val="tx1">
                    <a:lumMod val="75000"/>
                    <a:lumOff val="25000"/>
                  </a:schemeClr>
                </a:solidFill>
                <a:latin typeface="Arial" panose="020B0604020202020204" pitchFamily="34" charset="0"/>
                <a:cs typeface="Arial" panose="020B0604020202020204" pitchFamily="34" charset="0"/>
              </a:rPr>
              <a:t>opinions of others.</a:t>
            </a:r>
          </a:p>
        </p:txBody>
      </p:sp>
      <p:pic>
        <p:nvPicPr>
          <p:cNvPr id="1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844584" y="2147321"/>
            <a:ext cx="2007336" cy="2889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39354" y="2254712"/>
            <a:ext cx="2290252" cy="424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TextBox 18"/>
          <p:cNvSpPr txBox="1"/>
          <p:nvPr userDrawn="1"/>
        </p:nvSpPr>
        <p:spPr>
          <a:xfrm>
            <a:off x="4427985" y="1700808"/>
            <a:ext cx="2088232" cy="461665"/>
          </a:xfrm>
          <a:prstGeom prst="rect">
            <a:avLst/>
          </a:prstGeom>
          <a:noFill/>
        </p:spPr>
        <p:txBody>
          <a:bodyPr wrap="square" rtlCol="0">
            <a:spAutoFit/>
          </a:bodyPr>
          <a:lstStyle/>
          <a:p>
            <a:pPr>
              <a:spcAft>
                <a:spcPts val="2400"/>
              </a:spcAft>
            </a:pPr>
            <a:r>
              <a:rPr lang="en-GB" sz="2400" b="1" dirty="0">
                <a:solidFill>
                  <a:srgbClr val="005EB8"/>
                </a:solidFill>
                <a:latin typeface="+mj-lt"/>
              </a:rPr>
              <a:t>Our values</a:t>
            </a:r>
          </a:p>
        </p:txBody>
      </p:sp>
    </p:spTree>
    <p:extLst>
      <p:ext uri="{BB962C8B-B14F-4D97-AF65-F5344CB8AC3E}">
        <p14:creationId xmlns:p14="http://schemas.microsoft.com/office/powerpoint/2010/main" val="25712470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Responsive content v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AE2573"/>
                </a:solidFill>
              </a:defRPr>
            </a:lvl1pPr>
          </a:lstStyle>
          <a:p>
            <a:r>
              <a:rPr lang="en-US" dirty="0"/>
              <a:t>Click to edit Master title style</a:t>
            </a:r>
            <a:endParaRPr lang="en-GB" dirty="0"/>
          </a:p>
        </p:txBody>
      </p:sp>
      <p:sp>
        <p:nvSpPr>
          <p:cNvPr id="3" name="Content Placeholder 2"/>
          <p:cNvSpPr>
            <a:spLocks noGrp="1"/>
          </p:cNvSpPr>
          <p:nvPr>
            <p:ph idx="1"/>
          </p:nvPr>
        </p:nvSpPr>
        <p:spPr>
          <a:xfrm>
            <a:off x="505610" y="2420889"/>
            <a:ext cx="8314862" cy="3528392"/>
          </a:xfrm>
        </p:spPr>
        <p:txBody>
          <a:bodyPr/>
          <a:lstStyle>
            <a:lvl1pPr>
              <a:buClr>
                <a:srgbClr val="AE2573"/>
              </a:buClr>
              <a:defRPr/>
            </a:lvl1pPr>
            <a:lvl2pPr>
              <a:buClr>
                <a:srgbClr val="AE2573"/>
              </a:buClr>
              <a:defRPr/>
            </a:lvl2pPr>
            <a:lvl3pPr>
              <a:buClr>
                <a:srgbClr val="AE2573"/>
              </a:buClr>
              <a:defRPr/>
            </a:lvl3pPr>
            <a:lvl4pPr>
              <a:buClr>
                <a:srgbClr val="AE2573"/>
              </a:buClr>
              <a:defRPr/>
            </a:lvl4pPr>
            <a:lvl5pPr>
              <a:buClr>
                <a:srgbClr val="AE2573"/>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446255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Excellence">
    <p:spTree>
      <p:nvGrpSpPr>
        <p:cNvPr id="1" name=""/>
        <p:cNvGrpSpPr/>
        <p:nvPr/>
      </p:nvGrpSpPr>
      <p:grpSpPr>
        <a:xfrm>
          <a:off x="0" y="0"/>
          <a:ext cx="0" cy="0"/>
          <a:chOff x="0" y="0"/>
          <a:chExt cx="0" cy="0"/>
        </a:xfrm>
      </p:grpSpPr>
      <p:sp>
        <p:nvSpPr>
          <p:cNvPr id="7" name="TextBox 6"/>
          <p:cNvSpPr txBox="1"/>
          <p:nvPr userDrawn="1"/>
        </p:nvSpPr>
        <p:spPr>
          <a:xfrm>
            <a:off x="4355976" y="3005626"/>
            <a:ext cx="3456384" cy="1200329"/>
          </a:xfrm>
          <a:prstGeom prst="rect">
            <a:avLst/>
          </a:prstGeom>
          <a:noFill/>
        </p:spPr>
        <p:txBody>
          <a:bodyPr wrap="square" rtlCol="0">
            <a:spAutoFit/>
          </a:bodyPr>
          <a:lstStyle/>
          <a:p>
            <a:r>
              <a:rPr lang="en-GB" dirty="0">
                <a:solidFill>
                  <a:schemeClr val="tx1">
                    <a:lumMod val="75000"/>
                    <a:lumOff val="25000"/>
                  </a:schemeClr>
                </a:solidFill>
                <a:latin typeface="Arial" panose="020B0604020202020204" pitchFamily="34" charset="0"/>
                <a:cs typeface="Arial" panose="020B0604020202020204" pitchFamily="34" charset="0"/>
              </a:rPr>
              <a:t>We strive to deliver the best care we can. We grow a culture of excellence in our teams. We challenge complacency.</a:t>
            </a:r>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71447" y="2278176"/>
            <a:ext cx="2326627" cy="2374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9" name="Straight Connector 8"/>
          <p:cNvCxnSpPr/>
          <p:nvPr userDrawn="1"/>
        </p:nvCxnSpPr>
        <p:spPr>
          <a:xfrm>
            <a:off x="4139950" y="1772816"/>
            <a:ext cx="0" cy="3264136"/>
          </a:xfrm>
          <a:prstGeom prst="line">
            <a:avLst/>
          </a:prstGeom>
          <a:ln>
            <a:solidFill>
              <a:srgbClr val="41B6E6"/>
            </a:solidFill>
            <a:prstDash val="sysDash"/>
          </a:ln>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4355975" y="1700808"/>
            <a:ext cx="2808312" cy="461665"/>
          </a:xfrm>
          <a:prstGeom prst="rect">
            <a:avLst/>
          </a:prstGeom>
          <a:noFill/>
        </p:spPr>
        <p:txBody>
          <a:bodyPr wrap="square" rtlCol="0">
            <a:spAutoFit/>
          </a:bodyPr>
          <a:lstStyle/>
          <a:p>
            <a:pPr>
              <a:spcAft>
                <a:spcPts val="2400"/>
              </a:spcAft>
            </a:pPr>
            <a:r>
              <a:rPr lang="en-GB" sz="2400" b="1" dirty="0">
                <a:solidFill>
                  <a:srgbClr val="005EB8"/>
                </a:solidFill>
                <a:latin typeface="+mj-lt"/>
              </a:rPr>
              <a:t>Our values</a:t>
            </a:r>
          </a:p>
        </p:txBody>
      </p:sp>
      <p:pic>
        <p:nvPicPr>
          <p:cNvPr id="11"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463975" y="2256233"/>
            <a:ext cx="1801737" cy="3324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960763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Excellence content v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41B6E6"/>
                </a:solidFill>
              </a:defRPr>
            </a:lvl1pPr>
          </a:lstStyle>
          <a:p>
            <a:r>
              <a:rPr lang="en-US" dirty="0"/>
              <a:t>Click to edit Master title style</a:t>
            </a:r>
            <a:endParaRPr lang="en-GB" dirty="0"/>
          </a:p>
        </p:txBody>
      </p:sp>
      <p:sp>
        <p:nvSpPr>
          <p:cNvPr id="3" name="Content Placeholder 2"/>
          <p:cNvSpPr>
            <a:spLocks noGrp="1"/>
          </p:cNvSpPr>
          <p:nvPr>
            <p:ph idx="1"/>
          </p:nvPr>
        </p:nvSpPr>
        <p:spPr>
          <a:xfrm>
            <a:off x="505608" y="2420889"/>
            <a:ext cx="8314863" cy="3528392"/>
          </a:xfrm>
        </p:spPr>
        <p:txBody>
          <a:bodyPr/>
          <a:lstStyle>
            <a:lvl1pPr>
              <a:buClr>
                <a:srgbClr val="41B6E6"/>
              </a:buClr>
              <a:defRPr/>
            </a:lvl1pPr>
            <a:lvl2pPr>
              <a:buClr>
                <a:srgbClr val="41B6E6"/>
              </a:buClr>
              <a:defRPr/>
            </a:lvl2pPr>
            <a:lvl3pPr>
              <a:buClr>
                <a:srgbClr val="41B6E6"/>
              </a:buClr>
              <a:defRPr/>
            </a:lvl3pPr>
            <a:lvl4pPr>
              <a:buClr>
                <a:srgbClr val="41B6E6"/>
              </a:buClr>
              <a:defRPr/>
            </a:lvl4pPr>
            <a:lvl5pPr>
              <a:buClr>
                <a:srgbClr val="41B6E6"/>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728990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sentation/Presenter slide 36pt/24p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84094" y="2636912"/>
            <a:ext cx="8336377" cy="792088"/>
          </a:xfrm>
        </p:spPr>
        <p:txBody>
          <a:bodyPr/>
          <a:lstStyle>
            <a:lvl1pPr>
              <a:defRPr sz="3200"/>
            </a:lvl1pPr>
          </a:lstStyle>
          <a:p>
            <a:pPr>
              <a:spcAft>
                <a:spcPts val="2400"/>
              </a:spcAft>
            </a:pPr>
            <a:r>
              <a:rPr lang="en-GB" sz="3600" b="1" dirty="0">
                <a:solidFill>
                  <a:srgbClr val="005EB8"/>
                </a:solidFill>
                <a:latin typeface="Arial" panose="020B0604020202020204" pitchFamily="34" charset="0"/>
                <a:cs typeface="Arial" panose="020B0604020202020204" pitchFamily="34" charset="0"/>
              </a:rPr>
              <a:t>Presentation title slide 36pt</a:t>
            </a:r>
            <a:endParaRPr lang="en-GB" sz="3600" dirty="0">
              <a:latin typeface="Arial" panose="020B0604020202020204" pitchFamily="34" charset="0"/>
              <a:cs typeface="Arial" panose="020B0604020202020204" pitchFamily="34" charset="0"/>
            </a:endParaRPr>
          </a:p>
        </p:txBody>
      </p:sp>
      <p:pic>
        <p:nvPicPr>
          <p:cNvPr id="3" name="Picture 2"/>
          <p:cNvPicPr>
            <a:picLocks noChangeAspect="1"/>
          </p:cNvPicPr>
          <p:nvPr userDrawn="1"/>
        </p:nvPicPr>
        <p:blipFill rotWithShape="1">
          <a:blip r:embed="rId2">
            <a:extLst>
              <a:ext uri="{28A0092B-C50C-407E-A947-70E740481C1C}">
                <a14:useLocalDpi xmlns:a14="http://schemas.microsoft.com/office/drawing/2010/main" val="0"/>
              </a:ext>
            </a:extLst>
          </a:blip>
          <a:srcRect r="47976" b="11837"/>
          <a:stretch/>
        </p:blipFill>
        <p:spPr>
          <a:xfrm>
            <a:off x="5820997" y="3573016"/>
            <a:ext cx="3323004" cy="3284984"/>
          </a:xfrm>
          <a:prstGeom prst="rect">
            <a:avLst/>
          </a:prstGeom>
        </p:spPr>
      </p:pic>
      <p:sp>
        <p:nvSpPr>
          <p:cNvPr id="8" name="Text Placeholder 7"/>
          <p:cNvSpPr>
            <a:spLocks noGrp="1"/>
          </p:cNvSpPr>
          <p:nvPr>
            <p:ph type="body" sz="quarter" idx="10" hasCustomPrompt="1"/>
          </p:nvPr>
        </p:nvSpPr>
        <p:spPr>
          <a:xfrm>
            <a:off x="500612" y="3501008"/>
            <a:ext cx="4895750" cy="1440160"/>
          </a:xfrm>
        </p:spPr>
        <p:txBody>
          <a:bodyPr>
            <a:noAutofit/>
          </a:bodyPr>
          <a:lstStyle>
            <a:lvl1pPr marL="0" indent="0">
              <a:buNone/>
              <a:defRPr sz="2400" b="1" baseline="0"/>
            </a:lvl1pPr>
          </a:lstStyle>
          <a:p>
            <a:pPr lvl="0"/>
            <a:r>
              <a:rPr lang="en-GB" dirty="0"/>
              <a:t>Presenter name 24pt</a:t>
            </a:r>
            <a:br>
              <a:rPr lang="en-GB" dirty="0"/>
            </a:br>
            <a:r>
              <a:rPr lang="en-GB" dirty="0"/>
              <a:t>Presenter job title</a:t>
            </a:r>
            <a:br>
              <a:rPr lang="en-GB" dirty="0"/>
            </a:br>
            <a:r>
              <a:rPr lang="en-GB" dirty="0"/>
              <a:t>Date</a:t>
            </a:r>
          </a:p>
        </p:txBody>
      </p:sp>
    </p:spTree>
    <p:extLst>
      <p:ext uri="{BB962C8B-B14F-4D97-AF65-F5344CB8AC3E}">
        <p14:creationId xmlns:p14="http://schemas.microsoft.com/office/powerpoint/2010/main" val="1525511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breaker slide 36p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84094" y="2636912"/>
            <a:ext cx="8336377" cy="1224136"/>
          </a:xfrm>
        </p:spPr>
        <p:txBody>
          <a:bodyPr/>
          <a:lstStyle>
            <a:lvl1pPr>
              <a:defRPr sz="3200"/>
            </a:lvl1pPr>
          </a:lstStyle>
          <a:p>
            <a:pPr>
              <a:spcAft>
                <a:spcPts val="2400"/>
              </a:spcAft>
            </a:pPr>
            <a:r>
              <a:rPr lang="en-GB" sz="3600" b="1" dirty="0">
                <a:solidFill>
                  <a:srgbClr val="005EB8"/>
                </a:solidFill>
                <a:latin typeface="Arial" panose="020B0604020202020204" pitchFamily="34" charset="0"/>
                <a:cs typeface="Arial" panose="020B0604020202020204" pitchFamily="34" charset="0"/>
              </a:rPr>
              <a:t>Chapter/breaker/question </a:t>
            </a:r>
            <a:br>
              <a:rPr lang="en-GB" sz="3600" b="1" dirty="0">
                <a:solidFill>
                  <a:srgbClr val="005EB8"/>
                </a:solidFill>
                <a:latin typeface="Arial" panose="020B0604020202020204" pitchFamily="34" charset="0"/>
                <a:cs typeface="Arial" panose="020B0604020202020204" pitchFamily="34" charset="0"/>
              </a:rPr>
            </a:br>
            <a:r>
              <a:rPr lang="en-GB" sz="3600" b="1" dirty="0">
                <a:solidFill>
                  <a:srgbClr val="005EB8"/>
                </a:solidFill>
                <a:latin typeface="Arial" panose="020B0604020202020204" pitchFamily="34" charset="0"/>
                <a:cs typeface="Arial" panose="020B0604020202020204" pitchFamily="34" charset="0"/>
              </a:rPr>
              <a:t>slide 36pt</a:t>
            </a:r>
          </a:p>
        </p:txBody>
      </p:sp>
      <p:pic>
        <p:nvPicPr>
          <p:cNvPr id="3" name="Picture 2"/>
          <p:cNvPicPr>
            <a:picLocks noChangeAspect="1"/>
          </p:cNvPicPr>
          <p:nvPr userDrawn="1"/>
        </p:nvPicPr>
        <p:blipFill rotWithShape="1">
          <a:blip r:embed="rId2">
            <a:extLst>
              <a:ext uri="{28A0092B-C50C-407E-A947-70E740481C1C}">
                <a14:useLocalDpi xmlns:a14="http://schemas.microsoft.com/office/drawing/2010/main" val="0"/>
              </a:ext>
            </a:extLst>
          </a:blip>
          <a:srcRect r="47976" b="11837"/>
          <a:stretch/>
        </p:blipFill>
        <p:spPr>
          <a:xfrm>
            <a:off x="5820997" y="3573016"/>
            <a:ext cx="3323004" cy="3284984"/>
          </a:xfrm>
          <a:prstGeom prst="rect">
            <a:avLst/>
          </a:prstGeom>
        </p:spPr>
      </p:pic>
    </p:spTree>
    <p:extLst>
      <p:ext uri="{BB962C8B-B14F-4D97-AF65-F5344CB8AC3E}">
        <p14:creationId xmlns:p14="http://schemas.microsoft.com/office/powerpoint/2010/main" val="3069468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 slide v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a:xfrm>
            <a:off x="516367" y="2420889"/>
            <a:ext cx="8304105" cy="35283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370241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v2">
    <p:spTree>
      <p:nvGrpSpPr>
        <p:cNvPr id="1" name=""/>
        <p:cNvGrpSpPr/>
        <p:nvPr/>
      </p:nvGrpSpPr>
      <p:grpSpPr>
        <a:xfrm>
          <a:off x="0" y="0"/>
          <a:ext cx="0" cy="0"/>
          <a:chOff x="0" y="0"/>
          <a:chExt cx="0" cy="0"/>
        </a:xfrm>
      </p:grpSpPr>
      <p:sp>
        <p:nvSpPr>
          <p:cNvPr id="3" name="Rectangle 2"/>
          <p:cNvSpPr/>
          <p:nvPr userDrawn="1"/>
        </p:nvSpPr>
        <p:spPr>
          <a:xfrm>
            <a:off x="0" y="12540"/>
            <a:ext cx="9144000" cy="5864733"/>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endParaRPr lang="en-GB" dirty="0"/>
          </a:p>
        </p:txBody>
      </p:sp>
      <p:pic>
        <p:nvPicPr>
          <p:cNvPr id="4" name="Picture 2" descr="K:\HRODCOMM-C&amp;E_Design\PHOTO LIBRARY\6. LOGOS\1. KCHFT_Kent Community Health Foundation Trust\LOGO 2017\KCHFT\Professional Use\Kent Community Health NHS Foundation Trust RGB WHIT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300192" y="365026"/>
            <a:ext cx="2488203" cy="743744"/>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p:cNvSpPr>
            <a:spLocks noGrp="1"/>
          </p:cNvSpPr>
          <p:nvPr>
            <p:ph idx="1"/>
          </p:nvPr>
        </p:nvSpPr>
        <p:spPr>
          <a:xfrm>
            <a:off x="537882" y="2420889"/>
            <a:ext cx="8282589" cy="3312367"/>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975766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ontent slide v4">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Tree>
    <p:extLst>
      <p:ext uri="{BB962C8B-B14F-4D97-AF65-F5344CB8AC3E}">
        <p14:creationId xmlns:p14="http://schemas.microsoft.com/office/powerpoint/2010/main" val="618320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4121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trategy with priorities">
    <p:spTree>
      <p:nvGrpSpPr>
        <p:cNvPr id="1" name=""/>
        <p:cNvGrpSpPr/>
        <p:nvPr/>
      </p:nvGrpSpPr>
      <p:grpSpPr>
        <a:xfrm>
          <a:off x="0" y="0"/>
          <a:ext cx="0" cy="0"/>
          <a:chOff x="0" y="0"/>
          <a:chExt cx="0" cy="0"/>
        </a:xfrm>
      </p:grpSpPr>
      <p:grpSp>
        <p:nvGrpSpPr>
          <p:cNvPr id="38" name="Group 37"/>
          <p:cNvGrpSpPr/>
          <p:nvPr userDrawn="1"/>
        </p:nvGrpSpPr>
        <p:grpSpPr>
          <a:xfrm>
            <a:off x="5770800" y="1268760"/>
            <a:ext cx="3278268" cy="2260952"/>
            <a:chOff x="5740320" y="1227138"/>
            <a:chExt cx="3062368" cy="2069014"/>
          </a:xfrm>
        </p:grpSpPr>
        <p:grpSp>
          <p:nvGrpSpPr>
            <p:cNvPr id="33" name="Group 32"/>
            <p:cNvGrpSpPr/>
            <p:nvPr userDrawn="1"/>
          </p:nvGrpSpPr>
          <p:grpSpPr>
            <a:xfrm>
              <a:off x="5749925" y="1227138"/>
              <a:ext cx="3052763" cy="2035175"/>
              <a:chOff x="5749925" y="1227138"/>
              <a:chExt cx="3052763" cy="2035175"/>
            </a:xfrm>
          </p:grpSpPr>
          <p:pic>
            <p:nvPicPr>
              <p:cNvPr id="34" name="Picture 61"/>
              <p:cNvPicPr>
                <a:picLocks noChangeAspect="1"/>
              </p:cNvPicPr>
              <p:nvPr/>
            </p:nvPicPr>
            <p:blipFill>
              <a:blip r:embed="rId2">
                <a:extLst>
                  <a:ext uri="{28A0092B-C50C-407E-A947-70E740481C1C}">
                    <a14:useLocalDpi xmlns:a14="http://schemas.microsoft.com/office/drawing/2010/main" val="0"/>
                  </a:ext>
                </a:extLst>
              </a:blip>
              <a:srcRect l="21550" t="16553" r="17287" b="25780"/>
              <a:stretch>
                <a:fillRect/>
              </a:stretch>
            </p:blipFill>
            <p:spPr bwMode="auto">
              <a:xfrm>
                <a:off x="5749925" y="1227138"/>
                <a:ext cx="3052763" cy="203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Rectangle 34"/>
              <p:cNvSpPr/>
              <p:nvPr/>
            </p:nvSpPr>
            <p:spPr>
              <a:xfrm>
                <a:off x="6951663" y="1227138"/>
                <a:ext cx="324643" cy="2576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7" name="Rectangle 36"/>
            <p:cNvSpPr/>
            <p:nvPr userDrawn="1"/>
          </p:nvSpPr>
          <p:spPr>
            <a:xfrm>
              <a:off x="5740320" y="2880226"/>
              <a:ext cx="914400" cy="4159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Rectangle 1"/>
          <p:cNvSpPr/>
          <p:nvPr userDrawn="1"/>
        </p:nvSpPr>
        <p:spPr>
          <a:xfrm>
            <a:off x="0" y="5194991"/>
            <a:ext cx="9144000" cy="682281"/>
          </a:xfrm>
          <a:prstGeom prst="rect">
            <a:avLst/>
          </a:prstGeom>
          <a:gradFill>
            <a:gsLst>
              <a:gs pos="0">
                <a:srgbClr val="768692">
                  <a:alpha val="12000"/>
                </a:srgbClr>
              </a:gs>
              <a:gs pos="28000">
                <a:schemeClr val="bg1"/>
              </a:gs>
              <a:gs pos="100000">
                <a:schemeClr val="bg1"/>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GB">
              <a:solidFill>
                <a:prstClr val="white"/>
              </a:solidFill>
            </a:endParaRPr>
          </a:p>
        </p:txBody>
      </p:sp>
      <p:pic>
        <p:nvPicPr>
          <p:cNvPr id="3" name="Picture 62"/>
          <p:cNvPicPr>
            <a:picLocks noChangeAspect="1"/>
          </p:cNvPicPr>
          <p:nvPr userDrawn="1"/>
        </p:nvPicPr>
        <p:blipFill>
          <a:blip r:embed="rId3">
            <a:extLst>
              <a:ext uri="{28A0092B-C50C-407E-A947-70E740481C1C}">
                <a14:useLocalDpi xmlns:a14="http://schemas.microsoft.com/office/drawing/2010/main" val="0"/>
              </a:ext>
            </a:extLst>
          </a:blip>
          <a:srcRect l="23468" t="24915" r="26025" b="37543"/>
          <a:stretch>
            <a:fillRect/>
          </a:stretch>
        </p:blipFill>
        <p:spPr bwMode="auto">
          <a:xfrm>
            <a:off x="611982" y="3063106"/>
            <a:ext cx="1655762"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ounded Rectangle 7"/>
          <p:cNvSpPr/>
          <p:nvPr userDrawn="1"/>
        </p:nvSpPr>
        <p:spPr>
          <a:xfrm>
            <a:off x="676213" y="4240520"/>
            <a:ext cx="1591531" cy="1420728"/>
          </a:xfrm>
          <a:prstGeom prst="roundRect">
            <a:avLst>
              <a:gd name="adj" fmla="val 272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lstStyle/>
          <a:p>
            <a:pPr defTabSz="914400">
              <a:defRPr/>
            </a:pPr>
            <a:r>
              <a:rPr lang="en-GB" sz="1200" b="1" dirty="0">
                <a:solidFill>
                  <a:srgbClr val="005EB8"/>
                </a:solidFill>
                <a:latin typeface="Arial" panose="020B0604020202020204" pitchFamily="34" charset="0"/>
                <a:cs typeface="Arial" panose="020B0604020202020204" pitchFamily="34" charset="0"/>
              </a:rPr>
              <a:t>Improve quality – </a:t>
            </a:r>
            <a:br>
              <a:rPr lang="en-GB" sz="1200" b="1" dirty="0">
                <a:solidFill>
                  <a:srgbClr val="005EB8"/>
                </a:solidFill>
                <a:latin typeface="Arial" panose="020B0604020202020204" pitchFamily="34" charset="0"/>
                <a:cs typeface="Arial" panose="020B0604020202020204" pitchFamily="34" charset="0"/>
              </a:rPr>
            </a:br>
            <a:r>
              <a:rPr lang="en-GB" sz="1200" b="0" dirty="0">
                <a:solidFill>
                  <a:srgbClr val="005EB8"/>
                </a:solidFill>
                <a:latin typeface="Arial" panose="020B0604020202020204" pitchFamily="34" charset="0"/>
                <a:cs typeface="Arial" panose="020B0604020202020204" pitchFamily="34" charset="0"/>
              </a:rPr>
              <a:t>innovate, improve and learn – so everyone gets the best health and wellbeing outcomes. </a:t>
            </a:r>
          </a:p>
        </p:txBody>
      </p:sp>
      <p:sp>
        <p:nvSpPr>
          <p:cNvPr id="9" name="Rounded Rectangle 8"/>
          <p:cNvSpPr/>
          <p:nvPr userDrawn="1"/>
        </p:nvSpPr>
        <p:spPr>
          <a:xfrm>
            <a:off x="2282708" y="4237530"/>
            <a:ext cx="1671872" cy="1502008"/>
          </a:xfrm>
          <a:prstGeom prst="roundRect">
            <a:avLst>
              <a:gd name="adj" fmla="val 413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lstStyle/>
          <a:p>
            <a:pPr defTabSz="914400">
              <a:defRPr/>
            </a:pPr>
            <a:r>
              <a:rPr lang="en-GB" sz="1200" b="1" dirty="0">
                <a:solidFill>
                  <a:srgbClr val="005EB8"/>
                </a:solidFill>
                <a:latin typeface="Arial" panose="020B0604020202020204" pitchFamily="34" charset="0"/>
                <a:cs typeface="Arial" panose="020B0604020202020204" pitchFamily="34" charset="0"/>
              </a:rPr>
              <a:t>Support our </a:t>
            </a:r>
            <a:br>
              <a:rPr lang="en-GB" sz="1200" b="1" dirty="0">
                <a:solidFill>
                  <a:srgbClr val="005EB8"/>
                </a:solidFill>
                <a:latin typeface="Arial" panose="020B0604020202020204" pitchFamily="34" charset="0"/>
                <a:cs typeface="Arial" panose="020B0604020202020204" pitchFamily="34" charset="0"/>
              </a:rPr>
            </a:br>
            <a:r>
              <a:rPr lang="en-GB" sz="1200" b="1" dirty="0">
                <a:solidFill>
                  <a:srgbClr val="005EB8"/>
                </a:solidFill>
                <a:latin typeface="Arial" panose="020B0604020202020204" pitchFamily="34" charset="0"/>
                <a:cs typeface="Arial" panose="020B0604020202020204" pitchFamily="34" charset="0"/>
              </a:rPr>
              <a:t>people – </a:t>
            </a:r>
            <a:r>
              <a:rPr lang="en-GB" sz="1200" b="0" dirty="0">
                <a:solidFill>
                  <a:srgbClr val="005EB8"/>
                </a:solidFill>
                <a:latin typeface="Arial" panose="020B0604020202020204" pitchFamily="34" charset="0"/>
                <a:cs typeface="Arial" panose="020B0604020202020204" pitchFamily="34" charset="0"/>
              </a:rPr>
              <a:t>engage, develop and value our people so they deliver high-quality care throughout long, rewarding careers. </a:t>
            </a:r>
          </a:p>
        </p:txBody>
      </p:sp>
      <p:sp>
        <p:nvSpPr>
          <p:cNvPr id="10" name="Rounded Rectangle 9"/>
          <p:cNvSpPr/>
          <p:nvPr userDrawn="1"/>
        </p:nvSpPr>
        <p:spPr>
          <a:xfrm>
            <a:off x="3892346" y="4237530"/>
            <a:ext cx="1462752" cy="1587842"/>
          </a:xfrm>
          <a:prstGeom prst="roundRect">
            <a:avLst>
              <a:gd name="adj" fmla="val 413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lstStyle/>
          <a:p>
            <a:pPr defTabSz="914400">
              <a:defRPr/>
            </a:pPr>
            <a:r>
              <a:rPr lang="en-GB" sz="1200" b="1" dirty="0">
                <a:solidFill>
                  <a:srgbClr val="005EB8"/>
                </a:solidFill>
                <a:latin typeface="Arial" panose="020B0604020202020204" pitchFamily="34" charset="0"/>
                <a:cs typeface="Arial" panose="020B0604020202020204" pitchFamily="34" charset="0"/>
              </a:rPr>
              <a:t>Join-up care – </a:t>
            </a:r>
            <a:r>
              <a:rPr lang="en-GB" sz="1200" b="0" dirty="0">
                <a:solidFill>
                  <a:srgbClr val="005EB8"/>
                </a:solidFill>
                <a:latin typeface="Arial" panose="020B0604020202020204" pitchFamily="34" charset="0"/>
                <a:cs typeface="Arial" panose="020B0604020202020204" pitchFamily="34" charset="0"/>
              </a:rPr>
              <a:t>progress partnerships so people feel supported by one multi-skilled team.</a:t>
            </a:r>
          </a:p>
        </p:txBody>
      </p:sp>
      <p:sp>
        <p:nvSpPr>
          <p:cNvPr id="11" name="Rounded Rectangle 10"/>
          <p:cNvSpPr/>
          <p:nvPr userDrawn="1"/>
        </p:nvSpPr>
        <p:spPr>
          <a:xfrm>
            <a:off x="5335035" y="4237530"/>
            <a:ext cx="1847471" cy="1575792"/>
          </a:xfrm>
          <a:prstGeom prst="roundRect">
            <a:avLst>
              <a:gd name="adj" fmla="val 413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defRPr/>
            </a:pPr>
            <a:r>
              <a:rPr lang="en-GB" sz="1200" b="1" dirty="0">
                <a:solidFill>
                  <a:srgbClr val="005EB8"/>
                </a:solidFill>
                <a:latin typeface="Arial" panose="020B0604020202020204" pitchFamily="34" charset="0"/>
                <a:cs typeface="Arial" panose="020B0604020202020204" pitchFamily="34" charset="0"/>
              </a:rPr>
              <a:t>Develop our digital ways of working – </a:t>
            </a:r>
            <a:r>
              <a:rPr lang="en-GB" sz="1200" b="0" dirty="0">
                <a:solidFill>
                  <a:srgbClr val="005EB8"/>
                </a:solidFill>
                <a:latin typeface="Arial" panose="020B0604020202020204" pitchFamily="34" charset="0"/>
                <a:cs typeface="Arial" panose="020B0604020202020204" pitchFamily="34" charset="0"/>
              </a:rPr>
              <a:t>invest in technology and training to give more time to care, better access to services and the power of information to all.</a:t>
            </a:r>
          </a:p>
        </p:txBody>
      </p:sp>
      <p:sp>
        <p:nvSpPr>
          <p:cNvPr id="12" name="Rectangle 28"/>
          <p:cNvSpPr>
            <a:spLocks noChangeArrowheads="1"/>
          </p:cNvSpPr>
          <p:nvPr userDrawn="1"/>
        </p:nvSpPr>
        <p:spPr bwMode="auto">
          <a:xfrm>
            <a:off x="528638" y="1484784"/>
            <a:ext cx="535305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defTabSz="914400" eaLnBrk="1" fontAlgn="base" hangingPunct="1">
              <a:spcBef>
                <a:spcPct val="0"/>
              </a:spcBef>
              <a:spcAft>
                <a:spcPct val="0"/>
              </a:spcAft>
            </a:pPr>
            <a:r>
              <a:rPr lang="en-GB" altLang="en-US" sz="1400" dirty="0">
                <a:solidFill>
                  <a:srgbClr val="005EB8"/>
                </a:solidFill>
                <a:cs typeface="Arial" pitchFamily="34" charset="0"/>
              </a:rPr>
              <a:t>A community which </a:t>
            </a:r>
            <a:r>
              <a:rPr lang="en-GB" altLang="en-US" sz="1400" b="1" dirty="0">
                <a:solidFill>
                  <a:srgbClr val="005EB8"/>
                </a:solidFill>
                <a:cs typeface="Arial" pitchFamily="34" charset="0"/>
              </a:rPr>
              <a:t>supports each other </a:t>
            </a:r>
            <a:r>
              <a:rPr lang="en-GB" altLang="en-US" sz="1400" dirty="0">
                <a:solidFill>
                  <a:srgbClr val="005EB8"/>
                </a:solidFill>
                <a:cs typeface="Arial" pitchFamily="34" charset="0"/>
              </a:rPr>
              <a:t>to </a:t>
            </a:r>
            <a:r>
              <a:rPr lang="en-GB" altLang="en-US" sz="1400" b="1" dirty="0">
                <a:solidFill>
                  <a:srgbClr val="005EB8"/>
                </a:solidFill>
                <a:cs typeface="Arial" pitchFamily="34" charset="0"/>
              </a:rPr>
              <a:t>live well</a:t>
            </a:r>
            <a:r>
              <a:rPr lang="en-GB" altLang="en-US" sz="1400" dirty="0">
                <a:solidFill>
                  <a:srgbClr val="005EB8"/>
                </a:solidFill>
                <a:cs typeface="Arial" pitchFamily="34" charset="0"/>
              </a:rPr>
              <a:t>.</a:t>
            </a:r>
            <a:endParaRPr lang="en-GB" altLang="en-US" sz="1400" b="1" dirty="0">
              <a:solidFill>
                <a:srgbClr val="005EB8"/>
              </a:solidFill>
              <a:cs typeface="Arial" pitchFamily="34" charset="0"/>
            </a:endParaRPr>
          </a:p>
        </p:txBody>
      </p:sp>
      <p:sp>
        <p:nvSpPr>
          <p:cNvPr id="13" name="Rectangle 29"/>
          <p:cNvSpPr>
            <a:spLocks noChangeArrowheads="1"/>
          </p:cNvSpPr>
          <p:nvPr userDrawn="1"/>
        </p:nvSpPr>
        <p:spPr bwMode="auto">
          <a:xfrm>
            <a:off x="539750" y="2204864"/>
            <a:ext cx="45354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defTabSz="914400" eaLnBrk="1" fontAlgn="base" hangingPunct="1">
              <a:spcBef>
                <a:spcPct val="0"/>
              </a:spcBef>
              <a:spcAft>
                <a:spcPct val="0"/>
              </a:spcAft>
            </a:pPr>
            <a:r>
              <a:rPr lang="en-GB" altLang="en-US" sz="1400" dirty="0">
                <a:solidFill>
                  <a:srgbClr val="005EB8"/>
                </a:solidFill>
                <a:cs typeface="Arial" pitchFamily="34" charset="0"/>
              </a:rPr>
              <a:t>To </a:t>
            </a:r>
            <a:r>
              <a:rPr lang="en-GB" altLang="en-US" sz="1400" b="1" dirty="0">
                <a:solidFill>
                  <a:srgbClr val="005EB8"/>
                </a:solidFill>
                <a:cs typeface="Arial" pitchFamily="34" charset="0"/>
              </a:rPr>
              <a:t>empower adults and children </a:t>
            </a:r>
            <a:r>
              <a:rPr lang="en-GB" altLang="en-US" sz="1400" dirty="0">
                <a:solidFill>
                  <a:srgbClr val="005EB8"/>
                </a:solidFill>
                <a:cs typeface="Arial" pitchFamily="34" charset="0"/>
              </a:rPr>
              <a:t>to live well, to be the </a:t>
            </a:r>
            <a:r>
              <a:rPr lang="en-GB" altLang="en-US" sz="1400" b="1" dirty="0">
                <a:solidFill>
                  <a:srgbClr val="005EB8"/>
                </a:solidFill>
                <a:cs typeface="Arial" pitchFamily="34" charset="0"/>
              </a:rPr>
              <a:t>best employer </a:t>
            </a:r>
            <a:r>
              <a:rPr lang="en-GB" altLang="en-US" sz="1400" dirty="0">
                <a:solidFill>
                  <a:srgbClr val="005EB8"/>
                </a:solidFill>
                <a:cs typeface="Arial" pitchFamily="34" charset="0"/>
              </a:rPr>
              <a:t>and </a:t>
            </a:r>
            <a:r>
              <a:rPr lang="en-GB" altLang="en-US" sz="1400" b="1" dirty="0">
                <a:solidFill>
                  <a:srgbClr val="005EB8"/>
                </a:solidFill>
                <a:cs typeface="Arial" pitchFamily="34" charset="0"/>
              </a:rPr>
              <a:t>work with our partners</a:t>
            </a:r>
            <a:r>
              <a:rPr lang="en-GB" altLang="en-US" sz="1400" dirty="0">
                <a:solidFill>
                  <a:srgbClr val="005EB8"/>
                </a:solidFill>
                <a:cs typeface="Arial" pitchFamily="34" charset="0"/>
              </a:rPr>
              <a:t> as one.</a:t>
            </a:r>
          </a:p>
        </p:txBody>
      </p:sp>
      <p:sp>
        <p:nvSpPr>
          <p:cNvPr id="15" name="Title 1"/>
          <p:cNvSpPr txBox="1">
            <a:spLocks/>
          </p:cNvSpPr>
          <p:nvPr userDrawn="1"/>
        </p:nvSpPr>
        <p:spPr bwMode="auto">
          <a:xfrm>
            <a:off x="514350" y="1170584"/>
            <a:ext cx="8496300" cy="379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defTabSz="914400" eaLnBrk="1" fontAlgn="base" hangingPunct="1">
              <a:spcBef>
                <a:spcPct val="0"/>
              </a:spcBef>
              <a:spcAft>
                <a:spcPct val="0"/>
              </a:spcAft>
            </a:pPr>
            <a:r>
              <a:rPr lang="en-GB" altLang="en-US" sz="1900" b="1" dirty="0">
                <a:solidFill>
                  <a:srgbClr val="005EB8"/>
                </a:solidFill>
                <a:latin typeface="Arial "/>
              </a:rPr>
              <a:t>Our vision</a:t>
            </a:r>
          </a:p>
        </p:txBody>
      </p:sp>
      <p:sp>
        <p:nvSpPr>
          <p:cNvPr id="16" name="Title 1"/>
          <p:cNvSpPr txBox="1">
            <a:spLocks/>
          </p:cNvSpPr>
          <p:nvPr userDrawn="1"/>
        </p:nvSpPr>
        <p:spPr bwMode="auto">
          <a:xfrm>
            <a:off x="514350" y="1890663"/>
            <a:ext cx="84963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defTabSz="914400" eaLnBrk="1" fontAlgn="base" hangingPunct="1">
              <a:spcBef>
                <a:spcPct val="0"/>
              </a:spcBef>
              <a:spcAft>
                <a:spcPct val="0"/>
              </a:spcAft>
            </a:pPr>
            <a:r>
              <a:rPr lang="en-GB" altLang="en-US" sz="1900" b="1" dirty="0">
                <a:solidFill>
                  <a:srgbClr val="005EB8"/>
                </a:solidFill>
                <a:latin typeface="Arial "/>
              </a:rPr>
              <a:t>Our mission</a:t>
            </a:r>
          </a:p>
        </p:txBody>
      </p:sp>
      <p:sp>
        <p:nvSpPr>
          <p:cNvPr id="17" name="Title 1"/>
          <p:cNvSpPr txBox="1">
            <a:spLocks/>
          </p:cNvSpPr>
          <p:nvPr userDrawn="1"/>
        </p:nvSpPr>
        <p:spPr bwMode="auto">
          <a:xfrm>
            <a:off x="514350" y="2826767"/>
            <a:ext cx="84963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defTabSz="914400" eaLnBrk="1" fontAlgn="base" hangingPunct="1">
              <a:spcBef>
                <a:spcPct val="0"/>
              </a:spcBef>
              <a:spcAft>
                <a:spcPct val="0"/>
              </a:spcAft>
            </a:pPr>
            <a:r>
              <a:rPr lang="en-GB" altLang="en-US" sz="1900" b="1" dirty="0">
                <a:solidFill>
                  <a:srgbClr val="005EB8"/>
                </a:solidFill>
                <a:latin typeface="Arial "/>
              </a:rPr>
              <a:t>Our goals</a:t>
            </a:r>
          </a:p>
        </p:txBody>
      </p:sp>
      <p:sp>
        <p:nvSpPr>
          <p:cNvPr id="18" name="Title 1"/>
          <p:cNvSpPr txBox="1">
            <a:spLocks/>
          </p:cNvSpPr>
          <p:nvPr userDrawn="1"/>
        </p:nvSpPr>
        <p:spPr bwMode="auto">
          <a:xfrm>
            <a:off x="2178050" y="6176963"/>
            <a:ext cx="6624638"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defTabSz="914400" eaLnBrk="1" fontAlgn="base" hangingPunct="1">
              <a:spcBef>
                <a:spcPct val="0"/>
              </a:spcBef>
              <a:spcAft>
                <a:spcPct val="0"/>
              </a:spcAft>
            </a:pPr>
            <a:r>
              <a:rPr lang="en-GB" altLang="en-US" sz="1900" b="1">
                <a:solidFill>
                  <a:srgbClr val="005EB8"/>
                </a:solidFill>
                <a:latin typeface="Arial "/>
              </a:rPr>
              <a:t>Our values</a:t>
            </a:r>
          </a:p>
        </p:txBody>
      </p:sp>
      <p:cxnSp>
        <p:nvCxnSpPr>
          <p:cNvPr id="19" name="Straight Connector 18"/>
          <p:cNvCxnSpPr/>
          <p:nvPr userDrawn="1"/>
        </p:nvCxnSpPr>
        <p:spPr>
          <a:xfrm>
            <a:off x="611188" y="1124744"/>
            <a:ext cx="4799012" cy="0"/>
          </a:xfrm>
          <a:prstGeom prst="line">
            <a:avLst/>
          </a:prstGeom>
          <a:ln w="6350">
            <a:solidFill>
              <a:srgbClr val="768692">
                <a:alpha val="58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611188" y="1844824"/>
            <a:ext cx="4799012" cy="0"/>
          </a:xfrm>
          <a:prstGeom prst="line">
            <a:avLst/>
          </a:prstGeom>
          <a:ln w="6350">
            <a:solidFill>
              <a:srgbClr val="768692">
                <a:alpha val="58000"/>
              </a:srgb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539750" y="2780928"/>
            <a:ext cx="4870450" cy="0"/>
          </a:xfrm>
          <a:prstGeom prst="line">
            <a:avLst/>
          </a:prstGeom>
          <a:ln w="6350">
            <a:solidFill>
              <a:srgbClr val="768692">
                <a:alpha val="58000"/>
              </a:srgb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a:off x="1979553" y="3789040"/>
            <a:ext cx="6840597" cy="0"/>
          </a:xfrm>
          <a:prstGeom prst="line">
            <a:avLst/>
          </a:prstGeom>
          <a:ln w="6350">
            <a:solidFill>
              <a:srgbClr val="768692">
                <a:alpha val="58000"/>
              </a:srgbClr>
            </a:solidFill>
          </a:ln>
        </p:spPr>
        <p:style>
          <a:lnRef idx="1">
            <a:schemeClr val="accent1"/>
          </a:lnRef>
          <a:fillRef idx="0">
            <a:schemeClr val="accent1"/>
          </a:fillRef>
          <a:effectRef idx="0">
            <a:schemeClr val="accent1"/>
          </a:effectRef>
          <a:fontRef idx="minor">
            <a:schemeClr val="tx1"/>
          </a:fontRef>
        </p:style>
      </p:cxnSp>
      <p:sp>
        <p:nvSpPr>
          <p:cNvPr id="23" name="Title 1"/>
          <p:cNvSpPr txBox="1">
            <a:spLocks/>
          </p:cNvSpPr>
          <p:nvPr userDrawn="1"/>
        </p:nvSpPr>
        <p:spPr bwMode="auto">
          <a:xfrm>
            <a:off x="522288" y="3915126"/>
            <a:ext cx="84963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defTabSz="914400" eaLnBrk="1" fontAlgn="base" hangingPunct="1">
              <a:spcBef>
                <a:spcPct val="0"/>
              </a:spcBef>
              <a:spcAft>
                <a:spcPct val="0"/>
              </a:spcAft>
            </a:pPr>
            <a:r>
              <a:rPr lang="en-GB" altLang="en-US" sz="1900" b="1" dirty="0">
                <a:solidFill>
                  <a:srgbClr val="005EB8"/>
                </a:solidFill>
                <a:latin typeface="Arial "/>
              </a:rPr>
              <a:t>Our priorities for 2020/21</a:t>
            </a:r>
          </a:p>
        </p:txBody>
      </p:sp>
      <p:sp>
        <p:nvSpPr>
          <p:cNvPr id="28" name="Oval 27"/>
          <p:cNvSpPr/>
          <p:nvPr userDrawn="1"/>
        </p:nvSpPr>
        <p:spPr>
          <a:xfrm>
            <a:off x="638175" y="4356139"/>
            <a:ext cx="80963" cy="80962"/>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GB">
              <a:solidFill>
                <a:prstClr val="white"/>
              </a:solidFill>
            </a:endParaRPr>
          </a:p>
        </p:txBody>
      </p:sp>
      <p:sp>
        <p:nvSpPr>
          <p:cNvPr id="29" name="Oval 28"/>
          <p:cNvSpPr/>
          <p:nvPr userDrawn="1"/>
        </p:nvSpPr>
        <p:spPr>
          <a:xfrm>
            <a:off x="2231020" y="4356139"/>
            <a:ext cx="80962" cy="80963"/>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GB">
              <a:solidFill>
                <a:prstClr val="white"/>
              </a:solidFill>
            </a:endParaRPr>
          </a:p>
        </p:txBody>
      </p:sp>
      <p:sp>
        <p:nvSpPr>
          <p:cNvPr id="30" name="Oval 29"/>
          <p:cNvSpPr/>
          <p:nvPr userDrawn="1"/>
        </p:nvSpPr>
        <p:spPr>
          <a:xfrm>
            <a:off x="3860309" y="4356139"/>
            <a:ext cx="80962" cy="80962"/>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GB">
              <a:solidFill>
                <a:prstClr val="white"/>
              </a:solidFill>
            </a:endParaRPr>
          </a:p>
        </p:txBody>
      </p:sp>
      <p:sp>
        <p:nvSpPr>
          <p:cNvPr id="31" name="Oval 30"/>
          <p:cNvSpPr/>
          <p:nvPr userDrawn="1"/>
        </p:nvSpPr>
        <p:spPr>
          <a:xfrm>
            <a:off x="5293506" y="4356139"/>
            <a:ext cx="80962" cy="80962"/>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GB">
              <a:solidFill>
                <a:prstClr val="white"/>
              </a:solidFill>
            </a:endParaRPr>
          </a:p>
        </p:txBody>
      </p:sp>
      <p:pic>
        <p:nvPicPr>
          <p:cNvPr id="32" name="Picture 58"/>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763963" y="6059488"/>
            <a:ext cx="49847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TextBox 35"/>
          <p:cNvSpPr txBox="1"/>
          <p:nvPr userDrawn="1"/>
        </p:nvSpPr>
        <p:spPr>
          <a:xfrm>
            <a:off x="477704" y="478413"/>
            <a:ext cx="4324696" cy="646331"/>
          </a:xfrm>
          <a:prstGeom prst="rect">
            <a:avLst/>
          </a:prstGeom>
          <a:noFill/>
        </p:spPr>
        <p:txBody>
          <a:bodyPr wrap="square" rtlCol="0">
            <a:spAutoFit/>
          </a:bodyPr>
          <a:lstStyle/>
          <a:p>
            <a:r>
              <a:rPr kumimoji="0" lang="en-GB" altLang="en-US" sz="3600" b="1" i="0" u="none" strike="noStrike" kern="1200" cap="none" spc="0" normalizeH="0" baseline="0" noProof="0" dirty="0">
                <a:ln>
                  <a:noFill/>
                </a:ln>
                <a:solidFill>
                  <a:srgbClr val="005EB8"/>
                </a:solidFill>
                <a:effectLst/>
                <a:uLnTx/>
                <a:uFillTx/>
                <a:latin typeface="Arial" panose="020B0604020202020204" pitchFamily="34" charset="0"/>
                <a:ea typeface="+mj-ea"/>
                <a:cs typeface="Arial" panose="020B0604020202020204" pitchFamily="34" charset="0"/>
              </a:rPr>
              <a:t>Our strategy</a:t>
            </a:r>
            <a:endParaRPr lang="en-GB" dirty="0"/>
          </a:p>
        </p:txBody>
      </p:sp>
      <p:sp>
        <p:nvSpPr>
          <p:cNvPr id="4" name="Rounded Rectangle 3"/>
          <p:cNvSpPr/>
          <p:nvPr userDrawn="1"/>
        </p:nvSpPr>
        <p:spPr>
          <a:xfrm>
            <a:off x="2043847" y="2880226"/>
            <a:ext cx="1831975" cy="323850"/>
          </a:xfrm>
          <a:prstGeom prst="roundRect">
            <a:avLst>
              <a:gd name="adj" fmla="val 695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defRPr/>
            </a:pPr>
            <a:r>
              <a:rPr lang="en-GB" sz="1400" b="1" dirty="0">
                <a:solidFill>
                  <a:srgbClr val="005EB8"/>
                </a:solidFill>
                <a:latin typeface="Arial" panose="020B0604020202020204" pitchFamily="34" charset="0"/>
                <a:cs typeface="Arial" panose="020B0604020202020204" pitchFamily="34" charset="0"/>
              </a:rPr>
              <a:t>Prevent</a:t>
            </a:r>
            <a:r>
              <a:rPr lang="en-GB" sz="1400" dirty="0">
                <a:solidFill>
                  <a:srgbClr val="005EB8"/>
                </a:solidFill>
                <a:latin typeface="Arial" panose="020B0604020202020204" pitchFamily="34" charset="0"/>
                <a:cs typeface="Arial" panose="020B0604020202020204" pitchFamily="34" charset="0"/>
              </a:rPr>
              <a:t> ill health</a:t>
            </a:r>
          </a:p>
        </p:txBody>
      </p:sp>
      <p:sp>
        <p:nvSpPr>
          <p:cNvPr id="5" name="Rounded Rectangle 4"/>
          <p:cNvSpPr/>
          <p:nvPr userDrawn="1"/>
        </p:nvSpPr>
        <p:spPr>
          <a:xfrm>
            <a:off x="2040672" y="2980238"/>
            <a:ext cx="2879725" cy="922338"/>
          </a:xfrm>
          <a:prstGeom prst="roundRect">
            <a:avLst>
              <a:gd name="adj" fmla="val 695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defRPr/>
            </a:pPr>
            <a:r>
              <a:rPr lang="en-GB" sz="1400" dirty="0">
                <a:solidFill>
                  <a:srgbClr val="005EB8"/>
                </a:solidFill>
                <a:latin typeface="Arial" panose="020B0604020202020204" pitchFamily="34" charset="0"/>
                <a:cs typeface="Arial" panose="020B0604020202020204" pitchFamily="34" charset="0"/>
              </a:rPr>
              <a:t>Deliver high quality care </a:t>
            </a:r>
            <a:r>
              <a:rPr lang="en-GB" sz="1400" b="1" dirty="0">
                <a:solidFill>
                  <a:srgbClr val="005EB8"/>
                </a:solidFill>
                <a:latin typeface="Arial" panose="020B0604020202020204" pitchFamily="34" charset="0"/>
                <a:cs typeface="Arial" panose="020B0604020202020204" pitchFamily="34" charset="0"/>
              </a:rPr>
              <a:t>at </a:t>
            </a:r>
            <a:br>
              <a:rPr lang="en-GB" sz="1400" b="1" dirty="0">
                <a:solidFill>
                  <a:srgbClr val="005EB8"/>
                </a:solidFill>
                <a:latin typeface="Arial" panose="020B0604020202020204" pitchFamily="34" charset="0"/>
                <a:cs typeface="Arial" panose="020B0604020202020204" pitchFamily="34" charset="0"/>
              </a:rPr>
            </a:br>
            <a:r>
              <a:rPr lang="en-GB" sz="1400" b="1" dirty="0">
                <a:solidFill>
                  <a:srgbClr val="005EB8"/>
                </a:solidFill>
                <a:latin typeface="Arial" panose="020B0604020202020204" pitchFamily="34" charset="0"/>
                <a:cs typeface="Arial" panose="020B0604020202020204" pitchFamily="34" charset="0"/>
              </a:rPr>
              <a:t>home </a:t>
            </a:r>
            <a:r>
              <a:rPr lang="en-GB" sz="1400" dirty="0">
                <a:solidFill>
                  <a:srgbClr val="005EB8"/>
                </a:solidFill>
                <a:latin typeface="Arial" panose="020B0604020202020204" pitchFamily="34" charset="0"/>
                <a:cs typeface="Arial" panose="020B0604020202020204" pitchFamily="34" charset="0"/>
              </a:rPr>
              <a:t>and</a:t>
            </a:r>
            <a:r>
              <a:rPr lang="en-GB" sz="1400" b="1" dirty="0">
                <a:solidFill>
                  <a:srgbClr val="005EB8"/>
                </a:solidFill>
                <a:latin typeface="Arial" panose="020B0604020202020204" pitchFamily="34" charset="0"/>
                <a:cs typeface="Arial" panose="020B0604020202020204" pitchFamily="34" charset="0"/>
              </a:rPr>
              <a:t> in the community</a:t>
            </a:r>
          </a:p>
        </p:txBody>
      </p:sp>
      <p:sp>
        <p:nvSpPr>
          <p:cNvPr id="6" name="Rounded Rectangle 5"/>
          <p:cNvSpPr/>
          <p:nvPr userDrawn="1"/>
        </p:nvSpPr>
        <p:spPr>
          <a:xfrm>
            <a:off x="4643438" y="2880226"/>
            <a:ext cx="1870075" cy="328612"/>
          </a:xfrm>
          <a:prstGeom prst="roundRect">
            <a:avLst>
              <a:gd name="adj" fmla="val 695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defRPr/>
            </a:pPr>
            <a:r>
              <a:rPr lang="en-GB" sz="1400" b="1" dirty="0">
                <a:solidFill>
                  <a:srgbClr val="005EB8"/>
                </a:solidFill>
                <a:latin typeface="Arial" panose="020B0604020202020204" pitchFamily="34" charset="0"/>
                <a:cs typeface="Arial" panose="020B0604020202020204" pitchFamily="34" charset="0"/>
              </a:rPr>
              <a:t>Integrate </a:t>
            </a:r>
            <a:r>
              <a:rPr lang="en-GB" sz="1400" dirty="0">
                <a:solidFill>
                  <a:srgbClr val="005EB8"/>
                </a:solidFill>
                <a:latin typeface="Arial" panose="020B0604020202020204" pitchFamily="34" charset="0"/>
                <a:cs typeface="Arial" panose="020B0604020202020204" pitchFamily="34" charset="0"/>
              </a:rPr>
              <a:t>services</a:t>
            </a:r>
          </a:p>
        </p:txBody>
      </p:sp>
      <p:sp>
        <p:nvSpPr>
          <p:cNvPr id="7" name="Rounded Rectangle 6"/>
          <p:cNvSpPr/>
          <p:nvPr userDrawn="1"/>
        </p:nvSpPr>
        <p:spPr>
          <a:xfrm>
            <a:off x="4643438" y="3169151"/>
            <a:ext cx="2736850" cy="396875"/>
          </a:xfrm>
          <a:prstGeom prst="roundRect">
            <a:avLst>
              <a:gd name="adj" fmla="val 695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defRPr/>
            </a:pPr>
            <a:r>
              <a:rPr lang="en-GB" sz="1400" dirty="0">
                <a:solidFill>
                  <a:srgbClr val="005EB8"/>
                </a:solidFill>
                <a:latin typeface="Arial" panose="020B0604020202020204" pitchFamily="34" charset="0"/>
                <a:cs typeface="Arial" panose="020B0604020202020204" pitchFamily="34" charset="0"/>
              </a:rPr>
              <a:t>Develop </a:t>
            </a:r>
            <a:r>
              <a:rPr lang="en-GB" sz="1400" b="1" dirty="0">
                <a:solidFill>
                  <a:srgbClr val="005EB8"/>
                </a:solidFill>
                <a:latin typeface="Arial" panose="020B0604020202020204" pitchFamily="34" charset="0"/>
                <a:cs typeface="Arial" panose="020B0604020202020204" pitchFamily="34" charset="0"/>
              </a:rPr>
              <a:t>sustainable </a:t>
            </a:r>
            <a:r>
              <a:rPr lang="en-GB" sz="1400" dirty="0">
                <a:solidFill>
                  <a:srgbClr val="005EB8"/>
                </a:solidFill>
                <a:latin typeface="Arial" panose="020B0604020202020204" pitchFamily="34" charset="0"/>
                <a:cs typeface="Arial" panose="020B0604020202020204" pitchFamily="34" charset="0"/>
              </a:rPr>
              <a:t>services</a:t>
            </a:r>
          </a:p>
        </p:txBody>
      </p:sp>
      <p:sp>
        <p:nvSpPr>
          <p:cNvPr id="24" name="Oval 23"/>
          <p:cNvSpPr/>
          <p:nvPr userDrawn="1"/>
        </p:nvSpPr>
        <p:spPr>
          <a:xfrm>
            <a:off x="1939072" y="2989763"/>
            <a:ext cx="80963" cy="80963"/>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GB">
              <a:solidFill>
                <a:prstClr val="white"/>
              </a:solidFill>
            </a:endParaRPr>
          </a:p>
        </p:txBody>
      </p:sp>
      <p:sp>
        <p:nvSpPr>
          <p:cNvPr id="25" name="Oval 24"/>
          <p:cNvSpPr/>
          <p:nvPr userDrawn="1"/>
        </p:nvSpPr>
        <p:spPr>
          <a:xfrm>
            <a:off x="1939072" y="3296151"/>
            <a:ext cx="80963" cy="80962"/>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GB">
              <a:solidFill>
                <a:prstClr val="white"/>
              </a:solidFill>
            </a:endParaRPr>
          </a:p>
        </p:txBody>
      </p:sp>
      <p:sp>
        <p:nvSpPr>
          <p:cNvPr id="26" name="Oval 25"/>
          <p:cNvSpPr/>
          <p:nvPr userDrawn="1"/>
        </p:nvSpPr>
        <p:spPr>
          <a:xfrm>
            <a:off x="4572000" y="3005638"/>
            <a:ext cx="80963" cy="80963"/>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GB">
              <a:solidFill>
                <a:prstClr val="white"/>
              </a:solidFill>
            </a:endParaRPr>
          </a:p>
        </p:txBody>
      </p:sp>
      <p:sp>
        <p:nvSpPr>
          <p:cNvPr id="27" name="Oval 26"/>
          <p:cNvSpPr/>
          <p:nvPr userDrawn="1"/>
        </p:nvSpPr>
        <p:spPr>
          <a:xfrm>
            <a:off x="4572000" y="3324726"/>
            <a:ext cx="80963" cy="80962"/>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GB">
              <a:solidFill>
                <a:prstClr val="white"/>
              </a:solidFill>
            </a:endParaRPr>
          </a:p>
        </p:txBody>
      </p:sp>
      <p:sp>
        <p:nvSpPr>
          <p:cNvPr id="40" name="Rounded Rectangle 39"/>
          <p:cNvSpPr/>
          <p:nvPr userDrawn="1"/>
        </p:nvSpPr>
        <p:spPr>
          <a:xfrm>
            <a:off x="7039166" y="4237530"/>
            <a:ext cx="2051120" cy="1575792"/>
          </a:xfrm>
          <a:prstGeom prst="roundRect">
            <a:avLst>
              <a:gd name="adj" fmla="val 413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defRPr/>
            </a:pPr>
            <a:r>
              <a:rPr lang="en-GB" sz="1200" b="1" dirty="0">
                <a:solidFill>
                  <a:srgbClr val="005EB8"/>
                </a:solidFill>
                <a:latin typeface="Arial" panose="020B0604020202020204" pitchFamily="34" charset="0"/>
                <a:cs typeface="Arial" panose="020B0604020202020204" pitchFamily="34" charset="0"/>
              </a:rPr>
              <a:t>Reset and reimagine </a:t>
            </a:r>
            <a:r>
              <a:rPr lang="en-GB" sz="1200" b="0" dirty="0">
                <a:solidFill>
                  <a:srgbClr val="005EB8"/>
                </a:solidFill>
                <a:latin typeface="Arial" panose="020B0604020202020204" pitchFamily="34" charset="0"/>
                <a:cs typeface="Arial" panose="020B0604020202020204" pitchFamily="34" charset="0"/>
              </a:rPr>
              <a:t>– </a:t>
            </a:r>
            <a:br>
              <a:rPr lang="en-GB" sz="1200" b="0" dirty="0">
                <a:solidFill>
                  <a:srgbClr val="005EB8"/>
                </a:solidFill>
                <a:latin typeface="Arial" panose="020B0604020202020204" pitchFamily="34" charset="0"/>
                <a:cs typeface="Arial" panose="020B0604020202020204" pitchFamily="34" charset="0"/>
              </a:rPr>
            </a:br>
            <a:r>
              <a:rPr lang="en-GB" sz="1200" b="0" dirty="0">
                <a:solidFill>
                  <a:srgbClr val="005EB8"/>
                </a:solidFill>
                <a:latin typeface="Arial" panose="020B0604020202020204" pitchFamily="34" charset="0"/>
                <a:cs typeface="Arial" panose="020B0604020202020204" pitchFamily="34" charset="0"/>
              </a:rPr>
              <a:t>follow our strong response to COVID-19 with a progressive reset plan – meet changing demand, build on positive differences and transform system working.</a:t>
            </a:r>
          </a:p>
        </p:txBody>
      </p:sp>
      <p:sp>
        <p:nvSpPr>
          <p:cNvPr id="41" name="Oval 40"/>
          <p:cNvSpPr/>
          <p:nvPr userDrawn="1"/>
        </p:nvSpPr>
        <p:spPr>
          <a:xfrm>
            <a:off x="6991893" y="4356139"/>
            <a:ext cx="80962" cy="80962"/>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GB">
              <a:solidFill>
                <a:prstClr val="white"/>
              </a:solidFill>
            </a:endParaRPr>
          </a:p>
        </p:txBody>
      </p:sp>
    </p:spTree>
    <p:extLst>
      <p:ext uri="{BB962C8B-B14F-4D97-AF65-F5344CB8AC3E}">
        <p14:creationId xmlns:p14="http://schemas.microsoft.com/office/powerpoint/2010/main" val="1004538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rategy with enablers">
    <p:spTree>
      <p:nvGrpSpPr>
        <p:cNvPr id="1" name=""/>
        <p:cNvGrpSpPr/>
        <p:nvPr/>
      </p:nvGrpSpPr>
      <p:grpSpPr>
        <a:xfrm>
          <a:off x="0" y="0"/>
          <a:ext cx="0" cy="0"/>
          <a:chOff x="0" y="0"/>
          <a:chExt cx="0" cy="0"/>
        </a:xfrm>
      </p:grpSpPr>
      <p:sp>
        <p:nvSpPr>
          <p:cNvPr id="3" name="Rectangle 2"/>
          <p:cNvSpPr/>
          <p:nvPr userDrawn="1"/>
        </p:nvSpPr>
        <p:spPr>
          <a:xfrm>
            <a:off x="-5016" y="5303194"/>
            <a:ext cx="9144000" cy="682281"/>
          </a:xfrm>
          <a:prstGeom prst="rect">
            <a:avLst/>
          </a:prstGeom>
          <a:gradFill>
            <a:gsLst>
              <a:gs pos="0">
                <a:srgbClr val="768692">
                  <a:alpha val="12000"/>
                </a:srgbClr>
              </a:gs>
              <a:gs pos="28000">
                <a:schemeClr val="bg1"/>
              </a:gs>
              <a:gs pos="100000">
                <a:schemeClr val="bg1"/>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GB">
              <a:solidFill>
                <a:prstClr val="white"/>
              </a:solidFill>
            </a:endParaRPr>
          </a:p>
        </p:txBody>
      </p:sp>
      <p:grpSp>
        <p:nvGrpSpPr>
          <p:cNvPr id="52" name="Group 51"/>
          <p:cNvGrpSpPr/>
          <p:nvPr userDrawn="1"/>
        </p:nvGrpSpPr>
        <p:grpSpPr>
          <a:xfrm>
            <a:off x="517272" y="4301752"/>
            <a:ext cx="8496300" cy="1782291"/>
            <a:chOff x="517272" y="4077072"/>
            <a:chExt cx="8496300" cy="1782291"/>
          </a:xfrm>
        </p:grpSpPr>
        <p:sp>
          <p:nvSpPr>
            <p:cNvPr id="4" name="Rounded Rectangle 3"/>
            <p:cNvSpPr/>
            <p:nvPr userDrawn="1"/>
          </p:nvSpPr>
          <p:spPr>
            <a:xfrm>
              <a:off x="671197" y="4107199"/>
              <a:ext cx="1627799" cy="1687552"/>
            </a:xfrm>
            <a:prstGeom prst="roundRect">
              <a:avLst>
                <a:gd name="adj" fmla="val 272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defRPr/>
              </a:pPr>
              <a:r>
                <a:rPr lang="en-GB" sz="1400" b="1" dirty="0">
                  <a:solidFill>
                    <a:srgbClr val="005EB8"/>
                  </a:solidFill>
                  <a:latin typeface="Arial" panose="020B0604020202020204" pitchFamily="34" charset="0"/>
                  <a:cs typeface="Arial" panose="020B0604020202020204" pitchFamily="34" charset="0"/>
                </a:rPr>
                <a:t>Digital – </a:t>
              </a:r>
              <a:br>
                <a:rPr lang="en-GB" sz="1400" b="1" dirty="0">
                  <a:solidFill>
                    <a:srgbClr val="005EB8"/>
                  </a:solidFill>
                  <a:latin typeface="Arial" panose="020B0604020202020204" pitchFamily="34" charset="0"/>
                  <a:cs typeface="Arial" panose="020B0604020202020204" pitchFamily="34" charset="0"/>
                </a:rPr>
              </a:br>
              <a:r>
                <a:rPr lang="en-GB" sz="1400" b="0" dirty="0">
                  <a:solidFill>
                    <a:srgbClr val="005EB8"/>
                  </a:solidFill>
                  <a:latin typeface="Arial" panose="020B0604020202020204" pitchFamily="34" charset="0"/>
                  <a:cs typeface="Arial" panose="020B0604020202020204" pitchFamily="34" charset="0"/>
                </a:rPr>
                <a:t>having accessible and integrated technology.</a:t>
              </a:r>
            </a:p>
          </p:txBody>
        </p:sp>
        <p:sp>
          <p:nvSpPr>
            <p:cNvPr id="5" name="Rounded Rectangle 4"/>
            <p:cNvSpPr/>
            <p:nvPr userDrawn="1"/>
          </p:nvSpPr>
          <p:spPr>
            <a:xfrm>
              <a:off x="2638215" y="4196849"/>
              <a:ext cx="1884637" cy="1502008"/>
            </a:xfrm>
            <a:prstGeom prst="roundRect">
              <a:avLst>
                <a:gd name="adj" fmla="val 413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defRPr/>
              </a:pPr>
              <a:r>
                <a:rPr lang="en-GB" sz="1400" b="1" dirty="0">
                  <a:solidFill>
                    <a:srgbClr val="005EB8"/>
                  </a:solidFill>
                  <a:latin typeface="Arial" panose="020B0604020202020204" pitchFamily="34" charset="0"/>
                  <a:cs typeface="Arial" panose="020B0604020202020204" pitchFamily="34" charset="0"/>
                </a:rPr>
                <a:t>People – </a:t>
              </a:r>
              <a:br>
                <a:rPr lang="en-GB" sz="1400" b="1" dirty="0">
                  <a:solidFill>
                    <a:srgbClr val="005EB8"/>
                  </a:solidFill>
                  <a:latin typeface="Arial" panose="020B0604020202020204" pitchFamily="34" charset="0"/>
                  <a:cs typeface="Arial" panose="020B0604020202020204" pitchFamily="34" charset="0"/>
                </a:rPr>
              </a:br>
              <a:r>
                <a:rPr lang="en-GB" sz="1400" b="0" dirty="0">
                  <a:solidFill>
                    <a:srgbClr val="005EB8"/>
                  </a:solidFill>
                  <a:latin typeface="Arial" panose="020B0604020202020204" pitchFamily="34" charset="0"/>
                  <a:cs typeface="Arial" panose="020B0604020202020204" pitchFamily="34" charset="0"/>
                </a:rPr>
                <a:t>engaging, developing and valuing our people.</a:t>
              </a:r>
            </a:p>
          </p:txBody>
        </p:sp>
        <p:sp>
          <p:nvSpPr>
            <p:cNvPr id="6" name="Rounded Rectangle 5"/>
            <p:cNvSpPr/>
            <p:nvPr userDrawn="1"/>
          </p:nvSpPr>
          <p:spPr>
            <a:xfrm>
              <a:off x="4504609" y="4271521"/>
              <a:ext cx="1908826" cy="1587842"/>
            </a:xfrm>
            <a:prstGeom prst="roundRect">
              <a:avLst>
                <a:gd name="adj" fmla="val 413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defRPr/>
              </a:pPr>
              <a:r>
                <a:rPr lang="en-GB" sz="1400" b="1" dirty="0">
                  <a:solidFill>
                    <a:srgbClr val="005EB8"/>
                  </a:solidFill>
                  <a:latin typeface="Arial" panose="020B0604020202020204" pitchFamily="34" charset="0"/>
                  <a:cs typeface="Arial" panose="020B0604020202020204" pitchFamily="34" charset="0"/>
                </a:rPr>
                <a:t>Environmental sustainability – </a:t>
              </a:r>
              <a:r>
                <a:rPr lang="en-GB" sz="1400" b="0" dirty="0">
                  <a:solidFill>
                    <a:srgbClr val="005EB8"/>
                  </a:solidFill>
                  <a:latin typeface="Arial" panose="020B0604020202020204" pitchFamily="34" charset="0"/>
                  <a:cs typeface="Arial" panose="020B0604020202020204" pitchFamily="34" charset="0"/>
                </a:rPr>
                <a:t>improving our environmental impact.</a:t>
              </a:r>
            </a:p>
          </p:txBody>
        </p:sp>
        <p:sp>
          <p:nvSpPr>
            <p:cNvPr id="7" name="Rounded Rectangle 6"/>
            <p:cNvSpPr/>
            <p:nvPr userDrawn="1"/>
          </p:nvSpPr>
          <p:spPr>
            <a:xfrm>
              <a:off x="6472894" y="4077072"/>
              <a:ext cx="2033480" cy="1575792"/>
            </a:xfrm>
            <a:prstGeom prst="roundRect">
              <a:avLst>
                <a:gd name="adj" fmla="val 413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defRPr/>
              </a:pPr>
              <a:r>
                <a:rPr lang="en-GB" sz="1400" b="1" dirty="0">
                  <a:solidFill>
                    <a:srgbClr val="005EB8"/>
                  </a:solidFill>
                  <a:latin typeface="Arial" panose="020B0604020202020204" pitchFamily="34" charset="0"/>
                  <a:cs typeface="Arial" panose="020B0604020202020204" pitchFamily="34" charset="0"/>
                </a:rPr>
                <a:t>System leadership –</a:t>
              </a:r>
              <a:r>
                <a:rPr lang="en-GB" sz="1400" b="0" dirty="0">
                  <a:solidFill>
                    <a:srgbClr val="005EB8"/>
                  </a:solidFill>
                  <a:latin typeface="Arial" panose="020B0604020202020204" pitchFamily="34" charset="0"/>
                  <a:cs typeface="Arial" panose="020B0604020202020204" pitchFamily="34" charset="0"/>
                </a:rPr>
                <a:t>improving population health and wellbeing.</a:t>
              </a:r>
            </a:p>
          </p:txBody>
        </p:sp>
        <p:sp>
          <p:nvSpPr>
            <p:cNvPr id="8" name="Title 1"/>
            <p:cNvSpPr txBox="1">
              <a:spLocks/>
            </p:cNvSpPr>
            <p:nvPr userDrawn="1"/>
          </p:nvSpPr>
          <p:spPr bwMode="auto">
            <a:xfrm>
              <a:off x="517272" y="4113267"/>
              <a:ext cx="84963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defTabSz="914400" eaLnBrk="1" fontAlgn="base" hangingPunct="1">
                <a:spcBef>
                  <a:spcPct val="0"/>
                </a:spcBef>
                <a:spcAft>
                  <a:spcPct val="0"/>
                </a:spcAft>
              </a:pPr>
              <a:r>
                <a:rPr lang="en-GB" altLang="en-US" sz="1900" b="1" dirty="0">
                  <a:solidFill>
                    <a:srgbClr val="005EB8"/>
                  </a:solidFill>
                  <a:latin typeface="Arial "/>
                </a:rPr>
                <a:t>Our enablers</a:t>
              </a:r>
            </a:p>
          </p:txBody>
        </p:sp>
        <p:sp>
          <p:nvSpPr>
            <p:cNvPr id="9" name="Oval 8"/>
            <p:cNvSpPr/>
            <p:nvPr userDrawn="1"/>
          </p:nvSpPr>
          <p:spPr>
            <a:xfrm>
              <a:off x="633159" y="4611311"/>
              <a:ext cx="80963" cy="80962"/>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GB">
                <a:solidFill>
                  <a:prstClr val="white"/>
                </a:solidFill>
              </a:endParaRPr>
            </a:p>
          </p:txBody>
        </p:sp>
        <p:sp>
          <p:nvSpPr>
            <p:cNvPr id="10" name="Oval 9"/>
            <p:cNvSpPr/>
            <p:nvPr userDrawn="1"/>
          </p:nvSpPr>
          <p:spPr>
            <a:xfrm>
              <a:off x="2586527" y="4616435"/>
              <a:ext cx="80962" cy="80963"/>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GB">
                <a:solidFill>
                  <a:prstClr val="white"/>
                </a:solidFill>
              </a:endParaRPr>
            </a:p>
          </p:txBody>
        </p:sp>
        <p:sp>
          <p:nvSpPr>
            <p:cNvPr id="11" name="Oval 10"/>
            <p:cNvSpPr/>
            <p:nvPr userDrawn="1"/>
          </p:nvSpPr>
          <p:spPr>
            <a:xfrm>
              <a:off x="4463608" y="4611311"/>
              <a:ext cx="80962" cy="80962"/>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GB">
                <a:solidFill>
                  <a:prstClr val="white"/>
                </a:solidFill>
              </a:endParaRPr>
            </a:p>
          </p:txBody>
        </p:sp>
        <p:sp>
          <p:nvSpPr>
            <p:cNvPr id="12" name="Oval 11"/>
            <p:cNvSpPr/>
            <p:nvPr userDrawn="1"/>
          </p:nvSpPr>
          <p:spPr>
            <a:xfrm>
              <a:off x="6422400" y="4611311"/>
              <a:ext cx="80962" cy="80962"/>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GB">
                <a:solidFill>
                  <a:prstClr val="white"/>
                </a:solidFill>
              </a:endParaRPr>
            </a:p>
          </p:txBody>
        </p:sp>
      </p:grpSp>
      <p:grpSp>
        <p:nvGrpSpPr>
          <p:cNvPr id="14" name="Group 13"/>
          <p:cNvGrpSpPr/>
          <p:nvPr userDrawn="1"/>
        </p:nvGrpSpPr>
        <p:grpSpPr>
          <a:xfrm>
            <a:off x="5770800" y="1268760"/>
            <a:ext cx="3278268" cy="2260952"/>
            <a:chOff x="5740320" y="1227138"/>
            <a:chExt cx="3062368" cy="2069014"/>
          </a:xfrm>
        </p:grpSpPr>
        <p:grpSp>
          <p:nvGrpSpPr>
            <p:cNvPr id="15" name="Group 14"/>
            <p:cNvGrpSpPr/>
            <p:nvPr userDrawn="1"/>
          </p:nvGrpSpPr>
          <p:grpSpPr>
            <a:xfrm>
              <a:off x="5749925" y="1227138"/>
              <a:ext cx="3052763" cy="2035175"/>
              <a:chOff x="5749925" y="1227138"/>
              <a:chExt cx="3052763" cy="2035175"/>
            </a:xfrm>
          </p:grpSpPr>
          <p:pic>
            <p:nvPicPr>
              <p:cNvPr id="17" name="Picture 61"/>
              <p:cNvPicPr>
                <a:picLocks noChangeAspect="1"/>
              </p:cNvPicPr>
              <p:nvPr/>
            </p:nvPicPr>
            <p:blipFill>
              <a:blip r:embed="rId2">
                <a:extLst>
                  <a:ext uri="{28A0092B-C50C-407E-A947-70E740481C1C}">
                    <a14:useLocalDpi xmlns:a14="http://schemas.microsoft.com/office/drawing/2010/main" val="0"/>
                  </a:ext>
                </a:extLst>
              </a:blip>
              <a:srcRect l="21550" t="16553" r="17287" b="25780"/>
              <a:stretch>
                <a:fillRect/>
              </a:stretch>
            </p:blipFill>
            <p:spPr bwMode="auto">
              <a:xfrm>
                <a:off x="5749925" y="1227138"/>
                <a:ext cx="3052763" cy="203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p:cNvSpPr/>
              <p:nvPr/>
            </p:nvSpPr>
            <p:spPr>
              <a:xfrm>
                <a:off x="6951663" y="1227138"/>
                <a:ext cx="324643" cy="2576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6" name="Rectangle 15"/>
            <p:cNvSpPr/>
            <p:nvPr userDrawn="1"/>
          </p:nvSpPr>
          <p:spPr>
            <a:xfrm>
              <a:off x="5740320" y="2880226"/>
              <a:ext cx="914400" cy="4159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5" name="Rectangle 28"/>
          <p:cNvSpPr>
            <a:spLocks noChangeArrowheads="1"/>
          </p:cNvSpPr>
          <p:nvPr userDrawn="1"/>
        </p:nvSpPr>
        <p:spPr bwMode="auto">
          <a:xfrm>
            <a:off x="528638" y="1484784"/>
            <a:ext cx="535305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defTabSz="914400" eaLnBrk="1" fontAlgn="base" hangingPunct="1">
              <a:spcBef>
                <a:spcPct val="0"/>
              </a:spcBef>
              <a:spcAft>
                <a:spcPct val="0"/>
              </a:spcAft>
            </a:pPr>
            <a:r>
              <a:rPr lang="en-GB" altLang="en-US" sz="1400" dirty="0">
                <a:solidFill>
                  <a:srgbClr val="005EB8"/>
                </a:solidFill>
                <a:cs typeface="Arial" pitchFamily="34" charset="0"/>
              </a:rPr>
              <a:t>A community which </a:t>
            </a:r>
            <a:r>
              <a:rPr lang="en-GB" altLang="en-US" sz="1400" b="1" dirty="0">
                <a:solidFill>
                  <a:srgbClr val="005EB8"/>
                </a:solidFill>
                <a:cs typeface="Arial" pitchFamily="34" charset="0"/>
              </a:rPr>
              <a:t>supports each other </a:t>
            </a:r>
            <a:r>
              <a:rPr lang="en-GB" altLang="en-US" sz="1400" dirty="0">
                <a:solidFill>
                  <a:srgbClr val="005EB8"/>
                </a:solidFill>
                <a:cs typeface="Arial" pitchFamily="34" charset="0"/>
              </a:rPr>
              <a:t>to </a:t>
            </a:r>
            <a:r>
              <a:rPr lang="en-GB" altLang="en-US" sz="1400" b="1" dirty="0">
                <a:solidFill>
                  <a:srgbClr val="005EB8"/>
                </a:solidFill>
                <a:cs typeface="Arial" pitchFamily="34" charset="0"/>
              </a:rPr>
              <a:t>live well</a:t>
            </a:r>
            <a:r>
              <a:rPr lang="en-GB" altLang="en-US" sz="1400" dirty="0">
                <a:solidFill>
                  <a:srgbClr val="005EB8"/>
                </a:solidFill>
                <a:cs typeface="Arial" pitchFamily="34" charset="0"/>
              </a:rPr>
              <a:t>.</a:t>
            </a:r>
            <a:endParaRPr lang="en-GB" altLang="en-US" sz="1400" b="1" dirty="0">
              <a:solidFill>
                <a:srgbClr val="005EB8"/>
              </a:solidFill>
              <a:cs typeface="Arial" pitchFamily="34" charset="0"/>
            </a:endParaRPr>
          </a:p>
        </p:txBody>
      </p:sp>
      <p:sp>
        <p:nvSpPr>
          <p:cNvPr id="26" name="Rectangle 29"/>
          <p:cNvSpPr>
            <a:spLocks noChangeArrowheads="1"/>
          </p:cNvSpPr>
          <p:nvPr userDrawn="1"/>
        </p:nvSpPr>
        <p:spPr bwMode="auto">
          <a:xfrm>
            <a:off x="539750" y="2312444"/>
            <a:ext cx="45354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defTabSz="914400" eaLnBrk="1" fontAlgn="base" hangingPunct="1">
              <a:spcBef>
                <a:spcPct val="0"/>
              </a:spcBef>
              <a:spcAft>
                <a:spcPct val="0"/>
              </a:spcAft>
            </a:pPr>
            <a:r>
              <a:rPr lang="en-GB" altLang="en-US" sz="1400" dirty="0">
                <a:solidFill>
                  <a:srgbClr val="005EB8"/>
                </a:solidFill>
                <a:cs typeface="Arial" pitchFamily="34" charset="0"/>
              </a:rPr>
              <a:t>To </a:t>
            </a:r>
            <a:r>
              <a:rPr lang="en-GB" altLang="en-US" sz="1400" b="1" dirty="0">
                <a:solidFill>
                  <a:srgbClr val="005EB8"/>
                </a:solidFill>
                <a:cs typeface="Arial" pitchFamily="34" charset="0"/>
              </a:rPr>
              <a:t>empower adults and children </a:t>
            </a:r>
            <a:r>
              <a:rPr lang="en-GB" altLang="en-US" sz="1400" dirty="0">
                <a:solidFill>
                  <a:srgbClr val="005EB8"/>
                </a:solidFill>
                <a:cs typeface="Arial" pitchFamily="34" charset="0"/>
              </a:rPr>
              <a:t>to live well, to be the </a:t>
            </a:r>
            <a:r>
              <a:rPr lang="en-GB" altLang="en-US" sz="1400" b="1" dirty="0">
                <a:solidFill>
                  <a:srgbClr val="005EB8"/>
                </a:solidFill>
                <a:cs typeface="Arial" pitchFamily="34" charset="0"/>
              </a:rPr>
              <a:t>best employer </a:t>
            </a:r>
            <a:r>
              <a:rPr lang="en-GB" altLang="en-US" sz="1400" dirty="0">
                <a:solidFill>
                  <a:srgbClr val="005EB8"/>
                </a:solidFill>
                <a:cs typeface="Arial" pitchFamily="34" charset="0"/>
              </a:rPr>
              <a:t>and </a:t>
            </a:r>
            <a:r>
              <a:rPr lang="en-GB" altLang="en-US" sz="1400" b="1" dirty="0">
                <a:solidFill>
                  <a:srgbClr val="005EB8"/>
                </a:solidFill>
                <a:cs typeface="Arial" pitchFamily="34" charset="0"/>
              </a:rPr>
              <a:t>work with our partners</a:t>
            </a:r>
            <a:r>
              <a:rPr lang="en-GB" altLang="en-US" sz="1400" dirty="0">
                <a:solidFill>
                  <a:srgbClr val="005EB8"/>
                </a:solidFill>
                <a:cs typeface="Arial" pitchFamily="34" charset="0"/>
              </a:rPr>
              <a:t> as one.</a:t>
            </a:r>
          </a:p>
        </p:txBody>
      </p:sp>
      <p:sp>
        <p:nvSpPr>
          <p:cNvPr id="27" name="Title 1"/>
          <p:cNvSpPr txBox="1">
            <a:spLocks/>
          </p:cNvSpPr>
          <p:nvPr userDrawn="1"/>
        </p:nvSpPr>
        <p:spPr bwMode="auto">
          <a:xfrm>
            <a:off x="514350" y="1170583"/>
            <a:ext cx="84963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defTabSz="914400" eaLnBrk="1" fontAlgn="base" hangingPunct="1">
              <a:spcBef>
                <a:spcPct val="0"/>
              </a:spcBef>
              <a:spcAft>
                <a:spcPct val="0"/>
              </a:spcAft>
            </a:pPr>
            <a:r>
              <a:rPr lang="en-GB" altLang="en-US" sz="1900" b="1" dirty="0">
                <a:solidFill>
                  <a:srgbClr val="005EB8"/>
                </a:solidFill>
                <a:latin typeface="Arial "/>
              </a:rPr>
              <a:t>Our vision</a:t>
            </a:r>
          </a:p>
        </p:txBody>
      </p:sp>
      <p:sp>
        <p:nvSpPr>
          <p:cNvPr id="28" name="Title 1"/>
          <p:cNvSpPr txBox="1">
            <a:spLocks/>
          </p:cNvSpPr>
          <p:nvPr userDrawn="1"/>
        </p:nvSpPr>
        <p:spPr bwMode="auto">
          <a:xfrm>
            <a:off x="514350" y="1998243"/>
            <a:ext cx="84963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defTabSz="914400" eaLnBrk="1" fontAlgn="base" hangingPunct="1">
              <a:spcBef>
                <a:spcPct val="0"/>
              </a:spcBef>
              <a:spcAft>
                <a:spcPct val="0"/>
              </a:spcAft>
            </a:pPr>
            <a:r>
              <a:rPr lang="en-GB" altLang="en-US" sz="1900" b="1" dirty="0">
                <a:solidFill>
                  <a:srgbClr val="005EB8"/>
                </a:solidFill>
                <a:latin typeface="Arial "/>
              </a:rPr>
              <a:t>Our mission</a:t>
            </a:r>
          </a:p>
        </p:txBody>
      </p:sp>
      <p:sp>
        <p:nvSpPr>
          <p:cNvPr id="30" name="Title 1"/>
          <p:cNvSpPr txBox="1">
            <a:spLocks/>
          </p:cNvSpPr>
          <p:nvPr userDrawn="1"/>
        </p:nvSpPr>
        <p:spPr bwMode="auto">
          <a:xfrm>
            <a:off x="2178050" y="6176963"/>
            <a:ext cx="6624638"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defTabSz="914400" eaLnBrk="1" fontAlgn="base" hangingPunct="1">
              <a:spcBef>
                <a:spcPct val="0"/>
              </a:spcBef>
              <a:spcAft>
                <a:spcPct val="0"/>
              </a:spcAft>
            </a:pPr>
            <a:r>
              <a:rPr lang="en-GB" altLang="en-US" sz="1900" b="1">
                <a:solidFill>
                  <a:srgbClr val="005EB8"/>
                </a:solidFill>
                <a:latin typeface="Arial "/>
              </a:rPr>
              <a:t>Our values</a:t>
            </a:r>
          </a:p>
        </p:txBody>
      </p:sp>
      <p:cxnSp>
        <p:nvCxnSpPr>
          <p:cNvPr id="31" name="Straight Connector 30"/>
          <p:cNvCxnSpPr/>
          <p:nvPr userDrawn="1"/>
        </p:nvCxnSpPr>
        <p:spPr>
          <a:xfrm>
            <a:off x="620435" y="1124744"/>
            <a:ext cx="4799012" cy="0"/>
          </a:xfrm>
          <a:prstGeom prst="line">
            <a:avLst/>
          </a:prstGeom>
          <a:ln w="6350">
            <a:solidFill>
              <a:srgbClr val="768692">
                <a:alpha val="58000"/>
              </a:srgb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620435" y="1916544"/>
            <a:ext cx="4799012" cy="0"/>
          </a:xfrm>
          <a:prstGeom prst="line">
            <a:avLst/>
          </a:prstGeom>
          <a:ln w="6350">
            <a:solidFill>
              <a:srgbClr val="768692">
                <a:alpha val="58000"/>
              </a:srgb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620435" y="2979022"/>
            <a:ext cx="4870450" cy="0"/>
          </a:xfrm>
          <a:prstGeom prst="line">
            <a:avLst/>
          </a:prstGeom>
          <a:ln w="6350">
            <a:solidFill>
              <a:srgbClr val="768692">
                <a:alpha val="58000"/>
              </a:srgb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a:off x="620435" y="4274878"/>
            <a:ext cx="8186991" cy="0"/>
          </a:xfrm>
          <a:prstGeom prst="line">
            <a:avLst/>
          </a:prstGeom>
          <a:ln w="6350">
            <a:solidFill>
              <a:srgbClr val="768692">
                <a:alpha val="58000"/>
              </a:srgbClr>
            </a:solidFill>
          </a:ln>
        </p:spPr>
        <p:style>
          <a:lnRef idx="1">
            <a:schemeClr val="accent1"/>
          </a:lnRef>
          <a:fillRef idx="0">
            <a:schemeClr val="accent1"/>
          </a:fillRef>
          <a:effectRef idx="0">
            <a:schemeClr val="accent1"/>
          </a:effectRef>
          <a:fontRef idx="minor">
            <a:schemeClr val="tx1"/>
          </a:fontRef>
        </p:style>
      </p:cxnSp>
      <p:pic>
        <p:nvPicPr>
          <p:cNvPr id="40" name="Picture 58"/>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763963" y="6059488"/>
            <a:ext cx="49847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TextBox 40"/>
          <p:cNvSpPr txBox="1"/>
          <p:nvPr userDrawn="1"/>
        </p:nvSpPr>
        <p:spPr>
          <a:xfrm>
            <a:off x="477704" y="478413"/>
            <a:ext cx="4324696" cy="646331"/>
          </a:xfrm>
          <a:prstGeom prst="rect">
            <a:avLst/>
          </a:prstGeom>
          <a:noFill/>
        </p:spPr>
        <p:txBody>
          <a:bodyPr wrap="square" rtlCol="0">
            <a:spAutoFit/>
          </a:bodyPr>
          <a:lstStyle/>
          <a:p>
            <a:r>
              <a:rPr kumimoji="0" lang="en-GB" altLang="en-US" sz="3600" b="1" i="0" u="none" strike="noStrike" kern="1200" cap="none" spc="0" normalizeH="0" baseline="0" noProof="0" dirty="0">
                <a:ln>
                  <a:noFill/>
                </a:ln>
                <a:solidFill>
                  <a:srgbClr val="005EB8"/>
                </a:solidFill>
                <a:effectLst/>
                <a:uLnTx/>
                <a:uFillTx/>
                <a:latin typeface="Arial" panose="020B0604020202020204" pitchFamily="34" charset="0"/>
                <a:ea typeface="+mj-ea"/>
                <a:cs typeface="Arial" panose="020B0604020202020204" pitchFamily="34" charset="0"/>
              </a:rPr>
              <a:t>Our strategy</a:t>
            </a:r>
            <a:endParaRPr lang="en-GB" dirty="0"/>
          </a:p>
        </p:txBody>
      </p:sp>
      <p:pic>
        <p:nvPicPr>
          <p:cNvPr id="20" name="Picture 62"/>
          <p:cNvPicPr>
            <a:picLocks noChangeAspect="1"/>
          </p:cNvPicPr>
          <p:nvPr userDrawn="1"/>
        </p:nvPicPr>
        <p:blipFill>
          <a:blip r:embed="rId4">
            <a:extLst>
              <a:ext uri="{28A0092B-C50C-407E-A947-70E740481C1C}">
                <a14:useLocalDpi xmlns:a14="http://schemas.microsoft.com/office/drawing/2010/main" val="0"/>
              </a:ext>
            </a:extLst>
          </a:blip>
          <a:srcRect l="23468" t="24915" r="26025" b="37543"/>
          <a:stretch>
            <a:fillRect/>
          </a:stretch>
        </p:blipFill>
        <p:spPr bwMode="auto">
          <a:xfrm>
            <a:off x="611982" y="3279130"/>
            <a:ext cx="1655762"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Title 1"/>
          <p:cNvSpPr txBox="1">
            <a:spLocks/>
          </p:cNvSpPr>
          <p:nvPr userDrawn="1"/>
        </p:nvSpPr>
        <p:spPr bwMode="auto">
          <a:xfrm>
            <a:off x="514350" y="3042791"/>
            <a:ext cx="84963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defTabSz="914400" eaLnBrk="1" fontAlgn="base" hangingPunct="1">
              <a:spcBef>
                <a:spcPct val="0"/>
              </a:spcBef>
              <a:spcAft>
                <a:spcPct val="0"/>
              </a:spcAft>
            </a:pPr>
            <a:r>
              <a:rPr lang="en-GB" altLang="en-US" sz="1900" b="1" dirty="0">
                <a:solidFill>
                  <a:srgbClr val="005EB8"/>
                </a:solidFill>
                <a:latin typeface="Arial "/>
              </a:rPr>
              <a:t>Our goals</a:t>
            </a:r>
          </a:p>
        </p:txBody>
      </p:sp>
      <p:sp>
        <p:nvSpPr>
          <p:cNvPr id="42" name="Rounded Rectangle 41"/>
          <p:cNvSpPr/>
          <p:nvPr userDrawn="1"/>
        </p:nvSpPr>
        <p:spPr>
          <a:xfrm>
            <a:off x="2043847" y="3096250"/>
            <a:ext cx="1831975" cy="323850"/>
          </a:xfrm>
          <a:prstGeom prst="roundRect">
            <a:avLst>
              <a:gd name="adj" fmla="val 695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defRPr/>
            </a:pPr>
            <a:r>
              <a:rPr lang="en-GB" sz="1400" b="1" dirty="0">
                <a:solidFill>
                  <a:srgbClr val="005EB8"/>
                </a:solidFill>
                <a:latin typeface="Arial" panose="020B0604020202020204" pitchFamily="34" charset="0"/>
                <a:cs typeface="Arial" panose="020B0604020202020204" pitchFamily="34" charset="0"/>
              </a:rPr>
              <a:t>Prevent</a:t>
            </a:r>
            <a:r>
              <a:rPr lang="en-GB" sz="1400" dirty="0">
                <a:solidFill>
                  <a:srgbClr val="005EB8"/>
                </a:solidFill>
                <a:latin typeface="Arial" panose="020B0604020202020204" pitchFamily="34" charset="0"/>
                <a:cs typeface="Arial" panose="020B0604020202020204" pitchFamily="34" charset="0"/>
              </a:rPr>
              <a:t> ill health</a:t>
            </a:r>
          </a:p>
        </p:txBody>
      </p:sp>
      <p:sp>
        <p:nvSpPr>
          <p:cNvPr id="43" name="Rounded Rectangle 42"/>
          <p:cNvSpPr/>
          <p:nvPr userDrawn="1"/>
        </p:nvSpPr>
        <p:spPr>
          <a:xfrm>
            <a:off x="2040672" y="3196262"/>
            <a:ext cx="2879725" cy="922338"/>
          </a:xfrm>
          <a:prstGeom prst="roundRect">
            <a:avLst>
              <a:gd name="adj" fmla="val 695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defRPr/>
            </a:pPr>
            <a:r>
              <a:rPr lang="en-GB" sz="1400" dirty="0">
                <a:solidFill>
                  <a:srgbClr val="005EB8"/>
                </a:solidFill>
                <a:latin typeface="Arial" panose="020B0604020202020204" pitchFamily="34" charset="0"/>
                <a:cs typeface="Arial" panose="020B0604020202020204" pitchFamily="34" charset="0"/>
              </a:rPr>
              <a:t>Deliver high quality care </a:t>
            </a:r>
            <a:r>
              <a:rPr lang="en-GB" sz="1400" b="1" dirty="0">
                <a:solidFill>
                  <a:srgbClr val="005EB8"/>
                </a:solidFill>
                <a:latin typeface="Arial" panose="020B0604020202020204" pitchFamily="34" charset="0"/>
                <a:cs typeface="Arial" panose="020B0604020202020204" pitchFamily="34" charset="0"/>
              </a:rPr>
              <a:t>at </a:t>
            </a:r>
            <a:br>
              <a:rPr lang="en-GB" sz="1400" b="1" dirty="0">
                <a:solidFill>
                  <a:srgbClr val="005EB8"/>
                </a:solidFill>
                <a:latin typeface="Arial" panose="020B0604020202020204" pitchFamily="34" charset="0"/>
                <a:cs typeface="Arial" panose="020B0604020202020204" pitchFamily="34" charset="0"/>
              </a:rPr>
            </a:br>
            <a:r>
              <a:rPr lang="en-GB" sz="1400" b="1" dirty="0">
                <a:solidFill>
                  <a:srgbClr val="005EB8"/>
                </a:solidFill>
                <a:latin typeface="Arial" panose="020B0604020202020204" pitchFamily="34" charset="0"/>
                <a:cs typeface="Arial" panose="020B0604020202020204" pitchFamily="34" charset="0"/>
              </a:rPr>
              <a:t>home </a:t>
            </a:r>
            <a:r>
              <a:rPr lang="en-GB" sz="1400" dirty="0">
                <a:solidFill>
                  <a:srgbClr val="005EB8"/>
                </a:solidFill>
                <a:latin typeface="Arial" panose="020B0604020202020204" pitchFamily="34" charset="0"/>
                <a:cs typeface="Arial" panose="020B0604020202020204" pitchFamily="34" charset="0"/>
              </a:rPr>
              <a:t>and</a:t>
            </a:r>
            <a:r>
              <a:rPr lang="en-GB" sz="1400" b="1" dirty="0">
                <a:solidFill>
                  <a:srgbClr val="005EB8"/>
                </a:solidFill>
                <a:latin typeface="Arial" panose="020B0604020202020204" pitchFamily="34" charset="0"/>
                <a:cs typeface="Arial" panose="020B0604020202020204" pitchFamily="34" charset="0"/>
              </a:rPr>
              <a:t> in the community</a:t>
            </a:r>
          </a:p>
        </p:txBody>
      </p:sp>
      <p:sp>
        <p:nvSpPr>
          <p:cNvPr id="44" name="Rounded Rectangle 43"/>
          <p:cNvSpPr/>
          <p:nvPr userDrawn="1"/>
        </p:nvSpPr>
        <p:spPr>
          <a:xfrm>
            <a:off x="4643438" y="3096250"/>
            <a:ext cx="1870075" cy="328612"/>
          </a:xfrm>
          <a:prstGeom prst="roundRect">
            <a:avLst>
              <a:gd name="adj" fmla="val 695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defRPr/>
            </a:pPr>
            <a:r>
              <a:rPr lang="en-GB" sz="1400" b="1" dirty="0">
                <a:solidFill>
                  <a:srgbClr val="005EB8"/>
                </a:solidFill>
                <a:latin typeface="Arial" panose="020B0604020202020204" pitchFamily="34" charset="0"/>
                <a:cs typeface="Arial" panose="020B0604020202020204" pitchFamily="34" charset="0"/>
              </a:rPr>
              <a:t>Integrate </a:t>
            </a:r>
            <a:r>
              <a:rPr lang="en-GB" sz="1400" dirty="0">
                <a:solidFill>
                  <a:srgbClr val="005EB8"/>
                </a:solidFill>
                <a:latin typeface="Arial" panose="020B0604020202020204" pitchFamily="34" charset="0"/>
                <a:cs typeface="Arial" panose="020B0604020202020204" pitchFamily="34" charset="0"/>
              </a:rPr>
              <a:t>services</a:t>
            </a:r>
          </a:p>
        </p:txBody>
      </p:sp>
      <p:sp>
        <p:nvSpPr>
          <p:cNvPr id="45" name="Rounded Rectangle 44"/>
          <p:cNvSpPr/>
          <p:nvPr userDrawn="1"/>
        </p:nvSpPr>
        <p:spPr>
          <a:xfrm>
            <a:off x="4643438" y="3385175"/>
            <a:ext cx="2736850" cy="396875"/>
          </a:xfrm>
          <a:prstGeom prst="roundRect">
            <a:avLst>
              <a:gd name="adj" fmla="val 695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defRPr/>
            </a:pPr>
            <a:r>
              <a:rPr lang="en-GB" sz="1400" dirty="0">
                <a:solidFill>
                  <a:srgbClr val="005EB8"/>
                </a:solidFill>
                <a:latin typeface="Arial" panose="020B0604020202020204" pitchFamily="34" charset="0"/>
                <a:cs typeface="Arial" panose="020B0604020202020204" pitchFamily="34" charset="0"/>
              </a:rPr>
              <a:t>Develop </a:t>
            </a:r>
            <a:r>
              <a:rPr lang="en-GB" sz="1400" b="1" dirty="0">
                <a:solidFill>
                  <a:srgbClr val="005EB8"/>
                </a:solidFill>
                <a:latin typeface="Arial" panose="020B0604020202020204" pitchFamily="34" charset="0"/>
                <a:cs typeface="Arial" panose="020B0604020202020204" pitchFamily="34" charset="0"/>
              </a:rPr>
              <a:t>sustainable </a:t>
            </a:r>
            <a:r>
              <a:rPr lang="en-GB" sz="1400" dirty="0">
                <a:solidFill>
                  <a:srgbClr val="005EB8"/>
                </a:solidFill>
                <a:latin typeface="Arial" panose="020B0604020202020204" pitchFamily="34" charset="0"/>
                <a:cs typeface="Arial" panose="020B0604020202020204" pitchFamily="34" charset="0"/>
              </a:rPr>
              <a:t>services</a:t>
            </a:r>
          </a:p>
        </p:txBody>
      </p:sp>
      <p:sp>
        <p:nvSpPr>
          <p:cNvPr id="46" name="Oval 45"/>
          <p:cNvSpPr/>
          <p:nvPr userDrawn="1"/>
        </p:nvSpPr>
        <p:spPr>
          <a:xfrm>
            <a:off x="1939072" y="3205787"/>
            <a:ext cx="80963" cy="80963"/>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GB">
              <a:solidFill>
                <a:prstClr val="white"/>
              </a:solidFill>
            </a:endParaRPr>
          </a:p>
        </p:txBody>
      </p:sp>
      <p:sp>
        <p:nvSpPr>
          <p:cNvPr id="47" name="Oval 46"/>
          <p:cNvSpPr/>
          <p:nvPr userDrawn="1"/>
        </p:nvSpPr>
        <p:spPr>
          <a:xfrm>
            <a:off x="1939072" y="3512175"/>
            <a:ext cx="80963" cy="80962"/>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GB">
              <a:solidFill>
                <a:prstClr val="white"/>
              </a:solidFill>
            </a:endParaRPr>
          </a:p>
        </p:txBody>
      </p:sp>
      <p:sp>
        <p:nvSpPr>
          <p:cNvPr id="48" name="Oval 47"/>
          <p:cNvSpPr/>
          <p:nvPr userDrawn="1"/>
        </p:nvSpPr>
        <p:spPr>
          <a:xfrm>
            <a:off x="4572000" y="3221662"/>
            <a:ext cx="80963" cy="80963"/>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GB">
              <a:solidFill>
                <a:prstClr val="white"/>
              </a:solidFill>
            </a:endParaRPr>
          </a:p>
        </p:txBody>
      </p:sp>
      <p:sp>
        <p:nvSpPr>
          <p:cNvPr id="49" name="Oval 48"/>
          <p:cNvSpPr/>
          <p:nvPr userDrawn="1"/>
        </p:nvSpPr>
        <p:spPr>
          <a:xfrm>
            <a:off x="4572000" y="3540750"/>
            <a:ext cx="80963" cy="80962"/>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GB">
              <a:solidFill>
                <a:prstClr val="white"/>
              </a:solidFill>
            </a:endParaRPr>
          </a:p>
        </p:txBody>
      </p:sp>
    </p:spTree>
    <p:extLst>
      <p:ext uri="{BB962C8B-B14F-4D97-AF65-F5344CB8AC3E}">
        <p14:creationId xmlns:p14="http://schemas.microsoft.com/office/powerpoint/2010/main" val="3569877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188805" y="5712798"/>
            <a:ext cx="1958531" cy="1383996"/>
          </a:xfrm>
          <a:prstGeom prst="rect">
            <a:avLst/>
          </a:prstGeom>
        </p:spPr>
      </p:pic>
      <p:sp>
        <p:nvSpPr>
          <p:cNvPr id="2" name="Title Placeholder 1"/>
          <p:cNvSpPr>
            <a:spLocks noGrp="1"/>
          </p:cNvSpPr>
          <p:nvPr>
            <p:ph type="title"/>
          </p:nvPr>
        </p:nvSpPr>
        <p:spPr>
          <a:xfrm>
            <a:off x="505608" y="1556792"/>
            <a:ext cx="8314863" cy="792088"/>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73336" y="2420889"/>
            <a:ext cx="8213463" cy="34779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0" name="Picture 9"/>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5908709" y="12028"/>
            <a:ext cx="3228771" cy="1390219"/>
          </a:xfrm>
          <a:prstGeom prst="rect">
            <a:avLst/>
          </a:prstGeom>
        </p:spPr>
      </p:pic>
    </p:spTree>
    <p:extLst>
      <p:ext uri="{BB962C8B-B14F-4D97-AF65-F5344CB8AC3E}">
        <p14:creationId xmlns:p14="http://schemas.microsoft.com/office/powerpoint/2010/main" val="2834742745"/>
      </p:ext>
    </p:extLst>
  </p:cSld>
  <p:clrMap bg1="lt1" tx1="dk1" bg2="lt2" tx2="dk2" accent1="accent1" accent2="accent2" accent3="accent3" accent4="accent4" accent5="accent5" accent6="accent6" hlink="hlink" folHlink="folHlink"/>
  <p:sldLayoutIdLst>
    <p:sldLayoutId id="2147483649" r:id="rId1"/>
    <p:sldLayoutId id="2147483672" r:id="rId2"/>
    <p:sldLayoutId id="2147483673" r:id="rId3"/>
    <p:sldLayoutId id="2147483650" r:id="rId4"/>
    <p:sldLayoutId id="2147483657" r:id="rId5"/>
    <p:sldLayoutId id="2147483654" r:id="rId6"/>
    <p:sldLayoutId id="2147483655" r:id="rId7"/>
    <p:sldLayoutId id="2147483674" r:id="rId8"/>
    <p:sldLayoutId id="2147483675" r:id="rId9"/>
    <p:sldLayoutId id="2147483662" r:id="rId10"/>
    <p:sldLayoutId id="2147483658" r:id="rId11"/>
    <p:sldLayoutId id="2147483667" r:id="rId12"/>
    <p:sldLayoutId id="2147483659" r:id="rId13"/>
    <p:sldLayoutId id="2147483668" r:id="rId14"/>
    <p:sldLayoutId id="2147483660" r:id="rId15"/>
    <p:sldLayoutId id="2147483669" r:id="rId16"/>
    <p:sldLayoutId id="2147483661" r:id="rId17"/>
    <p:sldLayoutId id="2147483670" r:id="rId18"/>
  </p:sldLayoutIdLst>
  <p:txStyles>
    <p:titleStyle>
      <a:lvl1pPr algn="l" defTabSz="914400" rtl="0" eaLnBrk="1" latinLnBrk="0" hangingPunct="1">
        <a:spcBef>
          <a:spcPct val="0"/>
        </a:spcBef>
        <a:buNone/>
        <a:defRPr sz="3000" b="1" kern="1200">
          <a:solidFill>
            <a:srgbClr val="005EB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Clr>
          <a:srgbClr val="005EB8"/>
        </a:buClr>
        <a:buSzPct val="110000"/>
        <a:buFont typeface="Wingdings 2" panose="05020102010507070707" pitchFamily="18" charset="2"/>
        <a:buChar char=""/>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Clr>
          <a:srgbClr val="005EB8"/>
        </a:buClr>
        <a:buSzPct val="110000"/>
        <a:buFont typeface="Wingdings 2" panose="05020102010507070707" pitchFamily="18" charset="2"/>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Clr>
          <a:srgbClr val="005EB8"/>
        </a:buClr>
        <a:buSzPct val="110000"/>
        <a:buFont typeface="Wingdings 2" panose="05020102010507070707" pitchFamily="18" charset="2"/>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Clr>
          <a:srgbClr val="005EB8"/>
        </a:buClr>
        <a:buSzPct val="110000"/>
        <a:buFont typeface="Wingdings 2" panose="05020102010507070707" pitchFamily="18" charset="2"/>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Clr>
          <a:srgbClr val="005EB8"/>
        </a:buClr>
        <a:buSzPct val="110000"/>
        <a:buFont typeface="Wingdings 2" panose="05020102010507070707" pitchFamily="18" charset="2"/>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hyperlink" Target="http://www.liveitwell.org.uk/ways-to-wellbeing/six-ways-to-wellbeing/care/" TargetMode="External"/><Relationship Id="rId3" Type="http://schemas.openxmlformats.org/officeDocument/2006/relationships/hyperlink" Target="http://www.liveitwell.org.uk/ways-to-wellbeing/six-ways-to-wellbeing/be-active/" TargetMode="External"/><Relationship Id="rId7" Type="http://schemas.openxmlformats.org/officeDocument/2006/relationships/hyperlink" Target="http://www.liveitwell.org.uk/ways-to-wellbeing/six-ways-to-wellbeing/take-notice/"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hyperlink" Target="http://www.liveitwell.org.uk/ways-to-wellbeing/six-ways-to-wellbeing/connect/" TargetMode="External"/><Relationship Id="rId5" Type="http://schemas.openxmlformats.org/officeDocument/2006/relationships/hyperlink" Target="http://www.liveitwell.org.uk/ways-to-wellbeing/six-ways-to-wellbeing/give/" TargetMode="External"/><Relationship Id="rId4" Type="http://schemas.openxmlformats.org/officeDocument/2006/relationships/hyperlink" Target="http://www.liveitwell.org.uk/ways-to-wellbeing/six-ways-to-wellbeing/keep-learning/" TargetMode="External"/><Relationship Id="rId9" Type="http://schemas.openxmlformats.org/officeDocument/2006/relationships/image" Target="../media/image2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Six Ways to Wellbeing</a:t>
            </a:r>
          </a:p>
        </p:txBody>
      </p:sp>
      <p:sp>
        <p:nvSpPr>
          <p:cNvPr id="8" name="Text Placeholder 7"/>
          <p:cNvSpPr>
            <a:spLocks noGrp="1"/>
          </p:cNvSpPr>
          <p:nvPr>
            <p:ph type="body" sz="quarter" idx="10"/>
          </p:nvPr>
        </p:nvSpPr>
        <p:spPr/>
        <p:txBody>
          <a:bodyPr/>
          <a:lstStyle/>
          <a:p>
            <a:r>
              <a:rPr lang="en-GB" dirty="0"/>
              <a:t>Whole </a:t>
            </a:r>
            <a:r>
              <a:rPr lang="en-GB"/>
              <a:t>school health team </a:t>
            </a:r>
          </a:p>
          <a:p>
            <a:r>
              <a:rPr lang="en-GB"/>
              <a:t>Kent school health</a:t>
            </a:r>
          </a:p>
          <a:p>
            <a:endParaRPr lang="en-GB" dirty="0"/>
          </a:p>
        </p:txBody>
      </p:sp>
    </p:spTree>
    <p:extLst>
      <p:ext uri="{BB962C8B-B14F-4D97-AF65-F5344CB8AC3E}">
        <p14:creationId xmlns:p14="http://schemas.microsoft.com/office/powerpoint/2010/main" val="488792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52536" y="2060848"/>
            <a:ext cx="9073007" cy="720080"/>
          </a:xfrm>
        </p:spPr>
        <p:txBody>
          <a:bodyPr>
            <a:normAutofit fontScale="90000"/>
          </a:bodyPr>
          <a:lstStyle/>
          <a:p>
            <a:pPr algn="ctr" eaLnBrk="1" hangingPunct="1"/>
            <a:r>
              <a:rPr lang="en-GB" altLang="en-US" dirty="0"/>
              <a:t>    Six ways to wellbeing</a:t>
            </a:r>
            <a:br>
              <a:rPr lang="en-GB" altLang="en-US" dirty="0"/>
            </a:br>
            <a:br>
              <a:rPr lang="en-GB" altLang="en-US" dirty="0"/>
            </a:br>
            <a:endParaRPr lang="en-GB" altLang="en-US"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9792" y="2492896"/>
            <a:ext cx="3528392" cy="31108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2001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608" y="1268760"/>
            <a:ext cx="8314863" cy="432048"/>
          </a:xfrm>
        </p:spPr>
        <p:txBody>
          <a:bodyPr>
            <a:normAutofit fontScale="90000"/>
          </a:bodyPr>
          <a:lstStyle/>
          <a:p>
            <a:r>
              <a:rPr lang="en-GB" dirty="0"/>
              <a:t>What is wellbeing</a:t>
            </a:r>
          </a:p>
        </p:txBody>
      </p:sp>
      <p:sp>
        <p:nvSpPr>
          <p:cNvPr id="3" name="Content Placeholder 2"/>
          <p:cNvSpPr>
            <a:spLocks noGrp="1"/>
          </p:cNvSpPr>
          <p:nvPr>
            <p:ph idx="1"/>
          </p:nvPr>
        </p:nvSpPr>
        <p:spPr>
          <a:xfrm>
            <a:off x="1835696" y="1916832"/>
            <a:ext cx="8334375" cy="4001964"/>
          </a:xfrm>
        </p:spPr>
        <p:txBody>
          <a:bodyPr/>
          <a:lstStyle/>
          <a:p>
            <a:pPr marL="0" indent="0">
              <a:buNone/>
            </a:pPr>
            <a:r>
              <a:rPr lang="en-GB" sz="2400" dirty="0"/>
              <a:t>When we feel well we can…</a:t>
            </a:r>
          </a:p>
          <a:p>
            <a:pPr lvl="0"/>
            <a:r>
              <a:rPr lang="en-GB" sz="2400" dirty="0"/>
              <a:t>tell someone that we feel happy or sad</a:t>
            </a:r>
          </a:p>
          <a:p>
            <a:pPr lvl="0"/>
            <a:r>
              <a:rPr lang="en-GB" sz="2400" dirty="0"/>
              <a:t>play with friends</a:t>
            </a:r>
          </a:p>
          <a:p>
            <a:pPr lvl="0"/>
            <a:r>
              <a:rPr lang="en-GB" sz="2400" dirty="0"/>
              <a:t>enjoy learning</a:t>
            </a:r>
          </a:p>
          <a:p>
            <a:pPr lvl="0"/>
            <a:r>
              <a:rPr lang="en-GB" sz="2400" dirty="0"/>
              <a:t>spend time doing something quietly</a:t>
            </a:r>
          </a:p>
          <a:p>
            <a:pPr lvl="0"/>
            <a:r>
              <a:rPr lang="en-GB" sz="2400" dirty="0"/>
              <a:t>stay safe</a:t>
            </a:r>
          </a:p>
          <a:p>
            <a:pPr lvl="0"/>
            <a:r>
              <a:rPr lang="en-GB" sz="2400" dirty="0"/>
              <a:t>feel loved by family and friends</a:t>
            </a:r>
          </a:p>
          <a:p>
            <a:pPr lvl="0"/>
            <a:r>
              <a:rPr lang="en-GB" sz="2400" dirty="0"/>
              <a:t>get along with other people.</a:t>
            </a:r>
          </a:p>
          <a:p>
            <a:endParaRPr lang="en-GB" sz="3200" dirty="0"/>
          </a:p>
        </p:txBody>
      </p:sp>
      <p:sp>
        <p:nvSpPr>
          <p:cNvPr id="4" name="Oval Callout 3"/>
          <p:cNvSpPr/>
          <p:nvPr/>
        </p:nvSpPr>
        <p:spPr bwMode="auto">
          <a:xfrm>
            <a:off x="683568" y="2996952"/>
            <a:ext cx="1368152" cy="1080120"/>
          </a:xfrm>
          <a:prstGeom prst="wedgeEllipseCallou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charset="0"/>
            </a:endParaRPr>
          </a:p>
        </p:txBody>
      </p:sp>
      <p:sp>
        <p:nvSpPr>
          <p:cNvPr id="5" name="Oval Callout 4"/>
          <p:cNvSpPr/>
          <p:nvPr/>
        </p:nvSpPr>
        <p:spPr bwMode="auto">
          <a:xfrm>
            <a:off x="1187624" y="3068960"/>
            <a:ext cx="1296144" cy="1008112"/>
          </a:xfrm>
          <a:prstGeom prst="wedgeEllipseCallou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3621940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608" y="1196753"/>
            <a:ext cx="8314863" cy="432048"/>
          </a:xfrm>
        </p:spPr>
        <p:txBody>
          <a:bodyPr>
            <a:normAutofit fontScale="90000"/>
          </a:bodyPr>
          <a:lstStyle/>
          <a:p>
            <a:r>
              <a:rPr lang="en-GB" dirty="0"/>
              <a:t>What things can we do to stay well?</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2348880"/>
            <a:ext cx="1419225" cy="1428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8117" y="1919751"/>
            <a:ext cx="2233285" cy="11017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4208" y="2348881"/>
            <a:ext cx="1878887" cy="13007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48117" y="3501008"/>
            <a:ext cx="2445208"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71600" y="4365104"/>
            <a:ext cx="2227052" cy="14401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2"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84168" y="4509120"/>
            <a:ext cx="1782688" cy="15084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41133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7"/>
                                        </p:tgtEl>
                                        <p:attrNameLst>
                                          <p:attrName>style.visibility</p:attrName>
                                        </p:attrNameLst>
                                      </p:cBhvr>
                                      <p:to>
                                        <p:strVal val="visible"/>
                                      </p:to>
                                    </p:set>
                                    <p:anim calcmode="lin" valueType="num">
                                      <p:cBhvr additive="base">
                                        <p:cTn id="13" dur="500" fill="hold"/>
                                        <p:tgtEl>
                                          <p:spTgt spid="1027"/>
                                        </p:tgtEl>
                                        <p:attrNameLst>
                                          <p:attrName>ppt_x</p:attrName>
                                        </p:attrNameLst>
                                      </p:cBhvr>
                                      <p:tavLst>
                                        <p:tav tm="0">
                                          <p:val>
                                            <p:strVal val="#ppt_x"/>
                                          </p:val>
                                        </p:tav>
                                        <p:tav tm="100000">
                                          <p:val>
                                            <p:strVal val="#ppt_x"/>
                                          </p:val>
                                        </p:tav>
                                      </p:tavLst>
                                    </p:anim>
                                    <p:anim calcmode="lin" valueType="num">
                                      <p:cBhvr additive="base">
                                        <p:cTn id="14"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9"/>
                                        </p:tgtEl>
                                        <p:attrNameLst>
                                          <p:attrName>style.visibility</p:attrName>
                                        </p:attrNameLst>
                                      </p:cBhvr>
                                      <p:to>
                                        <p:strVal val="visible"/>
                                      </p:to>
                                    </p:set>
                                    <p:anim calcmode="lin" valueType="num">
                                      <p:cBhvr additive="base">
                                        <p:cTn id="19" dur="500" fill="hold"/>
                                        <p:tgtEl>
                                          <p:spTgt spid="1029"/>
                                        </p:tgtEl>
                                        <p:attrNameLst>
                                          <p:attrName>ppt_x</p:attrName>
                                        </p:attrNameLst>
                                      </p:cBhvr>
                                      <p:tavLst>
                                        <p:tav tm="0">
                                          <p:val>
                                            <p:strVal val="#ppt_x"/>
                                          </p:val>
                                        </p:tav>
                                        <p:tav tm="100000">
                                          <p:val>
                                            <p:strVal val="#ppt_x"/>
                                          </p:val>
                                        </p:tav>
                                      </p:tavLst>
                                    </p:anim>
                                    <p:anim calcmode="lin" valueType="num">
                                      <p:cBhvr additive="base">
                                        <p:cTn id="20" dur="500" fill="hold"/>
                                        <p:tgtEl>
                                          <p:spTgt spid="102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28"/>
                                        </p:tgtEl>
                                        <p:attrNameLst>
                                          <p:attrName>style.visibility</p:attrName>
                                        </p:attrNameLst>
                                      </p:cBhvr>
                                      <p:to>
                                        <p:strVal val="visible"/>
                                      </p:to>
                                    </p:set>
                                    <p:anim calcmode="lin" valueType="num">
                                      <p:cBhvr additive="base">
                                        <p:cTn id="25" dur="500" fill="hold"/>
                                        <p:tgtEl>
                                          <p:spTgt spid="1028"/>
                                        </p:tgtEl>
                                        <p:attrNameLst>
                                          <p:attrName>ppt_x</p:attrName>
                                        </p:attrNameLst>
                                      </p:cBhvr>
                                      <p:tavLst>
                                        <p:tav tm="0">
                                          <p:val>
                                            <p:strVal val="#ppt_x"/>
                                          </p:val>
                                        </p:tav>
                                        <p:tav tm="100000">
                                          <p:val>
                                            <p:strVal val="#ppt_x"/>
                                          </p:val>
                                        </p:tav>
                                      </p:tavLst>
                                    </p:anim>
                                    <p:anim calcmode="lin" valueType="num">
                                      <p:cBhvr additive="base">
                                        <p:cTn id="26"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31"/>
                                        </p:tgtEl>
                                        <p:attrNameLst>
                                          <p:attrName>style.visibility</p:attrName>
                                        </p:attrNameLst>
                                      </p:cBhvr>
                                      <p:to>
                                        <p:strVal val="visible"/>
                                      </p:to>
                                    </p:set>
                                    <p:anim calcmode="lin" valueType="num">
                                      <p:cBhvr additive="base">
                                        <p:cTn id="31" dur="500" fill="hold"/>
                                        <p:tgtEl>
                                          <p:spTgt spid="1031"/>
                                        </p:tgtEl>
                                        <p:attrNameLst>
                                          <p:attrName>ppt_x</p:attrName>
                                        </p:attrNameLst>
                                      </p:cBhvr>
                                      <p:tavLst>
                                        <p:tav tm="0">
                                          <p:val>
                                            <p:strVal val="#ppt_x"/>
                                          </p:val>
                                        </p:tav>
                                        <p:tav tm="100000">
                                          <p:val>
                                            <p:strVal val="#ppt_x"/>
                                          </p:val>
                                        </p:tav>
                                      </p:tavLst>
                                    </p:anim>
                                    <p:anim calcmode="lin" valueType="num">
                                      <p:cBhvr additive="base">
                                        <p:cTn id="32" dur="500" fill="hold"/>
                                        <p:tgtEl>
                                          <p:spTgt spid="103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32"/>
                                        </p:tgtEl>
                                        <p:attrNameLst>
                                          <p:attrName>style.visibility</p:attrName>
                                        </p:attrNameLst>
                                      </p:cBhvr>
                                      <p:to>
                                        <p:strVal val="visible"/>
                                      </p:to>
                                    </p:set>
                                    <p:anim calcmode="lin" valueType="num">
                                      <p:cBhvr additive="base">
                                        <p:cTn id="37" dur="500" fill="hold"/>
                                        <p:tgtEl>
                                          <p:spTgt spid="1032"/>
                                        </p:tgtEl>
                                        <p:attrNameLst>
                                          <p:attrName>ppt_x</p:attrName>
                                        </p:attrNameLst>
                                      </p:cBhvr>
                                      <p:tavLst>
                                        <p:tav tm="0">
                                          <p:val>
                                            <p:strVal val="#ppt_x"/>
                                          </p:val>
                                        </p:tav>
                                        <p:tav tm="100000">
                                          <p:val>
                                            <p:strVal val="#ppt_x"/>
                                          </p:val>
                                        </p:tav>
                                      </p:tavLst>
                                    </p:anim>
                                    <p:anim calcmode="lin" valueType="num">
                                      <p:cBhvr additive="base">
                                        <p:cTn id="38" dur="500" fill="hold"/>
                                        <p:tgtEl>
                                          <p:spTgt spid="10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Looking after yourself </a:t>
            </a:r>
          </a:p>
        </p:txBody>
      </p:sp>
      <p:sp>
        <p:nvSpPr>
          <p:cNvPr id="3" name="Content Placeholder 2"/>
          <p:cNvSpPr>
            <a:spLocks noGrp="1"/>
          </p:cNvSpPr>
          <p:nvPr>
            <p:ph idx="1"/>
          </p:nvPr>
        </p:nvSpPr>
        <p:spPr/>
        <p:txBody>
          <a:bodyPr/>
          <a:lstStyle/>
          <a:p>
            <a:endParaRPr lang="en-GB" dirty="0"/>
          </a:p>
          <a:p>
            <a:endParaRPr lang="en-GB" dirty="0"/>
          </a:p>
          <a:p>
            <a:endParaRPr lang="en-GB" dirty="0"/>
          </a:p>
          <a:p>
            <a:endParaRPr lang="en-GB" dirty="0"/>
          </a:p>
          <a:p>
            <a:endParaRPr lang="en-GB" dirty="0"/>
          </a:p>
          <a:p>
            <a:pPr marL="0" indent="0">
              <a:buNone/>
            </a:pPr>
            <a:r>
              <a:rPr lang="en-GB" dirty="0"/>
              <a:t>Ways to Wellbeing Stations</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7944" y="2132856"/>
            <a:ext cx="3384376" cy="3391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1444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7 minutes!</a:t>
            </a:r>
          </a:p>
        </p:txBody>
      </p:sp>
      <p:pic>
        <p:nvPicPr>
          <p:cNvPr id="2051" name="Picture 3" descr="C:\Program Files\Microsoft Office\MEDIA\CAGCAT10\j02341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09913" y="1641374"/>
            <a:ext cx="3190279" cy="33925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5767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24744"/>
            <a:ext cx="8334375" cy="4824536"/>
          </a:xfrm>
        </p:spPr>
        <p:txBody>
          <a:bodyPr/>
          <a:lstStyle/>
          <a:p>
            <a:endParaRPr lang="en-GB" dirty="0"/>
          </a:p>
          <a:p>
            <a:r>
              <a:rPr lang="en-GB" sz="3600" b="1" dirty="0">
                <a:hlinkClick r:id="rId3" tooltip="Six Ways to Wellbeing Be Active"/>
              </a:rPr>
              <a:t>Be active</a:t>
            </a:r>
            <a:endParaRPr lang="en-GB" sz="3600" dirty="0"/>
          </a:p>
          <a:p>
            <a:r>
              <a:rPr lang="en-GB" sz="3600" b="1" dirty="0">
                <a:hlinkClick r:id="rId4" tooltip="Six Ways to Wellbeing Keep Learning"/>
              </a:rPr>
              <a:t>Keep learning</a:t>
            </a:r>
            <a:r>
              <a:rPr lang="en-GB" sz="3600" b="1" dirty="0"/>
              <a:t> </a:t>
            </a:r>
            <a:endParaRPr lang="en-GB" sz="3600" dirty="0"/>
          </a:p>
          <a:p>
            <a:r>
              <a:rPr lang="en-GB" sz="3600" b="1" dirty="0">
                <a:hlinkClick r:id="rId5" tooltip="Six Ways to Wellbeing Give"/>
              </a:rPr>
              <a:t>Give</a:t>
            </a:r>
            <a:r>
              <a:rPr lang="en-GB" sz="3600" b="1" dirty="0"/>
              <a:t> </a:t>
            </a:r>
            <a:endParaRPr lang="en-GB" sz="3600" dirty="0"/>
          </a:p>
          <a:p>
            <a:r>
              <a:rPr lang="en-GB" sz="3600" b="1" dirty="0">
                <a:hlinkClick r:id="rId6" tooltip="Six Ways to Wellbeing Connect"/>
              </a:rPr>
              <a:t>Connect</a:t>
            </a:r>
            <a:endParaRPr lang="en-GB" sz="3600" dirty="0"/>
          </a:p>
          <a:p>
            <a:r>
              <a:rPr lang="en-GB" sz="3600" b="1" dirty="0">
                <a:hlinkClick r:id="rId7" tooltip="Six Ways to Wellbeing Take Notice"/>
              </a:rPr>
              <a:t>Take notice</a:t>
            </a:r>
            <a:r>
              <a:rPr lang="en-GB" sz="3600" b="1" dirty="0"/>
              <a:t> </a:t>
            </a:r>
          </a:p>
          <a:p>
            <a:r>
              <a:rPr lang="en-GB" sz="3600" b="1" dirty="0">
                <a:hlinkClick r:id="rId8" tooltip="Care for the Planet Six Ways to Wellbeing"/>
              </a:rPr>
              <a:t>Care for the planet</a:t>
            </a:r>
            <a:r>
              <a:rPr lang="en-GB" sz="3600" b="1" dirty="0"/>
              <a:t> </a:t>
            </a:r>
            <a:endParaRPr lang="en-GB" sz="3600" dirty="0"/>
          </a:p>
        </p:txBody>
      </p:sp>
      <p:pic>
        <p:nvPicPr>
          <p:cNvPr id="4098"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796136" y="2492896"/>
            <a:ext cx="2156192"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7726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Can you …..</a:t>
            </a:r>
          </a:p>
        </p:txBody>
      </p:sp>
      <p:sp>
        <p:nvSpPr>
          <p:cNvPr id="3" name="Content Placeholder 2"/>
          <p:cNvSpPr>
            <a:spLocks noGrp="1"/>
          </p:cNvSpPr>
          <p:nvPr>
            <p:ph idx="1"/>
          </p:nvPr>
        </p:nvSpPr>
        <p:spPr/>
        <p:txBody>
          <a:bodyPr/>
          <a:lstStyle/>
          <a:p>
            <a:pPr>
              <a:buAutoNum type="arabicPeriod"/>
            </a:pPr>
            <a:r>
              <a:rPr lang="en-GB" sz="3200" dirty="0"/>
              <a:t>Do any of these things at school?</a:t>
            </a:r>
          </a:p>
          <a:p>
            <a:pPr>
              <a:buAutoNum type="arabicPeriod"/>
            </a:pPr>
            <a:r>
              <a:rPr lang="en-GB" sz="3200" dirty="0"/>
              <a:t>Do any of these things at home?</a:t>
            </a:r>
          </a:p>
          <a:p>
            <a:pPr marL="0" indent="0">
              <a:buNone/>
            </a:pPr>
            <a:endParaRPr lang="en-GB" sz="3200" dirty="0"/>
          </a:p>
          <a:p>
            <a:pPr marL="0" indent="0">
              <a:buNone/>
            </a:pPr>
            <a:r>
              <a:rPr lang="en-GB" sz="3200" dirty="0"/>
              <a:t>Talk to other people about what you have learnt today … tell your family and friends.</a:t>
            </a:r>
          </a:p>
        </p:txBody>
      </p:sp>
    </p:spTree>
    <p:extLst>
      <p:ext uri="{BB962C8B-B14F-4D97-AF65-F5344CB8AC3E}">
        <p14:creationId xmlns:p14="http://schemas.microsoft.com/office/powerpoint/2010/main" val="1741395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2973468"/>
      </p:ext>
    </p:extLst>
  </p:cSld>
  <p:clrMapOvr>
    <a:masterClrMapping/>
  </p:clrMapOvr>
</p:sld>
</file>

<file path=ppt/theme/theme1.xml><?xml version="1.0" encoding="utf-8"?>
<a:theme xmlns:a="http://schemas.openxmlformats.org/drawingml/2006/main" name="KCHFT master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TotalTime>
  <Words>857</Words>
  <Application>Microsoft Office PowerPoint</Application>
  <PresentationFormat>On-screen Show (4:3)</PresentationFormat>
  <Paragraphs>78</Paragraphs>
  <Slides>9</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Arial </vt:lpstr>
      <vt:lpstr>Calibri</vt:lpstr>
      <vt:lpstr>Verdana</vt:lpstr>
      <vt:lpstr>Wingdings 2</vt:lpstr>
      <vt:lpstr>KCHFT master slides</vt:lpstr>
      <vt:lpstr>Six Ways to Wellbeing</vt:lpstr>
      <vt:lpstr>    Six ways to wellbeing  </vt:lpstr>
      <vt:lpstr>What is wellbeing</vt:lpstr>
      <vt:lpstr>What things can we do to stay well?</vt:lpstr>
      <vt:lpstr>Looking after yourself </vt:lpstr>
      <vt:lpstr>7 minutes!</vt:lpstr>
      <vt:lpstr>PowerPoint Presentation</vt:lpstr>
      <vt:lpstr>Can you …..</vt:lpstr>
      <vt:lpstr>PowerPoint Presentation</vt:lpstr>
    </vt:vector>
  </TitlesOfParts>
  <Company>Kent &amp; Medway Partnership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Charlotte.Morgan</dc:creator>
  <cp:lastModifiedBy>August Kelly</cp:lastModifiedBy>
  <cp:revision>34</cp:revision>
  <dcterms:created xsi:type="dcterms:W3CDTF">2017-08-04T12:52:42Z</dcterms:created>
  <dcterms:modified xsi:type="dcterms:W3CDTF">2022-01-20T17:54:29Z</dcterms:modified>
</cp:coreProperties>
</file>