
<file path=[Content_Types].xml><?xml version="1.0" encoding="utf-8"?>
<Types xmlns="http://schemas.openxmlformats.org/package/2006/content-types">
  <Default Extension="png" ContentType="image/png"/>
  <Default Extension="tmp"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93" r:id="rId3"/>
    <p:sldId id="261" r:id="rId4"/>
    <p:sldId id="259" r:id="rId5"/>
    <p:sldId id="270" r:id="rId6"/>
    <p:sldId id="263" r:id="rId7"/>
    <p:sldId id="280" r:id="rId8"/>
    <p:sldId id="281" r:id="rId9"/>
    <p:sldId id="266" r:id="rId10"/>
    <p:sldId id="291" r:id="rId11"/>
    <p:sldId id="277" r:id="rId12"/>
    <p:sldId id="275" r:id="rId13"/>
    <p:sldId id="295" r:id="rId14"/>
    <p:sldId id="296" r:id="rId15"/>
    <p:sldId id="297" r:id="rId16"/>
    <p:sldId id="272" r:id="rId17"/>
    <p:sldId id="279" r:id="rId18"/>
    <p:sldId id="273" r:id="rId19"/>
    <p:sldId id="278" r:id="rId20"/>
    <p:sldId id="292" r:id="rId21"/>
    <p:sldId id="282"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p:scale>
          <a:sx n="87" d="100"/>
          <a:sy n="87" d="100"/>
        </p:scale>
        <p:origin x="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FFD85-0BD5-43B1-907A-B0BCD9B5247E}" type="datetimeFigureOut">
              <a:rPr lang="en-GB" smtClean="0"/>
              <a:t>08/10/2020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0DD7F-F668-4D2C-84B5-E1C3215E4174}" type="slidenum">
              <a:rPr lang="en-GB" smtClean="0"/>
              <a:t>‹#›</a:t>
            </a:fld>
            <a:endParaRPr lang="en-GB"/>
          </a:p>
        </p:txBody>
      </p:sp>
    </p:spTree>
    <p:extLst>
      <p:ext uri="{BB962C8B-B14F-4D97-AF65-F5344CB8AC3E}">
        <p14:creationId xmlns:p14="http://schemas.microsoft.com/office/powerpoint/2010/main" val="12091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592D5B-2551-4E59-8E24-50BBCB15FDA8}" type="slidenum">
              <a:rPr lang="en-GB" altLang="en-US" smtClean="0"/>
              <a:pPr>
                <a:spcBef>
                  <a:spcPct val="0"/>
                </a:spcBef>
              </a:pPr>
              <a:t>1</a:t>
            </a:fld>
            <a:endParaRPr lang="en-GB" altLang="en-US"/>
          </a:p>
        </p:txBody>
      </p:sp>
    </p:spTree>
    <p:extLst>
      <p:ext uri="{BB962C8B-B14F-4D97-AF65-F5344CB8AC3E}">
        <p14:creationId xmlns:p14="http://schemas.microsoft.com/office/powerpoint/2010/main" val="100844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 young carer becomes vulnerable when the level of care provide has a negative impact on their own emotional or physical health, education, leisure time and future life chances. </a:t>
            </a:r>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97E6F1-4C9F-45A2-A052-5967DA2BF105}" type="slidenum">
              <a:rPr lang="en-GB" altLang="en-US" smtClean="0"/>
              <a:pPr>
                <a:spcBef>
                  <a:spcPct val="0"/>
                </a:spcBef>
              </a:pPr>
              <a:t>3</a:t>
            </a:fld>
            <a:endParaRPr lang="en-GB" altLang="en-US" smtClean="0"/>
          </a:p>
        </p:txBody>
      </p:sp>
    </p:spTree>
    <p:extLst>
      <p:ext uri="{BB962C8B-B14F-4D97-AF65-F5344CB8AC3E}">
        <p14:creationId xmlns:p14="http://schemas.microsoft.com/office/powerpoint/2010/main" val="378988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Link back to the statistical impacts outlined in the stats report. </a:t>
            </a:r>
            <a:r>
              <a:rPr lang="en-GB" altLang="en-US" b="1" smtClean="0">
                <a:solidFill>
                  <a:srgbClr val="FF0000"/>
                </a:solidFill>
              </a:rPr>
              <a:t>– what does this refer to?</a:t>
            </a:r>
          </a:p>
          <a:p>
            <a:endParaRPr lang="en-GB" altLang="en-US" smtClean="0"/>
          </a:p>
          <a:p>
            <a:pPr eaLnBrk="1" hangingPunct="1"/>
            <a:r>
              <a:rPr lang="en-GB" altLang="en-US" smtClean="0"/>
              <a:t>How is the health and well-being of young carers affected?</a:t>
            </a:r>
          </a:p>
          <a:p>
            <a:pPr eaLnBrk="1" hangingPunct="1"/>
            <a:endParaRPr lang="en-GB" altLang="en-US" smtClean="0"/>
          </a:p>
          <a:p>
            <a:pPr eaLnBrk="1" hangingPunct="1"/>
            <a:r>
              <a:rPr lang="en-GB" altLang="en-US" smtClean="0"/>
              <a:t>Physical – Those caring for parents/siblings with a physical illness are more likely to suffer with a physical illness themselves, back injury, aches etc</a:t>
            </a:r>
          </a:p>
          <a:p>
            <a:pPr eaLnBrk="1" hangingPunct="1"/>
            <a:r>
              <a:rPr lang="en-GB" altLang="en-US" smtClean="0"/>
              <a:t>Emotional – those caring for a person with a mental illness are more likely to suffer emotional problems, behavioural probs etc themselves.</a:t>
            </a:r>
          </a:p>
          <a:p>
            <a:pPr eaLnBrk="1" hangingPunct="1"/>
            <a:r>
              <a:rPr lang="en-GB" altLang="en-US" smtClean="0"/>
              <a:t>Also, effects of poor diet, lack of sleep etc. Missed doctors and dentists appts.</a:t>
            </a:r>
          </a:p>
          <a:p>
            <a:pPr eaLnBrk="1" hangingPunct="1"/>
            <a:r>
              <a:rPr lang="en-GB" altLang="en-US" smtClean="0"/>
              <a:t>Many YC also have emotional problems into adulthood, the effects of bullying, difficulties establishing relationships.</a:t>
            </a:r>
          </a:p>
          <a:p>
            <a:endParaRPr lang="en-GB" alt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EE8975-2483-4E18-ACE1-8D85BD528232}"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6</a:t>
            </a:fld>
            <a:endParaRPr lang="en-US" altLang="en-US" smtClean="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03953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endParaRPr lang="en-GB" altLang="en-US" smtClean="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7A74F172-3A80-4EFB-807D-6E2C26D8E7A9}" type="slidenum">
              <a:rPr lang="en-GB" smtClean="0">
                <a:solidFill>
                  <a:prstClr val="black"/>
                </a:solidFill>
                <a:latin typeface="Calibri" panose="020F0502020204030204"/>
                <a:cs typeface="+mn-cs"/>
              </a:rPr>
              <a:pPr fontAlgn="auto">
                <a:spcBef>
                  <a:spcPts val="0"/>
                </a:spcBef>
                <a:spcAft>
                  <a:spcPts val="0"/>
                </a:spcAft>
                <a:defRPr/>
              </a:pPr>
              <a:t>9</a:t>
            </a:fld>
            <a:endParaRPr lang="en-GB">
              <a:solidFill>
                <a:prstClr val="black"/>
              </a:solidFill>
              <a:latin typeface="Calibri" panose="020F0502020204030204"/>
              <a:cs typeface="+mn-cs"/>
            </a:endParaRPr>
          </a:p>
        </p:txBody>
      </p:sp>
    </p:spTree>
    <p:extLst>
      <p:ext uri="{BB962C8B-B14F-4D97-AF65-F5344CB8AC3E}">
        <p14:creationId xmlns:p14="http://schemas.microsoft.com/office/powerpoint/2010/main" val="235633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F65C5C-1D35-4910-A33A-7D3FF09EF4DE}"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202844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F65C5C-1D35-4910-A33A-7D3FF09EF4DE}"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41967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F65C5C-1D35-4910-A33A-7D3FF09EF4DE}"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309252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C10C2E62-083A-4150-A632-B0818B02F60A}"/>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60" r="60870" b="90"/>
          <a:stretch>
            <a:fillRect/>
          </a:stretch>
        </p:blipFill>
        <p:spPr bwMode="auto">
          <a:xfrm>
            <a:off x="1" y="-26988"/>
            <a:ext cx="427143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713717" y="3356992"/>
            <a:ext cx="7478283" cy="792088"/>
          </a:xfrm>
          <a:prstGeom prst="rect">
            <a:avLst/>
          </a:prstGeom>
          <a:ln>
            <a:noFill/>
          </a:ln>
        </p:spPr>
        <p:txBody>
          <a:bodyPr>
            <a:noAutofit/>
          </a:bodyPr>
          <a:lstStyle>
            <a:lvl1pPr marL="0" indent="0" algn="l">
              <a:lnSpc>
                <a:spcPct val="100000"/>
              </a:lnSpc>
              <a:buNone/>
              <a:defRPr sz="2400" b="0" i="1" baseline="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Text Placeholder 3"/>
          <p:cNvSpPr>
            <a:spLocks noGrp="1"/>
          </p:cNvSpPr>
          <p:nvPr>
            <p:ph type="body" sz="quarter" idx="11"/>
          </p:nvPr>
        </p:nvSpPr>
        <p:spPr>
          <a:xfrm>
            <a:off x="-272895" y="-603448"/>
            <a:ext cx="12537241" cy="576064"/>
          </a:xfrm>
          <a:prstGeom prst="rect">
            <a:avLst/>
          </a:prstGeom>
          <a:ln>
            <a:noFill/>
          </a:ln>
        </p:spPr>
        <p:txBody>
          <a:bodyPr>
            <a:noAutofit/>
          </a:bodyPr>
          <a:lstStyle>
            <a:lvl1pPr marL="0" indent="0">
              <a:lnSpc>
                <a:spcPct val="100000"/>
              </a:lnSpc>
              <a:buNone/>
              <a:defRPr sz="2400" b="1">
                <a:ln>
                  <a:noFill/>
                </a:ln>
                <a:solidFill>
                  <a:srgbClr val="FF0000"/>
                </a:solidFill>
                <a:latin typeface="Georgia" panose="02040502050405020303" pitchFamily="18" charset="0"/>
              </a:defRPr>
            </a:lvl1pPr>
          </a:lstStyle>
          <a:p>
            <a:pPr lvl="0"/>
            <a:r>
              <a:rPr lang="en-US"/>
              <a:t>Click to edit Master text styles</a:t>
            </a:r>
          </a:p>
        </p:txBody>
      </p:sp>
      <p:sp>
        <p:nvSpPr>
          <p:cNvPr id="8" name="Text Placeholder 3"/>
          <p:cNvSpPr>
            <a:spLocks noGrp="1"/>
          </p:cNvSpPr>
          <p:nvPr>
            <p:ph type="body" sz="quarter" idx="13"/>
          </p:nvPr>
        </p:nvSpPr>
        <p:spPr>
          <a:xfrm>
            <a:off x="4655840" y="2708921"/>
            <a:ext cx="7536160" cy="646331"/>
          </a:xfrm>
          <a:prstGeom prst="rect">
            <a:avLst/>
          </a:prstGeom>
          <a:ln>
            <a:noFill/>
          </a:ln>
        </p:spPr>
        <p:txBody>
          <a:bodyPr>
            <a:noAutofit/>
          </a:bodyPr>
          <a:lstStyle>
            <a:lvl1pPr marL="0" indent="0">
              <a:lnSpc>
                <a:spcPct val="100000"/>
              </a:lnSpc>
              <a:buFont typeface="Wingdings" panose="05000000000000000000" pitchFamily="2" charset="2"/>
              <a:buNone/>
              <a:defRPr sz="3600" b="1">
                <a:ln>
                  <a:noFill/>
                </a:ln>
                <a:latin typeface="Georgia" panose="02040502050405020303" pitchFamily="18" charset="0"/>
              </a:defRPr>
            </a:lvl1pPr>
          </a:lstStyle>
          <a:p>
            <a:pPr lvl="0"/>
            <a:r>
              <a:rPr lang="en-US"/>
              <a:t>Click to edit Master text styles</a:t>
            </a:r>
          </a:p>
        </p:txBody>
      </p:sp>
      <p:sp>
        <p:nvSpPr>
          <p:cNvPr id="9" name="Text Placeholder 3"/>
          <p:cNvSpPr>
            <a:spLocks noGrp="1"/>
          </p:cNvSpPr>
          <p:nvPr>
            <p:ph type="body" sz="quarter" idx="14"/>
          </p:nvPr>
        </p:nvSpPr>
        <p:spPr>
          <a:xfrm>
            <a:off x="-240704" y="6885384"/>
            <a:ext cx="12577397" cy="792088"/>
          </a:xfrm>
          <a:prstGeom prst="rect">
            <a:avLst/>
          </a:prstGeom>
          <a:ln>
            <a:noFill/>
          </a:ln>
        </p:spPr>
        <p:txBody>
          <a:bodyPr>
            <a:noAutofit/>
          </a:bodyPr>
          <a:lstStyle>
            <a:lvl1pPr marL="0" indent="0">
              <a:lnSpc>
                <a:spcPct val="100000"/>
              </a:lnSpc>
              <a:buNone/>
              <a:defRPr sz="2000" b="1" baseline="0">
                <a:ln>
                  <a:noFill/>
                </a:ln>
                <a:solidFill>
                  <a:srgbClr val="FF0000"/>
                </a:solidFill>
                <a:latin typeface="Georgia" panose="02040502050405020303" pitchFamily="18" charset="0"/>
              </a:defRPr>
            </a:lvl1pPr>
          </a:lstStyle>
          <a:p>
            <a:pPr lvl="0"/>
            <a:r>
              <a:rPr lang="en-US"/>
              <a:t>Click to edit Master text styles</a:t>
            </a:r>
          </a:p>
        </p:txBody>
      </p:sp>
      <p:sp>
        <p:nvSpPr>
          <p:cNvPr id="7" name="Date Placeholder 28">
            <a:extLst>
              <a:ext uri="{FF2B5EF4-FFF2-40B4-BE49-F238E27FC236}">
                <a16:creationId xmlns:a16="http://schemas.microsoft.com/office/drawing/2014/main" id="{51D6AA15-E59B-4C08-A860-28A092D14EAD}"/>
              </a:ext>
            </a:extLst>
          </p:cNvPr>
          <p:cNvSpPr>
            <a:spLocks noGrp="1"/>
          </p:cNvSpPr>
          <p:nvPr>
            <p:ph type="dt" sz="half" idx="15"/>
          </p:nvPr>
        </p:nvSpPr>
        <p:spPr>
          <a:xfrm>
            <a:off x="2832100" y="6308725"/>
            <a:ext cx="2590800" cy="293688"/>
          </a:xfrm>
        </p:spPr>
        <p:txBody>
          <a:bodyPr/>
          <a:lstStyle>
            <a:lvl1pPr eaLnBrk="1" hangingPunct="1">
              <a:defRPr sz="1400">
                <a:latin typeface="Arial" panose="020B0604020202020204" pitchFamily="34" charset="0"/>
                <a:cs typeface="Arial" panose="020B0604020202020204" pitchFamily="34" charset="0"/>
              </a:defRPr>
            </a:lvl1pPr>
          </a:lstStyle>
          <a:p>
            <a:pPr>
              <a:defRPr/>
            </a:pPr>
            <a:fld id="{F7913C26-33EA-4DCE-A40A-BBF3E3A0074F}" type="datetime4">
              <a:rPr lang="en-GB" smtClean="0"/>
              <a:t>08 October 2020</a:t>
            </a:fld>
            <a:endParaRPr lang="en-GB"/>
          </a:p>
        </p:txBody>
      </p:sp>
      <p:sp>
        <p:nvSpPr>
          <p:cNvPr id="10" name="Slide Number Placeholder 1">
            <a:extLst>
              <a:ext uri="{FF2B5EF4-FFF2-40B4-BE49-F238E27FC236}">
                <a16:creationId xmlns:a16="http://schemas.microsoft.com/office/drawing/2014/main" id="{260F930C-F064-4A73-B35F-AE9FCFE707B2}"/>
              </a:ext>
            </a:extLst>
          </p:cNvPr>
          <p:cNvSpPr>
            <a:spLocks noGrp="1"/>
          </p:cNvSpPr>
          <p:nvPr>
            <p:ph type="sldNum" sz="quarter" idx="16"/>
          </p:nvPr>
        </p:nvSpPr>
        <p:spPr/>
        <p:txBody>
          <a:bodyPr/>
          <a:lstStyle>
            <a:lvl1pPr eaLnBrk="1" hangingPunct="1">
              <a:defRPr/>
            </a:lvl1pPr>
          </a:lstStyle>
          <a:p>
            <a:fld id="{5DBCAAE4-E1BD-4655-B144-0408507945CD}" type="slidenum">
              <a:rPr lang="en-GB" altLang="en-US"/>
              <a:pPr/>
              <a:t>‹#›</a:t>
            </a:fld>
            <a:endParaRPr lang="en-GB" altLang="en-US"/>
          </a:p>
        </p:txBody>
      </p:sp>
    </p:spTree>
    <p:extLst>
      <p:ext uri="{BB962C8B-B14F-4D97-AF65-F5344CB8AC3E}">
        <p14:creationId xmlns:p14="http://schemas.microsoft.com/office/powerpoint/2010/main" val="185379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Lines">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0D7B5995-CF81-4545-9BCA-39D381382F58}"/>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60" r="60870" b="90"/>
          <a:stretch>
            <a:fillRect/>
          </a:stretch>
        </p:blipFill>
        <p:spPr bwMode="auto">
          <a:xfrm>
            <a:off x="1" y="-26988"/>
            <a:ext cx="427143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655840" y="4005064"/>
            <a:ext cx="7536160" cy="720080"/>
          </a:xfrm>
          <a:prstGeom prst="rect">
            <a:avLst/>
          </a:prstGeom>
          <a:ln>
            <a:noFill/>
          </a:ln>
        </p:spPr>
        <p:txBody>
          <a:bodyPr>
            <a:noAutofit/>
          </a:bodyPr>
          <a:lstStyle>
            <a:lvl1pPr marL="0" indent="0" algn="l">
              <a:lnSpc>
                <a:spcPct val="100000"/>
              </a:lnSpc>
              <a:buNone/>
              <a:defRPr sz="2400" b="0" i="1" baseline="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Text Placeholder 3"/>
          <p:cNvSpPr>
            <a:spLocks noGrp="1"/>
          </p:cNvSpPr>
          <p:nvPr>
            <p:ph type="body" sz="quarter" idx="11"/>
          </p:nvPr>
        </p:nvSpPr>
        <p:spPr>
          <a:xfrm>
            <a:off x="-272895" y="-603448"/>
            <a:ext cx="12537241" cy="576064"/>
          </a:xfrm>
          <a:prstGeom prst="rect">
            <a:avLst/>
          </a:prstGeom>
          <a:ln>
            <a:noFill/>
          </a:ln>
        </p:spPr>
        <p:txBody>
          <a:bodyPr>
            <a:noAutofit/>
          </a:bodyPr>
          <a:lstStyle>
            <a:lvl1pPr marL="0" indent="0">
              <a:lnSpc>
                <a:spcPct val="100000"/>
              </a:lnSpc>
              <a:buNone/>
              <a:defRPr sz="2400" b="1">
                <a:ln>
                  <a:noFill/>
                </a:ln>
                <a:solidFill>
                  <a:srgbClr val="FF0000"/>
                </a:solidFill>
                <a:latin typeface="Georgia" panose="02040502050405020303" pitchFamily="18" charset="0"/>
              </a:defRPr>
            </a:lvl1pPr>
          </a:lstStyle>
          <a:p>
            <a:pPr lvl="0"/>
            <a:r>
              <a:rPr lang="en-US"/>
              <a:t>Click to edit Master text styles</a:t>
            </a:r>
          </a:p>
        </p:txBody>
      </p:sp>
      <p:sp>
        <p:nvSpPr>
          <p:cNvPr id="8" name="Text Placeholder 3"/>
          <p:cNvSpPr>
            <a:spLocks noGrp="1"/>
          </p:cNvSpPr>
          <p:nvPr>
            <p:ph type="body" sz="quarter" idx="13"/>
          </p:nvPr>
        </p:nvSpPr>
        <p:spPr>
          <a:xfrm>
            <a:off x="4657195" y="2708921"/>
            <a:ext cx="7534805" cy="1200329"/>
          </a:xfrm>
          <a:prstGeom prst="rect">
            <a:avLst/>
          </a:prstGeom>
          <a:ln>
            <a:noFill/>
          </a:ln>
        </p:spPr>
        <p:txBody>
          <a:bodyPr anchor="ctr">
            <a:noAutofit/>
          </a:bodyPr>
          <a:lstStyle>
            <a:lvl1pPr marL="0" indent="0">
              <a:lnSpc>
                <a:spcPct val="100000"/>
              </a:lnSpc>
              <a:buNone/>
              <a:defRPr sz="3600" b="1" baseline="0">
                <a:ln>
                  <a:noFill/>
                </a:ln>
                <a:latin typeface="Georgia" panose="02040502050405020303" pitchFamily="18" charset="0"/>
              </a:defRPr>
            </a:lvl1pPr>
          </a:lstStyle>
          <a:p>
            <a:pPr lvl="0"/>
            <a:r>
              <a:rPr lang="en-US"/>
              <a:t>Click to edit Master text styles</a:t>
            </a:r>
          </a:p>
        </p:txBody>
      </p:sp>
      <p:sp>
        <p:nvSpPr>
          <p:cNvPr id="9" name="Text Placeholder 3"/>
          <p:cNvSpPr>
            <a:spLocks noGrp="1"/>
          </p:cNvSpPr>
          <p:nvPr>
            <p:ph type="body" sz="quarter" idx="14"/>
          </p:nvPr>
        </p:nvSpPr>
        <p:spPr>
          <a:xfrm>
            <a:off x="-240704" y="6885384"/>
            <a:ext cx="12577397" cy="792088"/>
          </a:xfrm>
          <a:prstGeom prst="rect">
            <a:avLst/>
          </a:prstGeom>
          <a:ln>
            <a:noFill/>
          </a:ln>
        </p:spPr>
        <p:txBody>
          <a:bodyPr>
            <a:noAutofit/>
          </a:bodyPr>
          <a:lstStyle>
            <a:lvl1pPr marL="0" indent="0">
              <a:lnSpc>
                <a:spcPct val="100000"/>
              </a:lnSpc>
              <a:buNone/>
              <a:defRPr sz="2000" b="1" baseline="0">
                <a:ln>
                  <a:noFill/>
                </a:ln>
                <a:solidFill>
                  <a:srgbClr val="FF0000"/>
                </a:solidFill>
                <a:latin typeface="Georgia" panose="02040502050405020303" pitchFamily="18" charset="0"/>
              </a:defRPr>
            </a:lvl1pPr>
          </a:lstStyle>
          <a:p>
            <a:pPr lvl="0"/>
            <a:r>
              <a:rPr lang="en-US"/>
              <a:t>Click to edit Master text styles</a:t>
            </a:r>
          </a:p>
        </p:txBody>
      </p:sp>
      <p:sp>
        <p:nvSpPr>
          <p:cNvPr id="7" name="Date Placeholder 28">
            <a:extLst>
              <a:ext uri="{FF2B5EF4-FFF2-40B4-BE49-F238E27FC236}">
                <a16:creationId xmlns:a16="http://schemas.microsoft.com/office/drawing/2014/main" id="{5657D2D8-0C65-4BFE-A688-DFAC031E4BBF}"/>
              </a:ext>
            </a:extLst>
          </p:cNvPr>
          <p:cNvSpPr>
            <a:spLocks noGrp="1"/>
          </p:cNvSpPr>
          <p:nvPr>
            <p:ph type="dt" sz="half" idx="15"/>
          </p:nvPr>
        </p:nvSpPr>
        <p:spPr>
          <a:xfrm>
            <a:off x="2832100" y="6303964"/>
            <a:ext cx="2590800" cy="293687"/>
          </a:xfrm>
        </p:spPr>
        <p:txBody>
          <a:bodyPr/>
          <a:lstStyle>
            <a:lvl1pPr eaLnBrk="1" hangingPunct="1">
              <a:defRPr sz="1400">
                <a:latin typeface="Arial" panose="020B0604020202020204" pitchFamily="34" charset="0"/>
                <a:cs typeface="Arial" panose="020B0604020202020204" pitchFamily="34" charset="0"/>
              </a:defRPr>
            </a:lvl1pPr>
          </a:lstStyle>
          <a:p>
            <a:pPr>
              <a:defRPr/>
            </a:pPr>
            <a:fld id="{8A76509A-BDE4-4DD5-89E6-B7655C3E594A}" type="datetime4">
              <a:rPr lang="en-GB" smtClean="0"/>
              <a:t>08 October 2020</a:t>
            </a:fld>
            <a:endParaRPr lang="en-GB"/>
          </a:p>
        </p:txBody>
      </p:sp>
      <p:sp>
        <p:nvSpPr>
          <p:cNvPr id="10" name="Slide Number Placeholder 1">
            <a:extLst>
              <a:ext uri="{FF2B5EF4-FFF2-40B4-BE49-F238E27FC236}">
                <a16:creationId xmlns:a16="http://schemas.microsoft.com/office/drawing/2014/main" id="{C75E164C-506E-4406-91DB-59E01E9EBCE7}"/>
              </a:ext>
            </a:extLst>
          </p:cNvPr>
          <p:cNvSpPr>
            <a:spLocks noGrp="1"/>
          </p:cNvSpPr>
          <p:nvPr>
            <p:ph type="sldNum" sz="quarter" idx="16"/>
          </p:nvPr>
        </p:nvSpPr>
        <p:spPr/>
        <p:txBody>
          <a:bodyPr/>
          <a:lstStyle>
            <a:lvl1pPr eaLnBrk="1" hangingPunct="1">
              <a:defRPr/>
            </a:lvl1pPr>
          </a:lstStyle>
          <a:p>
            <a:fld id="{B8817222-55F2-441D-A0EB-8F7163804036}" type="slidenum">
              <a:rPr lang="en-GB" altLang="en-US"/>
              <a:pPr/>
              <a:t>‹#›</a:t>
            </a:fld>
            <a:endParaRPr lang="en-GB" altLang="en-US"/>
          </a:p>
        </p:txBody>
      </p:sp>
    </p:spTree>
    <p:extLst>
      <p:ext uri="{BB962C8B-B14F-4D97-AF65-F5344CB8AC3E}">
        <p14:creationId xmlns:p14="http://schemas.microsoft.com/office/powerpoint/2010/main" val="1679506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and Text Slide 2">
    <p:spTree>
      <p:nvGrpSpPr>
        <p:cNvPr id="1" name=""/>
        <p:cNvGrpSpPr/>
        <p:nvPr/>
      </p:nvGrpSpPr>
      <p:grpSpPr>
        <a:xfrm>
          <a:off x="0" y="0"/>
          <a:ext cx="0" cy="0"/>
          <a:chOff x="0" y="0"/>
          <a:chExt cx="0" cy="0"/>
        </a:xfrm>
      </p:grpSpPr>
      <p:sp>
        <p:nvSpPr>
          <p:cNvPr id="6" name="Rectangle 5"/>
          <p:cNvSpPr/>
          <p:nvPr userDrawn="1"/>
        </p:nvSpPr>
        <p:spPr>
          <a:xfrm>
            <a:off x="0" y="-14288"/>
            <a:ext cx="6096000" cy="68675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400">
              <a:solidFill>
                <a:prstClr val="white"/>
              </a:solidFill>
            </a:endParaRPr>
          </a:p>
        </p:txBody>
      </p:sp>
      <p:sp>
        <p:nvSpPr>
          <p:cNvPr id="7" name="Rectangle 6"/>
          <p:cNvSpPr/>
          <p:nvPr userDrawn="1"/>
        </p:nvSpPr>
        <p:spPr>
          <a:xfrm>
            <a:off x="9167285" y="6176964"/>
            <a:ext cx="3024716" cy="6762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400">
              <a:solidFill>
                <a:prstClr val="white"/>
              </a:solidFill>
            </a:endParaRPr>
          </a:p>
        </p:txBody>
      </p:sp>
      <p:sp>
        <p:nvSpPr>
          <p:cNvPr id="8" name="Flowchart: Delay 7"/>
          <p:cNvSpPr/>
          <p:nvPr userDrawn="1"/>
        </p:nvSpPr>
        <p:spPr>
          <a:xfrm flipH="1">
            <a:off x="8303684" y="6165851"/>
            <a:ext cx="872067" cy="701675"/>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400">
              <a:solidFill>
                <a:prstClr val="white"/>
              </a:solidFill>
            </a:endParaRPr>
          </a:p>
        </p:txBody>
      </p:sp>
      <p:pic>
        <p:nvPicPr>
          <p:cNvPr id="9"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335713"/>
            <a:ext cx="202988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8"/>
          </p:nvPr>
        </p:nvSpPr>
        <p:spPr>
          <a:xfrm>
            <a:off x="6096000" y="0"/>
            <a:ext cx="6096000" cy="6858000"/>
          </a:xfrm>
          <a:prstGeom prst="rect">
            <a:avLst/>
          </a:prstGeom>
          <a:solidFill>
            <a:schemeClr val="bg1">
              <a:lumMod val="85000"/>
            </a:schemeClr>
          </a:solidFill>
          <a:ln>
            <a:noFill/>
          </a:ln>
        </p:spPr>
        <p:txBody>
          <a:bodyPr rtlCol="0">
            <a:normAutofit/>
          </a:bodyPr>
          <a:lstStyle>
            <a:lvl1pPr marL="0" marR="0" indent="0" algn="ctr" defTabSz="914400" rtl="0" eaLnBrk="1" fontAlgn="auto" latinLnBrk="0" hangingPunct="1">
              <a:lnSpc>
                <a:spcPct val="130000"/>
              </a:lnSpc>
              <a:spcBef>
                <a:spcPts val="1200"/>
              </a:spcBef>
              <a:spcAft>
                <a:spcPts val="1200"/>
              </a:spcAft>
              <a:buClrTx/>
              <a:buSzTx/>
              <a:buFont typeface="Wingdings" panose="05000000000000000000" pitchFamily="2" charset="2"/>
              <a:buNone/>
              <a:tabLst/>
              <a:defRPr sz="1400" baseline="0"/>
            </a:lvl1pPr>
          </a:lstStyle>
          <a:p>
            <a:pPr lvl="0"/>
            <a:r>
              <a:rPr lang="en-US" noProof="0" dirty="0" smtClean="0"/>
              <a:t>Click icon to add picture</a:t>
            </a:r>
            <a:endParaRPr lang="en-GB" noProof="0" dirty="0"/>
          </a:p>
        </p:txBody>
      </p:sp>
      <p:sp>
        <p:nvSpPr>
          <p:cNvPr id="10" name="Text Placeholder 9"/>
          <p:cNvSpPr>
            <a:spLocks noGrp="1"/>
          </p:cNvSpPr>
          <p:nvPr>
            <p:ph type="body" sz="quarter" idx="19"/>
          </p:nvPr>
        </p:nvSpPr>
        <p:spPr>
          <a:xfrm>
            <a:off x="624418" y="1772816"/>
            <a:ext cx="4799508" cy="4320480"/>
          </a:xfrm>
          <a:prstGeom prst="rect">
            <a:avLst/>
          </a:prstGeom>
          <a:ln>
            <a:noFill/>
          </a:ln>
        </p:spPr>
        <p:txBody>
          <a:bodyPr>
            <a:normAutofit/>
          </a:bodyPr>
          <a:lstStyle>
            <a:lvl1pPr marL="342900" indent="-342900">
              <a:buClr>
                <a:schemeClr val="bg2"/>
              </a:buClr>
              <a:buFont typeface="Wingdings" panose="05000000000000000000" pitchFamily="2" charset="2"/>
              <a:buChar char="§"/>
              <a:defRPr sz="2000" baseline="0">
                <a:solidFill>
                  <a:schemeClr val="bg1"/>
                </a:solidFill>
                <a:latin typeface="+mn-lt"/>
              </a:defRPr>
            </a:lvl1pPr>
            <a:lvl2pPr marL="742950" indent="-285750">
              <a:buFont typeface="Wingdings" panose="05000000000000000000" pitchFamily="2" charset="2"/>
              <a:buChar char="§"/>
              <a:defRPr sz="1800" b="0">
                <a:solidFill>
                  <a:schemeClr val="bg1"/>
                </a:solidFill>
              </a:defRPr>
            </a:lvl2pPr>
            <a:lvl3pPr marL="1085850" indent="-171450">
              <a:buFont typeface="Wingdings" panose="05000000000000000000" pitchFamily="2" charset="2"/>
              <a:buChar char="§"/>
              <a:defRPr sz="1600">
                <a:solidFill>
                  <a:schemeClr val="bg1"/>
                </a:solidFill>
              </a:defRPr>
            </a:lvl3pPr>
            <a:lvl4pPr marL="1543050" indent="-171450">
              <a:buFont typeface="Wingdings" panose="05000000000000000000" pitchFamily="2" charset="2"/>
              <a:buChar char="§"/>
              <a:defRPr sz="1600" baseline="0">
                <a:solidFill>
                  <a:schemeClr val="bg1"/>
                </a:solidFill>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7"/>
          <p:cNvSpPr>
            <a:spLocks noGrp="1"/>
          </p:cNvSpPr>
          <p:nvPr>
            <p:ph type="body" sz="quarter" idx="13"/>
          </p:nvPr>
        </p:nvSpPr>
        <p:spPr>
          <a:xfrm>
            <a:off x="527381" y="1196752"/>
            <a:ext cx="5280587" cy="360040"/>
          </a:xfrm>
          <a:prstGeom prst="rect">
            <a:avLst/>
          </a:prstGeom>
          <a:ln>
            <a:noFill/>
          </a:ln>
        </p:spPr>
        <p:txBody>
          <a:bodyPr>
            <a:noAutofit/>
          </a:bodyPr>
          <a:lstStyle>
            <a:lvl1pPr marL="0" indent="0">
              <a:lnSpc>
                <a:spcPct val="100000"/>
              </a:lnSpc>
              <a:buNone/>
              <a:defRPr sz="1800" b="0" i="1" baseline="0">
                <a:solidFill>
                  <a:schemeClr val="bg1"/>
                </a:solidFill>
                <a:latin typeface="+mj-lt"/>
              </a:defRPr>
            </a:lvl1pPr>
          </a:lstStyle>
          <a:p>
            <a:pPr lvl="0"/>
            <a:r>
              <a:rPr lang="en-US" smtClean="0"/>
              <a:t>Click to edit Master text styles</a:t>
            </a:r>
          </a:p>
        </p:txBody>
      </p:sp>
      <p:sp>
        <p:nvSpPr>
          <p:cNvPr id="15" name="Text Placeholder 5"/>
          <p:cNvSpPr>
            <a:spLocks noGrp="1"/>
          </p:cNvSpPr>
          <p:nvPr>
            <p:ph type="body" sz="quarter" idx="27"/>
          </p:nvPr>
        </p:nvSpPr>
        <p:spPr>
          <a:xfrm>
            <a:off x="526885" y="332656"/>
            <a:ext cx="5281083" cy="864096"/>
          </a:xfrm>
        </p:spPr>
        <p:txBody>
          <a:bodyPr>
            <a:noAutofit/>
          </a:bodyPr>
          <a:lstStyle>
            <a:lvl1pPr marL="0" indent="0">
              <a:lnSpc>
                <a:spcPct val="100000"/>
              </a:lnSpc>
              <a:buNone/>
              <a:defRPr sz="2800" b="1" baseline="0">
                <a:solidFill>
                  <a:schemeClr val="bg1"/>
                </a:solidFill>
                <a:latin typeface="+mj-lt"/>
              </a:defRPr>
            </a:lvl1pPr>
          </a:lstStyle>
          <a:p>
            <a:pPr lvl="0"/>
            <a:r>
              <a:rPr lang="en-US" smtClean="0"/>
              <a:t>Click to edit Master text styles</a:t>
            </a:r>
          </a:p>
        </p:txBody>
      </p:sp>
      <p:sp>
        <p:nvSpPr>
          <p:cNvPr id="11" name="Date Placeholder 1"/>
          <p:cNvSpPr>
            <a:spLocks noGrp="1"/>
          </p:cNvSpPr>
          <p:nvPr>
            <p:ph type="dt" sz="half" idx="28"/>
          </p:nvPr>
        </p:nvSpPr>
        <p:spPr/>
        <p:txBody>
          <a:bodyPr/>
          <a:lstStyle>
            <a:lvl1pPr eaLnBrk="1" hangingPunct="1">
              <a:defRPr>
                <a:solidFill>
                  <a:prstClr val="white"/>
                </a:solidFill>
              </a:defRPr>
            </a:lvl1pPr>
          </a:lstStyle>
          <a:p>
            <a:pPr>
              <a:defRPr/>
            </a:pPr>
            <a:fld id="{3D48F149-3906-4C11-99A4-CAF8BB46C75C}" type="datetime4">
              <a:rPr lang="en-GB"/>
              <a:pPr>
                <a:defRPr/>
              </a:pPr>
              <a:t>08 October 2020</a:t>
            </a:fld>
            <a:endParaRPr lang="en-GB" dirty="0"/>
          </a:p>
        </p:txBody>
      </p:sp>
      <p:sp>
        <p:nvSpPr>
          <p:cNvPr id="12" name="Slide Number Placeholder 3"/>
          <p:cNvSpPr>
            <a:spLocks noGrp="1"/>
          </p:cNvSpPr>
          <p:nvPr>
            <p:ph type="sldNum" sz="quarter" idx="29"/>
          </p:nvPr>
        </p:nvSpPr>
        <p:spPr/>
        <p:txBody>
          <a:bodyPr/>
          <a:lstStyle>
            <a:lvl1pPr eaLnBrk="1" hangingPunct="1">
              <a:defRPr>
                <a:solidFill>
                  <a:srgbClr val="FFFFFF"/>
                </a:solidFill>
              </a:defRPr>
            </a:lvl1pPr>
          </a:lstStyle>
          <a:p>
            <a:pPr>
              <a:defRPr/>
            </a:pPr>
            <a:fld id="{C95310EE-3E0D-4B75-9A71-DC03C86181DC}" type="slidenum">
              <a:rPr lang="en-GB" altLang="en-US"/>
              <a:pPr>
                <a:defRPr/>
              </a:pPr>
              <a:t>‹#›</a:t>
            </a:fld>
            <a:endParaRPr lang="en-GB" altLang="en-US"/>
          </a:p>
        </p:txBody>
      </p:sp>
    </p:spTree>
    <p:extLst>
      <p:ext uri="{BB962C8B-B14F-4D97-AF65-F5344CB8AC3E}">
        <p14:creationId xmlns:p14="http://schemas.microsoft.com/office/powerpoint/2010/main" val="94524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5" name="Subtitle 2"/>
          <p:cNvSpPr>
            <a:spLocks noGrp="1"/>
          </p:cNvSpPr>
          <p:nvPr>
            <p:ph type="subTitle" idx="13"/>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3" name="Date Placeholder 3"/>
          <p:cNvSpPr>
            <a:spLocks noGrp="1"/>
          </p:cNvSpPr>
          <p:nvPr>
            <p:ph type="dt" sz="half" idx="14"/>
          </p:nvPr>
        </p:nvSpPr>
        <p:spPr>
          <a:xfrm>
            <a:off x="609600" y="6356351"/>
            <a:ext cx="2844800" cy="365125"/>
          </a:xfrm>
          <a:prstGeom prst="rect">
            <a:avLst/>
          </a:prstGeom>
        </p:spPr>
        <p:txBody>
          <a:bodyPr/>
          <a:lstStyle>
            <a:lvl1pPr defTabSz="685800" eaLnBrk="1" fontAlgn="auto" hangingPunct="1">
              <a:spcBef>
                <a:spcPts val="0"/>
              </a:spcBef>
              <a:spcAft>
                <a:spcPts val="0"/>
              </a:spcAft>
              <a:defRPr sz="1350">
                <a:solidFill>
                  <a:prstClr val="black"/>
                </a:solidFill>
                <a:latin typeface="+mn-lt"/>
                <a:cs typeface="+mn-cs"/>
              </a:defRPr>
            </a:lvl1pPr>
          </a:lstStyle>
          <a:p>
            <a:pPr>
              <a:defRPr/>
            </a:pPr>
            <a:fld id="{F21A27DF-7EE1-44CE-AA65-92CFAC4C0860}" type="datetimeFigureOut">
              <a:rPr lang="en-GB"/>
              <a:pPr>
                <a:defRPr/>
              </a:pPr>
              <a:t>08/10/2020</a:t>
            </a:fld>
            <a:endParaRPr lang="en-GB"/>
          </a:p>
        </p:txBody>
      </p:sp>
      <p:sp>
        <p:nvSpPr>
          <p:cNvPr id="4" name="Footer Placeholder 4"/>
          <p:cNvSpPr>
            <a:spLocks noGrp="1"/>
          </p:cNvSpPr>
          <p:nvPr>
            <p:ph type="ftr" sz="quarter" idx="15"/>
          </p:nvPr>
        </p:nvSpPr>
        <p:spPr>
          <a:xfrm>
            <a:off x="4165600" y="6356351"/>
            <a:ext cx="3860800" cy="365125"/>
          </a:xfrm>
          <a:prstGeom prst="rect">
            <a:avLst/>
          </a:prstGeom>
        </p:spPr>
        <p:txBody>
          <a:bodyPr/>
          <a:lstStyle>
            <a:lvl1pPr defTabSz="685800" eaLnBrk="1" fontAlgn="auto" hangingPunct="1">
              <a:spcBef>
                <a:spcPts val="0"/>
              </a:spcBef>
              <a:spcAft>
                <a:spcPts val="0"/>
              </a:spcAft>
              <a:defRPr sz="1350">
                <a:solidFill>
                  <a:prstClr val="black"/>
                </a:solidFill>
                <a:latin typeface="+mn-lt"/>
                <a:cs typeface="+mn-cs"/>
              </a:defRPr>
            </a:lvl1pPr>
          </a:lstStyle>
          <a:p>
            <a:pPr>
              <a:defRPr/>
            </a:pPr>
            <a:endParaRPr lang="en-GB"/>
          </a:p>
        </p:txBody>
      </p:sp>
      <p:sp>
        <p:nvSpPr>
          <p:cNvPr id="5" name="Slide Number Placeholder 5"/>
          <p:cNvSpPr>
            <a:spLocks noGrp="1"/>
          </p:cNvSpPr>
          <p:nvPr>
            <p:ph type="sldNum" sz="quarter" idx="16"/>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685800" eaLnBrk="1" fontAlgn="auto" hangingPunct="1">
              <a:spcBef>
                <a:spcPts val="0"/>
              </a:spcBef>
              <a:spcAft>
                <a:spcPts val="0"/>
              </a:spcAft>
              <a:defRPr sz="1350">
                <a:solidFill>
                  <a:prstClr val="black"/>
                </a:solidFill>
                <a:latin typeface="Calibri"/>
                <a:cs typeface="+mn-cs"/>
              </a:defRPr>
            </a:lvl1pPr>
          </a:lstStyle>
          <a:p>
            <a:pPr>
              <a:defRPr/>
            </a:pPr>
            <a:fld id="{4A9B48B4-1F17-4502-A3C9-0451754AA965}" type="slidenum">
              <a:rPr lang="en-GB" altLang="en-US"/>
              <a:pPr>
                <a:defRPr/>
              </a:pPr>
              <a:t>‹#›</a:t>
            </a:fld>
            <a:endParaRPr lang="en-GB" altLang="en-US"/>
          </a:p>
        </p:txBody>
      </p:sp>
    </p:spTree>
    <p:extLst>
      <p:ext uri="{BB962C8B-B14F-4D97-AF65-F5344CB8AC3E}">
        <p14:creationId xmlns:p14="http://schemas.microsoft.com/office/powerpoint/2010/main" val="396131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F65C5C-1D35-4910-A33A-7D3FF09EF4DE}"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347029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F65C5C-1D35-4910-A33A-7D3FF09EF4DE}"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326483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F65C5C-1D35-4910-A33A-7D3FF09EF4DE}"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227523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F65C5C-1D35-4910-A33A-7D3FF09EF4DE}" type="datetimeFigureOut">
              <a:rPr lang="en-GB" smtClean="0"/>
              <a:t>08/10/2020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392396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F65C5C-1D35-4910-A33A-7D3FF09EF4DE}" type="datetimeFigureOut">
              <a:rPr lang="en-GB" smtClean="0"/>
              <a:t>08/10/2020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2439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65C5C-1D35-4910-A33A-7D3FF09EF4DE}" type="datetimeFigureOut">
              <a:rPr lang="en-GB" smtClean="0"/>
              <a:t>08/10/2020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87649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F65C5C-1D35-4910-A33A-7D3FF09EF4DE}"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427845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F65C5C-1D35-4910-A33A-7D3FF09EF4DE}"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8B3CB-03A5-4119-9892-C1FFCCA02633}" type="slidenum">
              <a:rPr lang="en-GB" smtClean="0"/>
              <a:t>‹#›</a:t>
            </a:fld>
            <a:endParaRPr lang="en-GB"/>
          </a:p>
        </p:txBody>
      </p:sp>
    </p:spTree>
    <p:extLst>
      <p:ext uri="{BB962C8B-B14F-4D97-AF65-F5344CB8AC3E}">
        <p14:creationId xmlns:p14="http://schemas.microsoft.com/office/powerpoint/2010/main" val="193075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65C5C-1D35-4910-A33A-7D3FF09EF4DE}" type="datetimeFigureOut">
              <a:rPr lang="en-GB" smtClean="0"/>
              <a:t>08/10/2020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B3CB-03A5-4119-9892-C1FFCCA02633}" type="slidenum">
              <a:rPr lang="en-GB" smtClean="0"/>
              <a:t>‹#›</a:t>
            </a:fld>
            <a:endParaRPr lang="en-GB"/>
          </a:p>
        </p:txBody>
      </p:sp>
    </p:spTree>
    <p:extLst>
      <p:ext uri="{BB962C8B-B14F-4D97-AF65-F5344CB8AC3E}">
        <p14:creationId xmlns:p14="http://schemas.microsoft.com/office/powerpoint/2010/main" val="171420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www.qni.org.uk/school_nurse_learning_resources/index.html" TargetMode="External"/><Relationship Id="rId3" Type="http://schemas.openxmlformats.org/officeDocument/2006/relationships/hyperlink" Target="https://www.qni.org.uk/nursing-in-the-community/supporting-carers/" TargetMode="External"/><Relationship Id="rId7" Type="http://schemas.openxmlformats.org/officeDocument/2006/relationships/hyperlink" Target="http://www.qni.org.uk/practice_nurses_learning_resource/index.html" TargetMode="External"/><Relationship Id="rId2" Type="http://schemas.openxmlformats.org/officeDocument/2006/relationships/hyperlink" Target="https://assets.publishing.service.gov.uk/government/uploads/system/uploads/attachment_data/file/299270/Young_Carers_pathway_Interactive_FINAL.pdf" TargetMode="External"/><Relationship Id="rId1" Type="http://schemas.openxmlformats.org/officeDocument/2006/relationships/slideLayout" Target="../slideLayouts/slideLayout13.xml"/><Relationship Id="rId6" Type="http://schemas.openxmlformats.org/officeDocument/2006/relationships/hyperlink" Target="http://www.legislation.gov.uk/ukpga/2014/6/contents/enacted" TargetMode="External"/><Relationship Id="rId5" Type="http://schemas.openxmlformats.org/officeDocument/2006/relationships/hyperlink" Target="http://www.legislation.gov.uk/ukpga/2014/23/contents/enacted" TargetMode="External"/><Relationship Id="rId10" Type="http://schemas.openxmlformats.org/officeDocument/2006/relationships/hyperlink" Target="http://www.e-lfh.org.uk/programmes/supporting-carers-in-general-practice/" TargetMode="External"/><Relationship Id="rId4" Type="http://schemas.openxmlformats.org/officeDocument/2006/relationships/hyperlink" Target="https://www.england.nhs.uk/commitment-to-carers/carers-toolkit/" TargetMode="External"/><Relationship Id="rId9" Type="http://schemas.openxmlformats.org/officeDocument/2006/relationships/hyperlink" Target="https://www.qni.org.uk/qni_learning_resource/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hildrenssociety.org.uk/sites/default/files/2020-10/gp-pack-guide_0.pdf" TargetMode="External"/><Relationship Id="rId7" Type="http://schemas.openxmlformats.org/officeDocument/2006/relationships/hyperlink" Target="https://www.childrenssociety.org.uk/sites/default/files/2020-10/supporting-young-carers-and-their-families_0.pdf" TargetMode="External"/><Relationship Id="rId2" Type="http://schemas.openxmlformats.org/officeDocument/2006/relationships/hyperlink" Target="https://www.england.nhs.uk/wp-content/uploads/2016/05/identifying-assessing-carer-hlth-wellbeing.pdf" TargetMode="External"/><Relationship Id="rId1" Type="http://schemas.openxmlformats.org/officeDocument/2006/relationships/slideLayout" Target="../slideLayouts/slideLayout12.xml"/><Relationship Id="rId6" Type="http://schemas.openxmlformats.org/officeDocument/2006/relationships/hyperlink" Target="https://www.childrenssociety.org.uk/sites/default/files/2020-10/young-carers-information-for-healthcare-professionals_0.pdf" TargetMode="External"/><Relationship Id="rId5" Type="http://schemas.openxmlformats.org/officeDocument/2006/relationships/hyperlink" Target="https://www.childrenssociety.org.uk/sites/default/files/gp-pack-booklet_0.pdf" TargetMode="External"/><Relationship Id="rId4" Type="http://schemas.openxmlformats.org/officeDocument/2006/relationships/hyperlink" Target="https://www.childrenssociety.org.uk/sites/default/files/2020-10/gp-pack-posters-2.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channel4.com/news/young-carers-say-lockdown-has-affected-their-mental-health"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protect-eu.mimecast.com/s/Vs8bC66mlfrQNjxSpdpHe/"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protect-eu.mimecast.com/s/bcs1CVm5qhxvEwghz4qnf" TargetMode="External"/><Relationship Id="rId2" Type="http://schemas.openxmlformats.org/officeDocument/2006/relationships/hyperlink" Target="https://youngcarersinschools.com/covid-19/" TargetMode="External"/><Relationship Id="rId1" Type="http://schemas.openxmlformats.org/officeDocument/2006/relationships/slideLayout" Target="../slideLayouts/slideLayout12.xml"/><Relationship Id="rId4" Type="http://schemas.openxmlformats.org/officeDocument/2006/relationships/hyperlink" Target="https://protect-eu.mimecast.com/s/145dCX67vfXJg5OikOBq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youngcarersinschools.com/covid-19/" TargetMode="External"/><Relationship Id="rId7" Type="http://schemas.openxmlformats.org/officeDocument/2006/relationships/hyperlink" Target="http://barnardos.org.uk/see-hear-respond" TargetMode="External"/><Relationship Id="rId2" Type="http://schemas.openxmlformats.org/officeDocument/2006/relationships/hyperlink" Target="https://www.childrenssociety.org.uk/youngcarer/home" TargetMode="External"/><Relationship Id="rId1" Type="http://schemas.openxmlformats.org/officeDocument/2006/relationships/slideLayout" Target="../slideLayouts/slideLayout13.xml"/><Relationship Id="rId6" Type="http://schemas.openxmlformats.org/officeDocument/2006/relationships/hyperlink" Target="mailto:Michelle.Gregory@childrenssociety.org.uk" TargetMode="External"/><Relationship Id="rId5" Type="http://schemas.openxmlformats.org/officeDocument/2006/relationships/hyperlink" Target="mailto:Rebecca.Rolfe@childrenssociety.org.uk" TargetMode="External"/><Relationship Id="rId4" Type="http://schemas.openxmlformats.org/officeDocument/2006/relationships/hyperlink" Target="mailto:YCiS@childrenssociety.org.uk"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Text Placeholder 6"/>
          <p:cNvSpPr>
            <a:spLocks noGrp="1"/>
          </p:cNvSpPr>
          <p:nvPr>
            <p:ph type="body" sz="quarter" idx="13"/>
          </p:nvPr>
        </p:nvSpPr>
        <p:spPr>
          <a:xfrm>
            <a:off x="5438471" y="1376890"/>
            <a:ext cx="5753917" cy="911797"/>
          </a:xfrm>
        </p:spPr>
        <p:txBody>
          <a:bodyPr/>
          <a:lstStyle/>
          <a:p>
            <a:r>
              <a:rPr lang="en-US" altLang="en-US" dirty="0" smtClean="0"/>
              <a:t>Young Carers and Covid </a:t>
            </a:r>
          </a:p>
          <a:p>
            <a:endParaRPr lang="en-US" altLang="en-US" sz="2000" i="1" dirty="0" smtClean="0"/>
          </a:p>
          <a:p>
            <a:r>
              <a:rPr lang="en-US" altLang="en-US" sz="2000" i="1" dirty="0" smtClean="0"/>
              <a:t>Minimizing </a:t>
            </a:r>
            <a:r>
              <a:rPr lang="en-US" altLang="en-US" sz="2000" i="1" dirty="0" smtClean="0"/>
              <a:t>impact and Maximizing outcomes</a:t>
            </a:r>
            <a:r>
              <a:rPr lang="en-US" altLang="en-US" sz="1800" i="1" dirty="0" smtClean="0"/>
              <a:t/>
            </a:r>
            <a:br>
              <a:rPr lang="en-US" altLang="en-US" sz="1800" i="1" dirty="0" smtClean="0"/>
            </a:br>
            <a:endParaRPr lang="en-US" altLang="en-US" sz="1800" i="1" dirty="0" smtClean="0"/>
          </a:p>
          <a:p>
            <a:r>
              <a:rPr lang="en-US" altLang="en-US" sz="2000" dirty="0" smtClean="0"/>
              <a:t>Rebecca </a:t>
            </a:r>
            <a:r>
              <a:rPr lang="en-US" altLang="en-US" sz="2000" dirty="0" smtClean="0"/>
              <a:t>Rolfe </a:t>
            </a:r>
            <a:r>
              <a:rPr lang="en-US" altLang="en-US" sz="2000" dirty="0"/>
              <a:t/>
            </a:r>
            <a:br>
              <a:rPr lang="en-US" altLang="en-US" sz="2000" dirty="0"/>
            </a:br>
            <a:r>
              <a:rPr lang="en-US" altLang="en-US" sz="2000" dirty="0"/>
              <a:t>Service Manager</a:t>
            </a:r>
          </a:p>
          <a:p>
            <a:r>
              <a:rPr lang="en-US" altLang="en-US" sz="2400" dirty="0"/>
              <a:t>The Children’s Society</a:t>
            </a:r>
            <a:br>
              <a:rPr lang="en-US" altLang="en-US" sz="2400" dirty="0"/>
            </a:br>
            <a:r>
              <a:rPr lang="en-US" altLang="en-US" sz="2400" dirty="0"/>
              <a:t>Include Service </a:t>
            </a:r>
          </a:p>
        </p:txBody>
      </p:sp>
      <p:sp>
        <p:nvSpPr>
          <p:cNvPr id="2" name="Slide Number Placeholder 1"/>
          <p:cNvSpPr>
            <a:spLocks noGrp="1"/>
          </p:cNvSpPr>
          <p:nvPr>
            <p:ph type="sldNum" sz="quarter" idx="16"/>
          </p:nvPr>
        </p:nvSpPr>
        <p:spPr/>
        <p:txBody>
          <a:bodyPr/>
          <a:lstStyle/>
          <a:p>
            <a:fld id="{5DBCAAE4-E1BD-4655-B144-0408507945CD}" type="slidenum">
              <a:rPr lang="en-GB" altLang="en-US" smtClean="0"/>
              <a:pPr/>
              <a:t>1</a:t>
            </a:fld>
            <a:endParaRPr lang="en-GB" altLang="en-US"/>
          </a:p>
        </p:txBody>
      </p:sp>
    </p:spTree>
    <p:extLst>
      <p:ext uri="{BB962C8B-B14F-4D97-AF65-F5344CB8AC3E}">
        <p14:creationId xmlns:p14="http://schemas.microsoft.com/office/powerpoint/2010/main" val="259929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pPr marL="0" indent="0">
              <a:buNone/>
            </a:pPr>
            <a:r>
              <a:rPr lang="en-GB" dirty="0"/>
              <a:t>Schools </a:t>
            </a:r>
          </a:p>
          <a:p>
            <a:r>
              <a:rPr lang="en-GB" b="1" dirty="0" smtClean="0"/>
              <a:t>Understand </a:t>
            </a:r>
            <a:r>
              <a:rPr lang="en-GB" dirty="0" smtClean="0"/>
              <a:t>– is there a young carer lead to approach</a:t>
            </a:r>
            <a:endParaRPr lang="en-GB" dirty="0"/>
          </a:p>
          <a:p>
            <a:r>
              <a:rPr lang="en-GB" b="1" dirty="0" smtClean="0"/>
              <a:t>Inform</a:t>
            </a:r>
            <a:r>
              <a:rPr lang="en-GB" dirty="0" smtClean="0"/>
              <a:t> – raising awareness though both staff and students to reduce stigma</a:t>
            </a:r>
            <a:endParaRPr lang="en-GB" dirty="0"/>
          </a:p>
          <a:p>
            <a:r>
              <a:rPr lang="en-GB" b="1" dirty="0" smtClean="0"/>
              <a:t>Identify</a:t>
            </a:r>
            <a:r>
              <a:rPr lang="en-GB" dirty="0" smtClean="0"/>
              <a:t>- can staff recognise indicators and action next steps</a:t>
            </a:r>
            <a:endParaRPr lang="en-GB" dirty="0"/>
          </a:p>
          <a:p>
            <a:r>
              <a:rPr lang="en-GB" b="1" dirty="0" smtClean="0"/>
              <a:t>Listen</a:t>
            </a:r>
            <a:r>
              <a:rPr lang="en-GB" dirty="0" smtClean="0"/>
              <a:t>- space to talk, or just rest</a:t>
            </a:r>
            <a:endParaRPr lang="en-GB" dirty="0"/>
          </a:p>
          <a:p>
            <a:r>
              <a:rPr lang="en-GB" b="1" dirty="0" smtClean="0"/>
              <a:t>Support</a:t>
            </a:r>
            <a:r>
              <a:rPr lang="en-GB" dirty="0" smtClean="0"/>
              <a:t>- practical intervention, space to call home, homework support during school day, signposting/ referring to local Young Carers Service or EH or for assessments if necessary</a:t>
            </a:r>
            <a:endParaRPr lang="en-GB" dirty="0"/>
          </a:p>
          <a:p>
            <a:endParaRPr lang="en-GB" dirty="0"/>
          </a:p>
        </p:txBody>
      </p:sp>
      <p:sp>
        <p:nvSpPr>
          <p:cNvPr id="5" name="Text Placeholder 4"/>
          <p:cNvSpPr>
            <a:spLocks noGrp="1"/>
          </p:cNvSpPr>
          <p:nvPr>
            <p:ph type="body" sz="quarter" idx="27"/>
          </p:nvPr>
        </p:nvSpPr>
        <p:spPr/>
        <p:txBody>
          <a:bodyPr/>
          <a:lstStyle/>
          <a:p>
            <a:r>
              <a:rPr lang="en-GB" dirty="0"/>
              <a:t>Created and developed by Young Carers</a:t>
            </a:r>
            <a:br>
              <a:rPr lang="en-GB" dirty="0"/>
            </a:br>
            <a:r>
              <a:rPr lang="en-GB" dirty="0"/>
              <a:t>Five key actions</a:t>
            </a:r>
          </a:p>
        </p:txBody>
      </p:sp>
      <p:pic>
        <p:nvPicPr>
          <p:cNvPr id="8" name="Picture Placeholder 7"/>
          <p:cNvPicPr>
            <a:picLocks noGrp="1" noChangeAspect="1"/>
          </p:cNvPicPr>
          <p:nvPr>
            <p:ph type="pic" sz="quarter" idx="18"/>
          </p:nvPr>
        </p:nvPicPr>
        <p:blipFill>
          <a:blip r:embed="rId2"/>
          <a:srcRect l="6517" r="6517"/>
          <a:stretch>
            <a:fillRect/>
          </a:stretch>
        </p:blipFill>
        <p:spPr>
          <a:xfrm>
            <a:off x="6164747" y="54754"/>
            <a:ext cx="5984058" cy="6732065"/>
          </a:xfrm>
          <a:prstGeom prst="rect">
            <a:avLst/>
          </a:prstGeom>
          <a:ln w="76200">
            <a:solidFill>
              <a:schemeClr val="tx1"/>
            </a:solidFill>
          </a:ln>
        </p:spPr>
      </p:pic>
    </p:spTree>
    <p:extLst>
      <p:ext uri="{BB962C8B-B14F-4D97-AF65-F5344CB8AC3E}">
        <p14:creationId xmlns:p14="http://schemas.microsoft.com/office/powerpoint/2010/main" val="1894458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05067" y="187378"/>
            <a:ext cx="7534805" cy="1200329"/>
          </a:xfrm>
        </p:spPr>
        <p:txBody>
          <a:bodyPr/>
          <a:lstStyle/>
          <a:p>
            <a:r>
              <a:rPr lang="en-GB" altLang="en-US" sz="2800" dirty="0">
                <a:solidFill>
                  <a:srgbClr val="1B2C5D"/>
                </a:solidFill>
                <a:cs typeface="Arial" panose="020B0604020202020204" pitchFamily="34" charset="0"/>
              </a:rPr>
              <a:t>The Impact of YCiS Award</a:t>
            </a:r>
            <a:endParaRPr lang="en-GB" sz="2800"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736990" y="1339851"/>
            <a:ext cx="2824162" cy="2592388"/>
          </a:xfrm>
          <a:prstGeom prst="rect">
            <a:avLst/>
          </a:prstGeom>
          <a:ln>
            <a:noFill/>
          </a:ln>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5915" y="1287464"/>
            <a:ext cx="28797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7231" y="3932239"/>
            <a:ext cx="312102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520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33464" y="317851"/>
            <a:ext cx="7534805" cy="1200329"/>
          </a:xfrm>
        </p:spPr>
        <p:txBody>
          <a:bodyPr/>
          <a:lstStyle/>
          <a:p>
            <a:r>
              <a:rPr lang="en-GB" altLang="en-US" sz="2800" dirty="0">
                <a:solidFill>
                  <a:srgbClr val="1B2C5D"/>
                </a:solidFill>
                <a:cs typeface="Arial" panose="020B0604020202020204" pitchFamily="34" charset="0"/>
              </a:rPr>
              <a:t>The Impact of YCiS Award</a:t>
            </a:r>
            <a:endParaRPr lang="en-GB" sz="2800" dirty="0"/>
          </a:p>
        </p:txBody>
      </p:sp>
      <p:pic>
        <p:nvPicPr>
          <p:cNvPr id="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464" y="1949993"/>
            <a:ext cx="3436099" cy="30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7881259" y="1737928"/>
            <a:ext cx="3987010" cy="3208919"/>
          </a:xfrm>
          <a:prstGeom prst="rect">
            <a:avLst/>
          </a:prstGeom>
          <a:ln>
            <a:noFill/>
          </a:ln>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400" b="0" i="1" kern="1200" baseline="0">
                <a:solidFill>
                  <a:schemeClr val="tx1"/>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defRPr/>
            </a:pPr>
            <a:endParaRPr lang="en-GB" altLang="en-US" sz="2000" dirty="0" smtClean="0">
              <a:solidFill>
                <a:srgbClr val="1B2C5D"/>
              </a:solidFill>
              <a:latin typeface="Arial" panose="020B0604020202020204" pitchFamily="34" charset="0"/>
              <a:cs typeface="Arial" panose="020B0604020202020204" pitchFamily="34" charset="0"/>
            </a:endParaRPr>
          </a:p>
          <a:p>
            <a:pPr algn="ctr">
              <a:defRPr/>
            </a:pPr>
            <a:endParaRPr lang="en-GB" altLang="en-US" sz="2000" dirty="0" smtClean="0">
              <a:solidFill>
                <a:srgbClr val="1B2C5D"/>
              </a:solidFill>
              <a:latin typeface="Arial" panose="020B0604020202020204" pitchFamily="34" charset="0"/>
              <a:cs typeface="Arial" panose="020B0604020202020204" pitchFamily="34" charset="0"/>
            </a:endParaRPr>
          </a:p>
          <a:p>
            <a:pPr algn="ctr">
              <a:defRPr/>
            </a:pPr>
            <a:r>
              <a:rPr lang="en-GB" altLang="en-US" sz="2000" dirty="0" smtClean="0">
                <a:solidFill>
                  <a:srgbClr val="1B2C5D"/>
                </a:solidFill>
                <a:latin typeface="Arial" panose="020B0604020202020204" pitchFamily="34" charset="0"/>
                <a:cs typeface="Arial" panose="020B0604020202020204" pitchFamily="34" charset="0"/>
              </a:rPr>
              <a:t>“The Young Carers in Schools Programme has enabled us to ensure that the right support is in place fro young carers. We are now more aware and more able to address their needs”</a:t>
            </a:r>
          </a:p>
          <a:p>
            <a:pPr algn="ctr">
              <a:defRPr/>
            </a:pPr>
            <a:r>
              <a:rPr lang="en-GB" altLang="en-US" sz="2000" dirty="0" smtClean="0">
                <a:solidFill>
                  <a:srgbClr val="1B2C5D"/>
                </a:solidFill>
                <a:latin typeface="Arial" panose="020B0604020202020204" pitchFamily="34" charset="0"/>
                <a:cs typeface="Arial" panose="020B0604020202020204" pitchFamily="34" charset="0"/>
              </a:rPr>
              <a:t>Head teacher</a:t>
            </a:r>
            <a:endParaRPr lang="en-GB" altLang="en-US" sz="2000" dirty="0">
              <a:solidFill>
                <a:srgbClr val="1B2C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655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25605" y="2880086"/>
            <a:ext cx="7742285" cy="3854715"/>
          </a:xfrm>
        </p:spPr>
        <p:txBody>
          <a:bodyPr/>
          <a:lstStyle/>
          <a:p>
            <a:r>
              <a:rPr lang="en-US" sz="1400" i="0" dirty="0"/>
              <a:t>School Nurses play an important role in identifying and working with young </a:t>
            </a:r>
            <a:r>
              <a:rPr lang="en-US" sz="1400" i="0" dirty="0" err="1"/>
              <a:t>carers</a:t>
            </a:r>
            <a:r>
              <a:rPr lang="en-US" sz="1400" i="0" dirty="0"/>
              <a:t> in school. Here are a list of trainings and resources to help school nurses do this effectively:</a:t>
            </a:r>
          </a:p>
          <a:p>
            <a:r>
              <a:rPr lang="en-US" sz="1400" i="0" dirty="0">
                <a:hlinkClick r:id="rId2"/>
              </a:rPr>
              <a:t>School Nurse Pathway</a:t>
            </a:r>
            <a:r>
              <a:rPr lang="en-US" sz="1400" i="0" dirty="0"/>
              <a:t> — designed to guide school nurses to the right support for young </a:t>
            </a:r>
            <a:r>
              <a:rPr lang="en-US" sz="1400" i="0" dirty="0" err="1"/>
              <a:t>carers</a:t>
            </a:r>
            <a:endParaRPr lang="en-US" sz="1400" i="0" dirty="0"/>
          </a:p>
          <a:p>
            <a:r>
              <a:rPr lang="en-US" sz="1400" i="0" dirty="0">
                <a:hlinkClick r:id="rId3"/>
              </a:rPr>
              <a:t>School Nurse Website</a:t>
            </a:r>
            <a:r>
              <a:rPr lang="en-US" sz="1400" i="0" dirty="0"/>
              <a:t> - explanation of who young </a:t>
            </a:r>
            <a:r>
              <a:rPr lang="en-US" sz="1400" i="0" dirty="0" err="1"/>
              <a:t>carers</a:t>
            </a:r>
            <a:r>
              <a:rPr lang="en-US" sz="1400" i="0" dirty="0"/>
              <a:t> are and what school nurses can do to support them.</a:t>
            </a:r>
          </a:p>
          <a:p>
            <a:r>
              <a:rPr lang="en-US" sz="1400" i="0" dirty="0">
                <a:hlinkClick r:id="rId4"/>
              </a:rPr>
              <a:t>NHS Carers Toolkit</a:t>
            </a:r>
            <a:r>
              <a:rPr lang="en-US" sz="1400" i="0" dirty="0"/>
              <a:t> — covers duties on NHS </a:t>
            </a:r>
            <a:r>
              <a:rPr lang="en-US" sz="1400" i="0" dirty="0" err="1"/>
              <a:t>organisations</a:t>
            </a:r>
            <a:r>
              <a:rPr lang="en-US" sz="1400" i="0" dirty="0"/>
              <a:t> brought about by the </a:t>
            </a:r>
            <a:r>
              <a:rPr lang="en-US" sz="1400" i="0" dirty="0">
                <a:hlinkClick r:id="rId5"/>
              </a:rPr>
              <a:t>Care Act 2014</a:t>
            </a:r>
            <a:r>
              <a:rPr lang="en-US" sz="1400" i="0" dirty="0"/>
              <a:t> and the </a:t>
            </a:r>
            <a:r>
              <a:rPr lang="en-US" sz="1400" i="0" dirty="0">
                <a:hlinkClick r:id="rId6"/>
              </a:rPr>
              <a:t>Children and Families Act 2014</a:t>
            </a:r>
            <a:r>
              <a:rPr lang="en-US" sz="1400" i="0" dirty="0"/>
              <a:t>.</a:t>
            </a:r>
          </a:p>
          <a:p>
            <a:r>
              <a:rPr lang="en-US" sz="1400" i="0" dirty="0"/>
              <a:t>Queens Nursing Institute </a:t>
            </a:r>
            <a:r>
              <a:rPr lang="en-US" sz="1400" i="0" dirty="0" err="1"/>
              <a:t>carers</a:t>
            </a:r>
            <a:r>
              <a:rPr lang="en-US" sz="1400" i="0" dirty="0"/>
              <a:t> Resource Project — The QNI has developed three free online resources to support nurses who work with </a:t>
            </a:r>
            <a:r>
              <a:rPr lang="en-US" sz="1400" i="0" dirty="0" err="1"/>
              <a:t>carers</a:t>
            </a:r>
            <a:r>
              <a:rPr lang="en-US" sz="1400" i="0" dirty="0"/>
              <a:t>. One specifically developed for </a:t>
            </a:r>
            <a:r>
              <a:rPr lang="en-US" sz="1400" i="0" dirty="0">
                <a:hlinkClick r:id="rId7"/>
              </a:rPr>
              <a:t>Nurses working in General Practice</a:t>
            </a:r>
            <a:r>
              <a:rPr lang="en-US" sz="1400" i="0" dirty="0"/>
              <a:t>, one specifically for </a:t>
            </a:r>
            <a:r>
              <a:rPr lang="en-US" sz="1400" i="0" dirty="0">
                <a:hlinkClick r:id="rId8"/>
              </a:rPr>
              <a:t>School Nurses</a:t>
            </a:r>
            <a:r>
              <a:rPr lang="en-US" sz="1400" i="0" dirty="0"/>
              <a:t> and one for </a:t>
            </a:r>
            <a:r>
              <a:rPr lang="en-US" sz="1400" i="0" dirty="0">
                <a:hlinkClick r:id="rId9"/>
              </a:rPr>
              <a:t>Community Nurses</a:t>
            </a:r>
            <a:r>
              <a:rPr lang="en-US" sz="1400" i="0" dirty="0"/>
              <a:t> to enable effective identification.</a:t>
            </a:r>
          </a:p>
          <a:p>
            <a:r>
              <a:rPr lang="en-US" sz="1400" i="0" dirty="0"/>
              <a:t>Supporting Carers in General Practice — a </a:t>
            </a:r>
            <a:r>
              <a:rPr lang="en-US" sz="1400" i="0" dirty="0">
                <a:hlinkClick r:id="rId10"/>
              </a:rPr>
              <a:t>module</a:t>
            </a:r>
            <a:r>
              <a:rPr lang="en-US" sz="1400" i="0" dirty="0"/>
              <a:t> created to provide information and guidance for healthcare professionals to enable them to build </a:t>
            </a:r>
            <a:r>
              <a:rPr lang="en-US" sz="1400" i="0" dirty="0" err="1"/>
              <a:t>carer</a:t>
            </a:r>
            <a:r>
              <a:rPr lang="en-US" sz="1400" i="0" dirty="0"/>
              <a:t> involvement and support into their everyday practice.</a:t>
            </a:r>
          </a:p>
          <a:p>
            <a:endParaRPr lang="en-GB" dirty="0"/>
          </a:p>
        </p:txBody>
      </p:sp>
      <p:sp>
        <p:nvSpPr>
          <p:cNvPr id="4" name="Text Placeholder 3"/>
          <p:cNvSpPr>
            <a:spLocks noGrp="1"/>
          </p:cNvSpPr>
          <p:nvPr>
            <p:ph type="body" sz="quarter" idx="13"/>
          </p:nvPr>
        </p:nvSpPr>
        <p:spPr>
          <a:xfrm>
            <a:off x="3310236" y="865120"/>
            <a:ext cx="9129985" cy="2014966"/>
          </a:xfrm>
        </p:spPr>
        <p:txBody>
          <a:bodyPr/>
          <a:lstStyle/>
          <a:p>
            <a:endParaRPr lang="en-GB" sz="3200" dirty="0"/>
          </a:p>
          <a:p>
            <a:r>
              <a:rPr lang="en-US" sz="1800" dirty="0"/>
              <a:t>Health services are ideally positioned to identify young </a:t>
            </a:r>
            <a:r>
              <a:rPr lang="en-US" sz="1800" dirty="0" err="1"/>
              <a:t>carers</a:t>
            </a:r>
            <a:r>
              <a:rPr lang="en-US" sz="1800" dirty="0"/>
              <a:t>. If a professional can spot where extra support is needed, they can prevent potential long term </a:t>
            </a:r>
            <a:r>
              <a:rPr lang="en-US" sz="1800" dirty="0" smtClean="0"/>
              <a:t>harm.</a:t>
            </a:r>
          </a:p>
          <a:p>
            <a:r>
              <a:rPr lang="en-US" sz="1400" dirty="0"/>
              <a:t>Some of the health risks facing young </a:t>
            </a:r>
            <a:r>
              <a:rPr lang="en-US" sz="1400" dirty="0" err="1"/>
              <a:t>carers</a:t>
            </a:r>
            <a:r>
              <a:rPr lang="en-US" sz="1400" dirty="0"/>
              <a:t> include:</a:t>
            </a:r>
          </a:p>
          <a:p>
            <a:r>
              <a:rPr lang="en-US" sz="1400" dirty="0"/>
              <a:t>Becoming ill or suffering an injury when lifting or dressing someone</a:t>
            </a:r>
          </a:p>
          <a:p>
            <a:r>
              <a:rPr lang="en-US" sz="1400" dirty="0"/>
              <a:t>Developing emotional problems</a:t>
            </a:r>
          </a:p>
          <a:p>
            <a:r>
              <a:rPr lang="en-US" sz="1400" dirty="0"/>
              <a:t>Developing symptoms of an eating disorder</a:t>
            </a:r>
          </a:p>
          <a:p>
            <a:endParaRPr lang="en-GB" sz="1800" dirty="0"/>
          </a:p>
          <a:p>
            <a:endParaRPr lang="en-GB" dirty="0"/>
          </a:p>
        </p:txBody>
      </p:sp>
      <p:sp>
        <p:nvSpPr>
          <p:cNvPr id="5" name="Text Placeholder 4"/>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57915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13717" y="1138893"/>
            <a:ext cx="7478283" cy="3010187"/>
          </a:xfrm>
        </p:spPr>
        <p:txBody>
          <a:bodyPr/>
          <a:lstStyle/>
          <a:p>
            <a:r>
              <a:rPr lang="en-US" sz="1800" i="0" dirty="0"/>
              <a:t>NHS England and its partners have developed a </a:t>
            </a:r>
            <a:r>
              <a:rPr lang="en-US" sz="1800" i="0" dirty="0">
                <a:hlinkClick r:id="rId2"/>
              </a:rPr>
              <a:t>toolkit</a:t>
            </a:r>
            <a:r>
              <a:rPr lang="en-US" sz="1800" i="0" dirty="0"/>
              <a:t> to help health and social care </a:t>
            </a:r>
            <a:r>
              <a:rPr lang="en-US" sz="1800" i="0" dirty="0" err="1"/>
              <a:t>organisations</a:t>
            </a:r>
            <a:r>
              <a:rPr lang="en-US" sz="1800" i="0" dirty="0"/>
              <a:t> work together in identifying, assessing and supporting the well-being of </a:t>
            </a:r>
            <a:r>
              <a:rPr lang="en-US" sz="1800" i="0" dirty="0" err="1"/>
              <a:t>carers</a:t>
            </a:r>
            <a:r>
              <a:rPr lang="en-US" sz="1800" i="0" dirty="0"/>
              <a:t> and their families</a:t>
            </a:r>
            <a:r>
              <a:rPr lang="en-US" sz="1800" i="0" dirty="0" smtClean="0"/>
              <a:t>.</a:t>
            </a:r>
          </a:p>
          <a:p>
            <a:endParaRPr lang="en-US" sz="1800" i="0" dirty="0"/>
          </a:p>
          <a:p>
            <a:r>
              <a:rPr lang="en-US" sz="1800" i="0" dirty="0"/>
              <a:t>Our GP and Health Professionals Pack contains a </a:t>
            </a:r>
            <a:r>
              <a:rPr lang="en-US" sz="1800" i="0" dirty="0">
                <a:hlinkClick r:id="rId3" tooltip="gp-pack-guide_0.pdf"/>
              </a:rPr>
              <a:t>guide for supporting, identifying and signposting young </a:t>
            </a:r>
            <a:r>
              <a:rPr lang="en-US" sz="1800" i="0" dirty="0" err="1">
                <a:hlinkClick r:id="rId3" tooltip="gp-pack-guide_0.pdf"/>
              </a:rPr>
              <a:t>carers</a:t>
            </a:r>
            <a:r>
              <a:rPr lang="en-US" sz="1800" i="0" dirty="0"/>
              <a:t>, </a:t>
            </a:r>
            <a:r>
              <a:rPr lang="en-US" sz="1800" i="0" dirty="0">
                <a:hlinkClick r:id="rId4" tooltip="gp-pack-posters-2.pdf"/>
              </a:rPr>
              <a:t>posters for the waiting room and staffroom</a:t>
            </a:r>
            <a:r>
              <a:rPr lang="en-US" sz="1800" i="0" dirty="0"/>
              <a:t>, and a </a:t>
            </a:r>
            <a:r>
              <a:rPr lang="en-US" sz="1800" i="0" dirty="0">
                <a:hlinkClick r:id="rId5"/>
              </a:rPr>
              <a:t>booklet for young </a:t>
            </a:r>
            <a:r>
              <a:rPr lang="en-US" sz="1800" i="0" dirty="0" err="1">
                <a:hlinkClick r:id="rId5"/>
              </a:rPr>
              <a:t>carers</a:t>
            </a:r>
            <a:r>
              <a:rPr lang="en-US" sz="1800" i="0" dirty="0"/>
              <a:t>.</a:t>
            </a:r>
          </a:p>
          <a:p>
            <a:endParaRPr lang="en-US" sz="1800" i="0" dirty="0" smtClean="0"/>
          </a:p>
          <a:p>
            <a:endParaRPr lang="en-US" sz="1800" i="0" dirty="0"/>
          </a:p>
          <a:p>
            <a:r>
              <a:rPr lang="en-US" sz="1800" i="0" dirty="0" smtClean="0"/>
              <a:t>Other </a:t>
            </a:r>
            <a:r>
              <a:rPr lang="en-US" sz="1800" i="0" dirty="0"/>
              <a:t>useful resources:</a:t>
            </a:r>
          </a:p>
          <a:p>
            <a:r>
              <a:rPr lang="en-US" sz="1800" i="0" dirty="0">
                <a:hlinkClick r:id="rId6" tooltip="young-carers-information-for-healthcare-professionals_0.pdf"/>
              </a:rPr>
              <a:t>Young Carers: Information for healthcare professionals</a:t>
            </a:r>
            <a:endParaRPr lang="en-US" sz="1800" i="0" dirty="0"/>
          </a:p>
          <a:p>
            <a:r>
              <a:rPr lang="en-US" sz="1800" i="0" dirty="0">
                <a:hlinkClick r:id="rId7" tooltip="supporting-young-carers-and-their-families_0.pdf"/>
              </a:rPr>
              <a:t>Supporting Young Carers and their Families</a:t>
            </a:r>
            <a:endParaRPr lang="en-US" sz="1800" i="0" dirty="0"/>
          </a:p>
          <a:p>
            <a:endParaRPr lang="en-GB" dirty="0"/>
          </a:p>
        </p:txBody>
      </p:sp>
      <p:sp>
        <p:nvSpPr>
          <p:cNvPr id="3" name="Text Placeholder 2"/>
          <p:cNvSpPr>
            <a:spLocks noGrp="1"/>
          </p:cNvSpPr>
          <p:nvPr>
            <p:ph type="body" sz="quarter" idx="11"/>
          </p:nvPr>
        </p:nvSpPr>
        <p:spPr/>
        <p:txBody>
          <a:bodyPr/>
          <a:lstStyle/>
          <a:p>
            <a:endParaRPr lang="en-GB"/>
          </a:p>
        </p:txBody>
      </p:sp>
      <p:sp>
        <p:nvSpPr>
          <p:cNvPr id="5" name="Text Placeholder 4"/>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24403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88" y="629677"/>
            <a:ext cx="9231607" cy="5570756"/>
          </a:xfrm>
          <a:prstGeom prst="rect">
            <a:avLst/>
          </a:prstGeom>
        </p:spPr>
        <p:txBody>
          <a:bodyPr wrap="square">
            <a:spAutoFit/>
          </a:bodyPr>
          <a:lstStyle/>
          <a:p>
            <a:r>
              <a:rPr lang="en-US" sz="2800" b="1" dirty="0" smtClean="0">
                <a:latin typeface="Georgia" panose="02040502050405020303" pitchFamily="18" charset="0"/>
              </a:rPr>
              <a:t>Supporting</a:t>
            </a:r>
            <a:r>
              <a:rPr lang="en-US" sz="2800" b="1" dirty="0">
                <a:latin typeface="Georgia" panose="02040502050405020303" pitchFamily="18" charset="0"/>
              </a:rPr>
              <a:t>, identifying and signposting young </a:t>
            </a:r>
            <a:r>
              <a:rPr lang="en-US" sz="2800" b="1" dirty="0" err="1">
                <a:latin typeface="Georgia" panose="02040502050405020303" pitchFamily="18" charset="0"/>
              </a:rPr>
              <a:t>carers</a:t>
            </a:r>
            <a:r>
              <a:rPr lang="en-US" sz="2800" b="1" dirty="0">
                <a:latin typeface="Georgia" panose="02040502050405020303" pitchFamily="18" charset="0"/>
              </a:rPr>
              <a:t> in your </a:t>
            </a:r>
            <a:r>
              <a:rPr lang="en-US" sz="2800" b="1" dirty="0" smtClean="0">
                <a:latin typeface="Georgia" panose="02040502050405020303" pitchFamily="18" charset="0"/>
              </a:rPr>
              <a:t>adult departments:</a:t>
            </a:r>
          </a:p>
          <a:p>
            <a:endParaRPr lang="en-US" sz="2000" dirty="0"/>
          </a:p>
          <a:p>
            <a:r>
              <a:rPr lang="en-US" sz="2000" dirty="0" smtClean="0"/>
              <a:t>How </a:t>
            </a:r>
            <a:r>
              <a:rPr lang="en-US" sz="2000" dirty="0"/>
              <a:t>can you identify through your practice situations and families where there might be young </a:t>
            </a:r>
            <a:r>
              <a:rPr lang="en-US" sz="2000" dirty="0" err="1"/>
              <a:t>carers</a:t>
            </a:r>
            <a:r>
              <a:rPr lang="en-US" sz="2000" dirty="0"/>
              <a:t>? Ask the following questions: </a:t>
            </a:r>
            <a:endParaRPr lang="en-US" sz="2000" dirty="0" smtClean="0"/>
          </a:p>
          <a:p>
            <a:endParaRPr lang="en-US" sz="2000" dirty="0"/>
          </a:p>
          <a:p>
            <a:endParaRPr lang="en-US" sz="2000" dirty="0" smtClean="0"/>
          </a:p>
          <a:p>
            <a:pPr marL="342900" indent="-342900">
              <a:buAutoNum type="arabicPeriod"/>
            </a:pPr>
            <a:r>
              <a:rPr lang="en-US" sz="2000" dirty="0" smtClean="0"/>
              <a:t>Who </a:t>
            </a:r>
            <a:r>
              <a:rPr lang="en-US" sz="2000" dirty="0"/>
              <a:t>helps to care for the person at home</a:t>
            </a:r>
            <a:r>
              <a:rPr lang="en-US" sz="2000" dirty="0" smtClean="0"/>
              <a:t>?</a:t>
            </a:r>
          </a:p>
          <a:p>
            <a:pPr marL="342900" indent="-342900">
              <a:buAutoNum type="arabicPeriod"/>
            </a:pPr>
            <a:r>
              <a:rPr lang="en-US" sz="2000" dirty="0" smtClean="0"/>
              <a:t>What </a:t>
            </a:r>
            <a:r>
              <a:rPr lang="en-US" sz="2000" dirty="0"/>
              <a:t>effect does their condition and personal care needs have on the family</a:t>
            </a:r>
            <a:r>
              <a:rPr lang="en-US" sz="2000" dirty="0" smtClean="0"/>
              <a:t>?</a:t>
            </a:r>
          </a:p>
          <a:p>
            <a:pPr marL="342900" indent="-342900">
              <a:buAutoNum type="arabicPeriod"/>
            </a:pPr>
            <a:r>
              <a:rPr lang="en-US" sz="2000" dirty="0" smtClean="0"/>
              <a:t>Is </a:t>
            </a:r>
            <a:r>
              <a:rPr lang="en-US" sz="2000" dirty="0"/>
              <a:t>there a child/young person in the family who helps to provide care? </a:t>
            </a:r>
            <a:endParaRPr lang="en-US" sz="2000" dirty="0" smtClean="0"/>
          </a:p>
          <a:p>
            <a:pPr marL="342900" indent="-342900">
              <a:buAutoNum type="arabicPeriod"/>
            </a:pPr>
            <a:r>
              <a:rPr lang="en-US" sz="2000" dirty="0" smtClean="0"/>
              <a:t>How </a:t>
            </a:r>
            <a:r>
              <a:rPr lang="en-US" sz="2000" dirty="0"/>
              <a:t>does this affect the child/young person physically, emotionally or educationally</a:t>
            </a:r>
            <a:r>
              <a:rPr lang="en-US" sz="2000" dirty="0" smtClean="0"/>
              <a:t>?</a:t>
            </a:r>
          </a:p>
          <a:p>
            <a:pPr marL="342900" indent="-342900">
              <a:buAutoNum type="arabicPeriod"/>
            </a:pPr>
            <a:r>
              <a:rPr lang="en-US" sz="2000" dirty="0" smtClean="0"/>
              <a:t>Is </a:t>
            </a:r>
            <a:r>
              <a:rPr lang="en-US" sz="2000" dirty="0"/>
              <a:t>there any direct help that would support the young </a:t>
            </a:r>
            <a:r>
              <a:rPr lang="en-US" sz="2000" dirty="0" err="1"/>
              <a:t>carer</a:t>
            </a:r>
            <a:r>
              <a:rPr lang="en-US" sz="2000" dirty="0" smtClean="0"/>
              <a:t>?</a:t>
            </a:r>
          </a:p>
          <a:p>
            <a:pPr marL="342900" indent="-342900">
              <a:buAutoNum type="arabicPeriod"/>
            </a:pPr>
            <a:r>
              <a:rPr lang="en-US" sz="2000" dirty="0" smtClean="0"/>
              <a:t>Does </a:t>
            </a:r>
            <a:r>
              <a:rPr lang="en-US" sz="2000" dirty="0"/>
              <a:t>the parent need support in their parenting role? </a:t>
            </a:r>
            <a:endParaRPr lang="en-US" sz="2000" dirty="0" smtClean="0"/>
          </a:p>
          <a:p>
            <a:pPr marL="342900" indent="-342900">
              <a:buAutoNum type="arabicPeriod"/>
            </a:pPr>
            <a:r>
              <a:rPr lang="en-US" sz="2000" dirty="0" smtClean="0"/>
              <a:t>What </a:t>
            </a:r>
            <a:r>
              <a:rPr lang="en-US" sz="2000" dirty="0"/>
              <a:t>can be offered to help the whole family? </a:t>
            </a:r>
            <a:endParaRPr lang="en-US" sz="2000" dirty="0" smtClean="0"/>
          </a:p>
          <a:p>
            <a:pPr marL="342900" indent="-342900">
              <a:buAutoNum type="arabicPeriod"/>
            </a:pPr>
            <a:r>
              <a:rPr lang="en-US" sz="2000" dirty="0" smtClean="0"/>
              <a:t>When </a:t>
            </a:r>
            <a:r>
              <a:rPr lang="en-US" sz="2000" dirty="0"/>
              <a:t>prescribing medication for your client, consider whether a young </a:t>
            </a:r>
            <a:r>
              <a:rPr lang="en-US" sz="2000" dirty="0" err="1"/>
              <a:t>carer</a:t>
            </a:r>
            <a:r>
              <a:rPr lang="en-US" sz="2000" dirty="0"/>
              <a:t> may be administering </a:t>
            </a:r>
            <a:r>
              <a:rPr lang="en-US" sz="2000" dirty="0" smtClean="0"/>
              <a:t>it? </a:t>
            </a:r>
            <a:r>
              <a:rPr lang="en-US" sz="2000" dirty="0"/>
              <a:t>Is this appropriate? Do they need support?</a:t>
            </a:r>
            <a:endParaRPr lang="en-GB"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3718" y="128153"/>
            <a:ext cx="2636622" cy="1344743"/>
          </a:xfrm>
          <a:prstGeom prst="rect">
            <a:avLst/>
          </a:prstGeom>
        </p:spPr>
      </p:pic>
    </p:spTree>
    <p:extLst>
      <p:ext uri="{BB962C8B-B14F-4D97-AF65-F5344CB8AC3E}">
        <p14:creationId xmlns:p14="http://schemas.microsoft.com/office/powerpoint/2010/main" val="186754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79050" y="148879"/>
            <a:ext cx="6501437" cy="1200329"/>
          </a:xfrm>
        </p:spPr>
        <p:txBody>
          <a:bodyPr/>
          <a:lstStyle/>
          <a:p>
            <a:pPr algn="ctr"/>
            <a:r>
              <a:rPr lang="en-GB" sz="2400" dirty="0" smtClean="0"/>
              <a:t>Young </a:t>
            </a:r>
            <a:r>
              <a:rPr lang="en-GB" sz="2400" dirty="0"/>
              <a:t>Carer Lead  </a:t>
            </a:r>
            <a:r>
              <a:rPr lang="en-GB" sz="2400" dirty="0" smtClean="0"/>
              <a:t>Professionals Lockdown </a:t>
            </a:r>
            <a:r>
              <a:rPr lang="en-GB" sz="2400" dirty="0"/>
              <a:t>Experience</a:t>
            </a:r>
          </a:p>
        </p:txBody>
      </p:sp>
      <p:sp>
        <p:nvSpPr>
          <p:cNvPr id="6" name="Slide Number Placeholder 5"/>
          <p:cNvSpPr>
            <a:spLocks noGrp="1"/>
          </p:cNvSpPr>
          <p:nvPr>
            <p:ph type="sldNum" sz="quarter" idx="16"/>
          </p:nvPr>
        </p:nvSpPr>
        <p:spPr/>
        <p:txBody>
          <a:bodyPr/>
          <a:lstStyle/>
          <a:p>
            <a:fld id="{B8817222-55F2-441D-A0EB-8F7163804036}" type="slidenum">
              <a:rPr lang="en-GB" altLang="en-US" smtClean="0"/>
              <a:pPr/>
              <a:t>16</a:t>
            </a:fld>
            <a:endParaRPr lang="en-GB" altLang="en-US"/>
          </a:p>
        </p:txBody>
      </p:sp>
      <p:sp>
        <p:nvSpPr>
          <p:cNvPr id="8" name="TextBox 7"/>
          <p:cNvSpPr txBox="1"/>
          <p:nvPr/>
        </p:nvSpPr>
        <p:spPr>
          <a:xfrm>
            <a:off x="4702848" y="2869505"/>
            <a:ext cx="2853843" cy="1292662"/>
          </a:xfrm>
          <a:prstGeom prst="rect">
            <a:avLst/>
          </a:prstGeom>
          <a:noFill/>
        </p:spPr>
        <p:txBody>
          <a:bodyPr wrap="square" rtlCol="0">
            <a:spAutoFit/>
          </a:bodyPr>
          <a:lstStyle/>
          <a:p>
            <a:r>
              <a:rPr lang="en-GB" dirty="0"/>
              <a:t>‘</a:t>
            </a:r>
            <a:r>
              <a:rPr lang="en-GB" sz="1400" dirty="0"/>
              <a:t>we have spoken to the parents, the feedback is not necessarily the same as what the child would say if we could speak to them on their own’</a:t>
            </a:r>
          </a:p>
          <a:p>
            <a:endParaRPr lang="en-GB" dirty="0"/>
          </a:p>
        </p:txBody>
      </p:sp>
      <p:sp>
        <p:nvSpPr>
          <p:cNvPr id="15" name="TextBox 14"/>
          <p:cNvSpPr txBox="1"/>
          <p:nvPr/>
        </p:nvSpPr>
        <p:spPr>
          <a:xfrm>
            <a:off x="3562479" y="5151053"/>
            <a:ext cx="2731552" cy="1508105"/>
          </a:xfrm>
          <a:prstGeom prst="rect">
            <a:avLst/>
          </a:prstGeom>
          <a:noFill/>
        </p:spPr>
        <p:txBody>
          <a:bodyPr wrap="square" rtlCol="0">
            <a:spAutoFit/>
          </a:bodyPr>
          <a:lstStyle/>
          <a:p>
            <a:r>
              <a:rPr lang="en-GB" dirty="0"/>
              <a:t>‘</a:t>
            </a:r>
            <a:r>
              <a:rPr lang="en-GB" sz="1400" dirty="0"/>
              <a:t>Managing the young people’s emotions, it’s 90% of the conversations</a:t>
            </a:r>
          </a:p>
          <a:p>
            <a:r>
              <a:rPr lang="en-GB" sz="1400" dirty="0"/>
              <a:t> we have, and it is hard to read body signals when it’s over the phone</a:t>
            </a:r>
            <a:r>
              <a:rPr lang="en-GB" dirty="0"/>
              <a:t>’</a:t>
            </a:r>
          </a:p>
        </p:txBody>
      </p:sp>
      <p:sp>
        <p:nvSpPr>
          <p:cNvPr id="16" name="TextBox 15"/>
          <p:cNvSpPr txBox="1"/>
          <p:nvPr/>
        </p:nvSpPr>
        <p:spPr>
          <a:xfrm>
            <a:off x="7775213" y="981180"/>
            <a:ext cx="2947047" cy="1169551"/>
          </a:xfrm>
          <a:prstGeom prst="rect">
            <a:avLst/>
          </a:prstGeom>
          <a:noFill/>
        </p:spPr>
        <p:txBody>
          <a:bodyPr wrap="square" rtlCol="0">
            <a:spAutoFit/>
          </a:bodyPr>
          <a:lstStyle/>
          <a:p>
            <a:r>
              <a:rPr lang="en-US" sz="1400" dirty="0"/>
              <a:t>‘Some (YC) said that their family are more reliant on them so much now.  Struggling to catch up on school work and the isolation and stress of the situation.’ </a:t>
            </a:r>
            <a:endParaRPr lang="en-GB" sz="1400" dirty="0"/>
          </a:p>
        </p:txBody>
      </p:sp>
      <p:sp>
        <p:nvSpPr>
          <p:cNvPr id="18" name="TextBox 17"/>
          <p:cNvSpPr txBox="1"/>
          <p:nvPr/>
        </p:nvSpPr>
        <p:spPr>
          <a:xfrm>
            <a:off x="8434332" y="5571624"/>
            <a:ext cx="2533529" cy="523220"/>
          </a:xfrm>
          <a:prstGeom prst="rect">
            <a:avLst/>
          </a:prstGeom>
          <a:noFill/>
        </p:spPr>
        <p:txBody>
          <a:bodyPr wrap="square" rtlCol="0">
            <a:spAutoFit/>
          </a:bodyPr>
          <a:lstStyle/>
          <a:p>
            <a:r>
              <a:rPr lang="en-GB" sz="1400" dirty="0"/>
              <a:t>‘We are worried about the YC becoming school refusers.’</a:t>
            </a:r>
          </a:p>
        </p:txBody>
      </p:sp>
      <p:sp>
        <p:nvSpPr>
          <p:cNvPr id="19" name="TextBox 18"/>
          <p:cNvSpPr txBox="1"/>
          <p:nvPr/>
        </p:nvSpPr>
        <p:spPr>
          <a:xfrm>
            <a:off x="9658471" y="2974299"/>
            <a:ext cx="2533529" cy="954107"/>
          </a:xfrm>
          <a:prstGeom prst="rect">
            <a:avLst/>
          </a:prstGeom>
          <a:noFill/>
        </p:spPr>
        <p:txBody>
          <a:bodyPr wrap="square" rtlCol="0">
            <a:spAutoFit/>
          </a:bodyPr>
          <a:lstStyle/>
          <a:p>
            <a:r>
              <a:rPr lang="en-GB" sz="1400" dirty="0"/>
              <a:t>‘…hidden YCs who are not on anyone’s radar, the (mental) illness could have been exasperated.’</a:t>
            </a:r>
          </a:p>
        </p:txBody>
      </p:sp>
      <p:sp>
        <p:nvSpPr>
          <p:cNvPr id="20" name="TextBox 19"/>
          <p:cNvSpPr txBox="1"/>
          <p:nvPr/>
        </p:nvSpPr>
        <p:spPr>
          <a:xfrm>
            <a:off x="3626537" y="1359713"/>
            <a:ext cx="3016938" cy="738664"/>
          </a:xfrm>
          <a:prstGeom prst="rect">
            <a:avLst/>
          </a:prstGeom>
          <a:noFill/>
        </p:spPr>
        <p:txBody>
          <a:bodyPr wrap="square" rtlCol="0">
            <a:spAutoFit/>
          </a:bodyPr>
          <a:lstStyle/>
          <a:p>
            <a:r>
              <a:rPr lang="en-US" sz="1400" dirty="0"/>
              <a:t>‘It is hard for YC to admit that they’re struggling when they come back to school.’</a:t>
            </a:r>
            <a:endParaRPr lang="en-GB" sz="1400" dirty="0"/>
          </a:p>
        </p:txBody>
      </p:sp>
      <p:sp>
        <p:nvSpPr>
          <p:cNvPr id="21" name="TextBox 20"/>
          <p:cNvSpPr txBox="1"/>
          <p:nvPr/>
        </p:nvSpPr>
        <p:spPr>
          <a:xfrm>
            <a:off x="6358461" y="2161236"/>
            <a:ext cx="3075179" cy="584775"/>
          </a:xfrm>
          <a:prstGeom prst="rect">
            <a:avLst/>
          </a:prstGeom>
          <a:noFill/>
        </p:spPr>
        <p:txBody>
          <a:bodyPr wrap="square" rtlCol="0">
            <a:spAutoFit/>
          </a:bodyPr>
          <a:lstStyle/>
          <a:p>
            <a:r>
              <a:rPr lang="en-GB" sz="1600" dirty="0"/>
              <a:t>‘some don’t want their child to be identified as a young carer’</a:t>
            </a:r>
          </a:p>
        </p:txBody>
      </p:sp>
      <p:sp>
        <p:nvSpPr>
          <p:cNvPr id="22" name="TextBox 21"/>
          <p:cNvSpPr txBox="1"/>
          <p:nvPr/>
        </p:nvSpPr>
        <p:spPr>
          <a:xfrm>
            <a:off x="5810614" y="4239046"/>
            <a:ext cx="5599972" cy="923330"/>
          </a:xfrm>
          <a:prstGeom prst="rect">
            <a:avLst/>
          </a:prstGeom>
          <a:noFill/>
        </p:spPr>
        <p:txBody>
          <a:bodyPr wrap="square" rtlCol="0">
            <a:spAutoFit/>
          </a:bodyPr>
          <a:lstStyle/>
          <a:p>
            <a:r>
              <a:rPr lang="en-GB" dirty="0"/>
              <a:t>‘Yr11’s have confessed that they feel robbed from everything including exams, proms, transition to college…They are a very fragile group of people.’</a:t>
            </a:r>
          </a:p>
        </p:txBody>
      </p:sp>
    </p:spTree>
    <p:extLst>
      <p:ext uri="{BB962C8B-B14F-4D97-AF65-F5344CB8AC3E}">
        <p14:creationId xmlns:p14="http://schemas.microsoft.com/office/powerpoint/2010/main" val="2924833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hlinkClick r:id="rId2"/>
              </a:rPr>
              <a:t>https://</a:t>
            </a:r>
            <a:r>
              <a:rPr lang="en-GB" dirty="0" smtClean="0">
                <a:hlinkClick r:id="rId2"/>
              </a:rPr>
              <a:t>www.channel4.com/news/young-carers-say-lockdown-has-affected-their-mental-health</a:t>
            </a:r>
            <a:endParaRPr lang="en-GB" dirty="0" smtClean="0"/>
          </a:p>
        </p:txBody>
      </p:sp>
    </p:spTree>
    <p:extLst>
      <p:ext uri="{BB962C8B-B14F-4D97-AF65-F5344CB8AC3E}">
        <p14:creationId xmlns:p14="http://schemas.microsoft.com/office/powerpoint/2010/main" val="2973867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51599" y="1719415"/>
            <a:ext cx="5929039" cy="4767111"/>
          </a:xfrm>
        </p:spPr>
        <p:txBody>
          <a:bodyPr/>
          <a:lstStyle/>
          <a:p>
            <a:r>
              <a:rPr lang="en-US" dirty="0" smtClean="0"/>
              <a:t>67</a:t>
            </a:r>
            <a:r>
              <a:rPr lang="en-US" dirty="0"/>
              <a:t>% of young carers are more worried about the future since coronavirus</a:t>
            </a:r>
            <a:endParaRPr lang="en-GB" dirty="0"/>
          </a:p>
          <a:p>
            <a:r>
              <a:rPr lang="en-US" dirty="0"/>
              <a:t>66% of young carers are feeling more stressed</a:t>
            </a:r>
            <a:endParaRPr lang="en-GB" dirty="0"/>
          </a:p>
          <a:p>
            <a:r>
              <a:rPr lang="en-US" dirty="0"/>
              <a:t>59% of young adult carers say their mental health is worse</a:t>
            </a:r>
            <a:endParaRPr lang="en-GB" dirty="0"/>
          </a:p>
          <a:p>
            <a:r>
              <a:rPr lang="en-US" dirty="0"/>
              <a:t>52% of young adult carers feel overwhelmed by the pressures they are facing </a:t>
            </a:r>
            <a:r>
              <a:rPr lang="en-US" dirty="0" smtClean="0"/>
              <a:t>now </a:t>
            </a:r>
            <a:endParaRPr lang="en-US" sz="1000" dirty="0"/>
          </a:p>
          <a:p>
            <a:r>
              <a:rPr lang="en-US" sz="1000" dirty="0"/>
              <a:t>Carers Trust  2020 </a:t>
            </a:r>
            <a:r>
              <a:rPr lang="en-US" sz="1050" b="1" u="sng" dirty="0">
                <a:hlinkClick r:id="rId2"/>
              </a:rPr>
              <a:t>https://carers.org/</a:t>
            </a:r>
            <a:endParaRPr lang="en-GB" sz="1050" dirty="0"/>
          </a:p>
          <a:p>
            <a:endParaRPr lang="en-GB" dirty="0"/>
          </a:p>
        </p:txBody>
      </p:sp>
      <p:sp>
        <p:nvSpPr>
          <p:cNvPr id="4" name="Text Placeholder 3"/>
          <p:cNvSpPr>
            <a:spLocks noGrp="1"/>
          </p:cNvSpPr>
          <p:nvPr>
            <p:ph type="body" sz="quarter" idx="13"/>
          </p:nvPr>
        </p:nvSpPr>
        <p:spPr>
          <a:xfrm>
            <a:off x="3916121" y="367948"/>
            <a:ext cx="5651104" cy="1200329"/>
          </a:xfrm>
        </p:spPr>
        <p:txBody>
          <a:bodyPr/>
          <a:lstStyle/>
          <a:p>
            <a:r>
              <a:rPr lang="en-GB" sz="2800" dirty="0"/>
              <a:t>Young Carers experience of lockdown</a:t>
            </a:r>
          </a:p>
        </p:txBody>
      </p:sp>
      <p:sp>
        <p:nvSpPr>
          <p:cNvPr id="6" name="Slide Number Placeholder 5"/>
          <p:cNvSpPr>
            <a:spLocks noGrp="1"/>
          </p:cNvSpPr>
          <p:nvPr>
            <p:ph type="sldNum" sz="quarter" idx="16"/>
          </p:nvPr>
        </p:nvSpPr>
        <p:spPr/>
        <p:txBody>
          <a:bodyPr/>
          <a:lstStyle/>
          <a:p>
            <a:fld id="{B8817222-55F2-441D-A0EB-8F7163804036}" type="slidenum">
              <a:rPr lang="en-GB" altLang="en-US" smtClean="0"/>
              <a:pPr/>
              <a:t>18</a:t>
            </a:fld>
            <a:endParaRPr lang="en-GB" altLang="en-US"/>
          </a:p>
        </p:txBody>
      </p:sp>
    </p:spTree>
    <p:extLst>
      <p:ext uri="{BB962C8B-B14F-4D97-AF65-F5344CB8AC3E}">
        <p14:creationId xmlns:p14="http://schemas.microsoft.com/office/powerpoint/2010/main" val="493765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90572" y="1255486"/>
            <a:ext cx="7648804" cy="5629897"/>
          </a:xfrm>
        </p:spPr>
        <p:txBody>
          <a:bodyPr/>
          <a:lstStyle/>
          <a:p>
            <a:r>
              <a:rPr lang="en-GB" dirty="0" smtClean="0"/>
              <a:t> </a:t>
            </a:r>
            <a:r>
              <a:rPr lang="en-GB" b="1" i="0" dirty="0" smtClean="0"/>
              <a:t>Covid Recovery Kit</a:t>
            </a:r>
            <a:endParaRPr lang="en-GB" i="0" dirty="0" smtClean="0"/>
          </a:p>
          <a:p>
            <a:r>
              <a:rPr lang="en-GB" sz="2200" i="0" dirty="0" smtClean="0"/>
              <a:t>In collaboration with Carers Trust.</a:t>
            </a:r>
          </a:p>
          <a:p>
            <a:r>
              <a:rPr lang="en-GB" sz="2200" i="0" dirty="0" smtClean="0"/>
              <a:t>Includes:</a:t>
            </a:r>
          </a:p>
          <a:p>
            <a:pPr marL="342900" indent="-342900">
              <a:buFont typeface="Arial" panose="020B0604020202020204" pitchFamily="34" charset="0"/>
              <a:buChar char="•"/>
            </a:pPr>
            <a:r>
              <a:rPr lang="en-GB" sz="2200" i="0" dirty="0" smtClean="0"/>
              <a:t> Staff </a:t>
            </a:r>
            <a:r>
              <a:rPr lang="en-GB" sz="2200" i="0" dirty="0"/>
              <a:t>briefing </a:t>
            </a:r>
            <a:r>
              <a:rPr lang="en-GB" sz="2200" i="0" dirty="0" smtClean="0"/>
              <a:t>PowerPoint </a:t>
            </a:r>
            <a:r>
              <a:rPr lang="en-GB" sz="2200" i="0" dirty="0"/>
              <a:t>presentation. Simple no nonsense 6 slides </a:t>
            </a:r>
            <a:endParaRPr lang="en-GB" sz="2200" i="0" dirty="0" smtClean="0"/>
          </a:p>
          <a:p>
            <a:pPr marL="342900" indent="-342900">
              <a:buFont typeface="Arial" panose="020B0604020202020204" pitchFamily="34" charset="0"/>
              <a:buChar char="•"/>
            </a:pPr>
            <a:r>
              <a:rPr lang="en-GB" sz="2200" i="0" dirty="0" smtClean="0"/>
              <a:t>Top tips 2 sided – great poster guide</a:t>
            </a:r>
          </a:p>
          <a:p>
            <a:r>
              <a:rPr lang="en-GB" sz="2200" dirty="0">
                <a:hlinkClick r:id="rId2"/>
              </a:rPr>
              <a:t>https://youngcarersinschools.com/covid-19/</a:t>
            </a:r>
            <a:endParaRPr lang="en-GB" sz="2200" dirty="0"/>
          </a:p>
          <a:p>
            <a:endParaRPr lang="en-GB" sz="2200" i="0" dirty="0"/>
          </a:p>
          <a:p>
            <a:r>
              <a:rPr lang="en-GB" sz="2200" i="0" dirty="0" smtClean="0"/>
              <a:t>In addition: Sheffield Young Carers plus 11 other YC Services bought together a panel of young carers.</a:t>
            </a:r>
          </a:p>
          <a:p>
            <a:r>
              <a:rPr lang="en-GB" sz="2200" i="0" dirty="0"/>
              <a:t>‘</a:t>
            </a:r>
            <a:r>
              <a:rPr lang="en-GB" sz="2200" i="0" u="sng" dirty="0">
                <a:hlinkClick r:id="rId3"/>
              </a:rPr>
              <a:t>Top Tips</a:t>
            </a:r>
            <a:r>
              <a:rPr lang="en-GB" sz="2200" i="0" dirty="0"/>
              <a:t>’ </a:t>
            </a:r>
          </a:p>
          <a:p>
            <a:r>
              <a:rPr lang="en-GB" sz="2200" i="0" dirty="0"/>
              <a:t>‘</a:t>
            </a:r>
            <a:r>
              <a:rPr lang="en-GB" sz="2200" i="0" u="sng" dirty="0">
                <a:hlinkClick r:id="rId4"/>
              </a:rPr>
              <a:t>Young Carers Identification </a:t>
            </a:r>
            <a:r>
              <a:rPr lang="en-GB" sz="2200" i="0" u="sng" dirty="0" smtClean="0">
                <a:hlinkClick r:id="rId4"/>
              </a:rPr>
              <a:t>Guide</a:t>
            </a:r>
            <a:r>
              <a:rPr lang="en-GB" sz="2200" i="0" u="sng" dirty="0" smtClean="0"/>
              <a:t>’</a:t>
            </a:r>
          </a:p>
          <a:p>
            <a:endParaRPr lang="en-GB" u="sng" dirty="0"/>
          </a:p>
          <a:p>
            <a:endParaRPr lang="en-GB" dirty="0" smtClean="0"/>
          </a:p>
          <a:p>
            <a:endParaRPr lang="en-GB" dirty="0"/>
          </a:p>
          <a:p>
            <a:endParaRPr lang="en-GB" dirty="0"/>
          </a:p>
        </p:txBody>
      </p:sp>
      <p:sp>
        <p:nvSpPr>
          <p:cNvPr id="4" name="Text Placeholder 3"/>
          <p:cNvSpPr>
            <a:spLocks noGrp="1"/>
          </p:cNvSpPr>
          <p:nvPr>
            <p:ph type="body" sz="quarter" idx="13"/>
          </p:nvPr>
        </p:nvSpPr>
        <p:spPr>
          <a:xfrm>
            <a:off x="3567043" y="477839"/>
            <a:ext cx="7536160" cy="646331"/>
          </a:xfrm>
        </p:spPr>
        <p:txBody>
          <a:bodyPr/>
          <a:lstStyle/>
          <a:p>
            <a:r>
              <a:rPr lang="en-GB" dirty="0" smtClean="0"/>
              <a:t>Response to Covid 19</a:t>
            </a:r>
            <a:endParaRPr lang="en-GB" dirty="0"/>
          </a:p>
        </p:txBody>
      </p:sp>
    </p:spTree>
    <p:extLst>
      <p:ext uri="{BB962C8B-B14F-4D97-AF65-F5344CB8AC3E}">
        <p14:creationId xmlns:p14="http://schemas.microsoft.com/office/powerpoint/2010/main" val="3351106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13717" y="788465"/>
            <a:ext cx="7478283" cy="5639712"/>
          </a:xfrm>
        </p:spPr>
        <p:txBody>
          <a:bodyPr/>
          <a:lstStyle/>
          <a:p>
            <a:pPr marL="342900" indent="-342900">
              <a:buFont typeface="Arial" panose="020B0604020202020204" pitchFamily="34" charset="0"/>
              <a:buChar char="•"/>
            </a:pPr>
            <a:r>
              <a:rPr lang="en-GB" sz="2000" dirty="0" smtClean="0"/>
              <a:t>Context: Legal definitions and rights</a:t>
            </a:r>
          </a:p>
          <a:p>
            <a:endParaRPr lang="en-GB" sz="2000" dirty="0" smtClean="0"/>
          </a:p>
          <a:p>
            <a:pPr marL="342900" indent="-342900">
              <a:buFont typeface="Arial" panose="020B0604020202020204" pitchFamily="34" charset="0"/>
              <a:buChar char="•"/>
            </a:pPr>
            <a:r>
              <a:rPr lang="en-GB" sz="2000" dirty="0" smtClean="0"/>
              <a:t>Impacts</a:t>
            </a:r>
          </a:p>
          <a:p>
            <a:endParaRPr lang="en-GB" sz="2000" dirty="0" smtClean="0"/>
          </a:p>
          <a:p>
            <a:pPr marL="342900" indent="-342900">
              <a:buFont typeface="Arial" panose="020B0604020202020204" pitchFamily="34" charset="0"/>
              <a:buChar char="•"/>
            </a:pPr>
            <a:r>
              <a:rPr lang="en-GB" sz="2000" dirty="0" smtClean="0"/>
              <a:t>Response : Education</a:t>
            </a:r>
          </a:p>
          <a:p>
            <a:endParaRPr lang="en-GB" sz="2000" dirty="0" smtClean="0"/>
          </a:p>
          <a:p>
            <a:pPr marL="342900" indent="-342900">
              <a:buFont typeface="Arial" panose="020B0604020202020204" pitchFamily="34" charset="0"/>
              <a:buChar char="•"/>
            </a:pPr>
            <a:r>
              <a:rPr lang="en-GB" sz="2000" dirty="0" smtClean="0"/>
              <a:t>Response : Health</a:t>
            </a:r>
          </a:p>
          <a:p>
            <a:endParaRPr lang="en-GB" sz="2000" dirty="0" smtClean="0"/>
          </a:p>
          <a:p>
            <a:pPr marL="342900" indent="-342900">
              <a:buFont typeface="Arial" panose="020B0604020202020204" pitchFamily="34" charset="0"/>
              <a:buChar char="•"/>
            </a:pPr>
            <a:r>
              <a:rPr lang="en-GB" sz="2000" dirty="0" smtClean="0"/>
              <a:t>Covid : Lived experience of lockdown</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Covid : Living in a Covid world</a:t>
            </a:r>
          </a:p>
          <a:p>
            <a:endParaRPr lang="en-GB" sz="2000" dirty="0" smtClean="0"/>
          </a:p>
          <a:p>
            <a:pPr marL="342900" indent="-342900">
              <a:buFont typeface="Arial" panose="020B0604020202020204" pitchFamily="34" charset="0"/>
              <a:buChar char="•"/>
            </a:pPr>
            <a:r>
              <a:rPr lang="en-GB" sz="2000" dirty="0" smtClean="0"/>
              <a:t>The future</a:t>
            </a:r>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Text Placeholder 2"/>
          <p:cNvSpPr>
            <a:spLocks noGrp="1"/>
          </p:cNvSpPr>
          <p:nvPr>
            <p:ph type="body" sz="quarter" idx="11"/>
          </p:nvPr>
        </p:nvSpPr>
        <p:spPr/>
        <p:txBody>
          <a:bodyPr/>
          <a:lstStyle/>
          <a:p>
            <a:endParaRPr lang="en-GB"/>
          </a:p>
        </p:txBody>
      </p:sp>
      <p:sp>
        <p:nvSpPr>
          <p:cNvPr id="5" name="Text Placeholder 4"/>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94942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253949" y="739186"/>
            <a:ext cx="7938052" cy="6053500"/>
          </a:xfrm>
        </p:spPr>
        <p:txBody>
          <a:bodyPr/>
          <a:lstStyle/>
          <a:p>
            <a:r>
              <a:rPr lang="en-GB" sz="1600" dirty="0" smtClean="0"/>
              <a:t>Indicators:</a:t>
            </a:r>
          </a:p>
          <a:p>
            <a:pPr marL="285750" indent="-285750">
              <a:buFont typeface="Arial" panose="020B0604020202020204" pitchFamily="34" charset="0"/>
              <a:buChar char="•"/>
            </a:pPr>
            <a:r>
              <a:rPr lang="en-US" sz="1600" b="0" dirty="0" smtClean="0"/>
              <a:t>Late </a:t>
            </a:r>
            <a:r>
              <a:rPr lang="en-US" sz="1600" b="0" dirty="0"/>
              <a:t>or missing days or weeks off school for no reason, or struggling to complete homework</a:t>
            </a:r>
          </a:p>
          <a:p>
            <a:pPr marL="285750" indent="-285750">
              <a:buFont typeface="Arial" panose="020B0604020202020204" pitchFamily="34" charset="0"/>
              <a:buChar char="•"/>
            </a:pPr>
            <a:r>
              <a:rPr lang="en-US" sz="1600" b="0" dirty="0" smtClean="0"/>
              <a:t>Often </a:t>
            </a:r>
            <a:r>
              <a:rPr lang="en-US" sz="1600" b="0" dirty="0"/>
              <a:t>tired, anxious or withdrawn</a:t>
            </a:r>
          </a:p>
          <a:p>
            <a:pPr marL="285750" indent="-285750">
              <a:buFont typeface="Arial" panose="020B0604020202020204" pitchFamily="34" charset="0"/>
              <a:buChar char="•"/>
            </a:pPr>
            <a:r>
              <a:rPr lang="en-US" sz="1600" b="0" dirty="0" smtClean="0"/>
              <a:t>Having </a:t>
            </a:r>
            <a:r>
              <a:rPr lang="en-US" sz="1600" b="0" dirty="0"/>
              <a:t>problems socially, and may get on better with adults displaying mature behaviour</a:t>
            </a:r>
          </a:p>
          <a:p>
            <a:pPr marL="285750" indent="-285750">
              <a:buFont typeface="Arial" panose="020B0604020202020204" pitchFamily="34" charset="0"/>
              <a:buChar char="•"/>
            </a:pPr>
            <a:r>
              <a:rPr lang="en-US" sz="1600" b="0" dirty="0" smtClean="0"/>
              <a:t>A </a:t>
            </a:r>
            <a:r>
              <a:rPr lang="en-US" sz="1600" b="0" dirty="0"/>
              <a:t>victim of bullying. This is sometimes explicitly linked to a family member’s disability, health or substance misuse problem.</a:t>
            </a:r>
          </a:p>
          <a:p>
            <a:pPr marL="285750" indent="-285750">
              <a:buFont typeface="Arial" panose="020B0604020202020204" pitchFamily="34" charset="0"/>
              <a:buChar char="•"/>
            </a:pPr>
            <a:r>
              <a:rPr lang="en-GB" sz="1600" b="0" dirty="0" smtClean="0"/>
              <a:t>Depressed</a:t>
            </a:r>
            <a:endParaRPr lang="en-GB" sz="1600" b="0" dirty="0"/>
          </a:p>
          <a:p>
            <a:pPr marL="285750" indent="-285750">
              <a:buFont typeface="Arial" panose="020B0604020202020204" pitchFamily="34" charset="0"/>
              <a:buChar char="•"/>
            </a:pPr>
            <a:r>
              <a:rPr lang="en-US" sz="1600" b="0" dirty="0" smtClean="0"/>
              <a:t>Finding </a:t>
            </a:r>
            <a:r>
              <a:rPr lang="en-US" sz="1600" b="0" dirty="0"/>
              <a:t>it difficult to concentrate</a:t>
            </a:r>
          </a:p>
          <a:p>
            <a:pPr marL="285750" indent="-285750">
              <a:buFont typeface="Arial" panose="020B0604020202020204" pitchFamily="34" charset="0"/>
              <a:buChar char="•"/>
            </a:pPr>
            <a:r>
              <a:rPr lang="en-US" sz="1600" b="0" dirty="0" smtClean="0"/>
              <a:t>Having </a:t>
            </a:r>
            <a:r>
              <a:rPr lang="en-US" sz="1600" b="0" dirty="0"/>
              <a:t>difficulty in joining in extra-curricular activities or hobbies</a:t>
            </a:r>
          </a:p>
          <a:p>
            <a:pPr marL="285750" indent="-285750">
              <a:buFont typeface="Arial" panose="020B0604020202020204" pitchFamily="34" charset="0"/>
              <a:buChar char="•"/>
            </a:pPr>
            <a:r>
              <a:rPr lang="en-US" sz="1600" b="0" dirty="0"/>
              <a:t>I</a:t>
            </a:r>
            <a:r>
              <a:rPr lang="en-US" sz="1600" b="0" dirty="0" smtClean="0"/>
              <a:t>solated </a:t>
            </a:r>
            <a:r>
              <a:rPr lang="en-US" sz="1600" b="0" dirty="0"/>
              <a:t>because of their family situation or because they lack social skills with their peers (and yet they are confident with adults) </a:t>
            </a:r>
          </a:p>
          <a:p>
            <a:pPr marL="285750" indent="-285750">
              <a:buFont typeface="Arial" panose="020B0604020202020204" pitchFamily="34" charset="0"/>
              <a:buChar char="•"/>
            </a:pPr>
            <a:r>
              <a:rPr lang="en-US" sz="1600" b="0" dirty="0" smtClean="0"/>
              <a:t>Anxious </a:t>
            </a:r>
            <a:r>
              <a:rPr lang="en-US" sz="1600" b="0" dirty="0"/>
              <a:t>or concerned about an ill or disabled relative</a:t>
            </a:r>
          </a:p>
          <a:p>
            <a:pPr marL="285750" indent="-285750">
              <a:buFont typeface="Arial" panose="020B0604020202020204" pitchFamily="34" charset="0"/>
              <a:buChar char="•"/>
            </a:pPr>
            <a:r>
              <a:rPr lang="en-GB" sz="1600" b="0" dirty="0"/>
              <a:t>D</a:t>
            </a:r>
            <a:r>
              <a:rPr lang="en-GB" sz="1600" b="0" dirty="0" smtClean="0"/>
              <a:t>isplaying </a:t>
            </a:r>
            <a:r>
              <a:rPr lang="en-GB" sz="1600" b="0" dirty="0"/>
              <a:t>behavioural problems </a:t>
            </a:r>
          </a:p>
          <a:p>
            <a:pPr marL="285750" indent="-285750">
              <a:buFont typeface="Arial" panose="020B0604020202020204" pitchFamily="34" charset="0"/>
              <a:buChar char="•"/>
            </a:pPr>
            <a:r>
              <a:rPr lang="en-US" sz="1600" b="0" dirty="0" smtClean="0"/>
              <a:t>Having </a:t>
            </a:r>
            <a:r>
              <a:rPr lang="en-US" sz="1600" b="0" dirty="0"/>
              <a:t>physical problems such as back pain (perhaps from heavy lifting) </a:t>
            </a:r>
          </a:p>
          <a:p>
            <a:pPr marL="285750" indent="-285750">
              <a:buFont typeface="Arial" panose="020B0604020202020204" pitchFamily="34" charset="0"/>
              <a:buChar char="•"/>
            </a:pPr>
            <a:r>
              <a:rPr lang="en-GB" sz="1600" b="0" dirty="0"/>
              <a:t>S</a:t>
            </a:r>
            <a:r>
              <a:rPr lang="en-GB" sz="1600" b="0" dirty="0" smtClean="0"/>
              <a:t>ecretive </a:t>
            </a:r>
            <a:r>
              <a:rPr lang="en-GB" sz="1600" b="0" dirty="0"/>
              <a:t>about home life</a:t>
            </a:r>
          </a:p>
          <a:p>
            <a:pPr marL="285750" indent="-285750">
              <a:buFont typeface="Arial" panose="020B0604020202020204" pitchFamily="34" charset="0"/>
              <a:buChar char="•"/>
            </a:pPr>
            <a:r>
              <a:rPr lang="en-US" sz="1600" b="0" dirty="0"/>
              <a:t>S</a:t>
            </a:r>
            <a:r>
              <a:rPr lang="en-US" sz="1600" b="0" dirty="0" smtClean="0"/>
              <a:t>howing </a:t>
            </a:r>
            <a:r>
              <a:rPr lang="en-US" sz="1600" b="0" dirty="0"/>
              <a:t>signs of physical neglect or poor diet </a:t>
            </a:r>
          </a:p>
          <a:p>
            <a:pPr marL="285750" indent="-285750">
              <a:buFont typeface="Arial" panose="020B0604020202020204" pitchFamily="34" charset="0"/>
              <a:buChar char="•"/>
            </a:pPr>
            <a:r>
              <a:rPr lang="en-US" sz="1600" b="0" dirty="0" smtClean="0"/>
              <a:t>Child </a:t>
            </a:r>
            <a:r>
              <a:rPr lang="en-US" sz="1600" b="0" dirty="0"/>
              <a:t>in Need, </a:t>
            </a:r>
            <a:r>
              <a:rPr lang="en-US" sz="1600" b="0" dirty="0" smtClean="0"/>
              <a:t> </a:t>
            </a:r>
            <a:r>
              <a:rPr lang="en-US" sz="1600" b="0" dirty="0"/>
              <a:t>Child Protection plan, or </a:t>
            </a:r>
            <a:r>
              <a:rPr lang="en-US" sz="1600" b="0" dirty="0" smtClean="0"/>
              <a:t>CLA, </a:t>
            </a:r>
            <a:r>
              <a:rPr lang="en-US" sz="1600" b="0" dirty="0"/>
              <a:t>where parental ill health or addiction issues are involved</a:t>
            </a:r>
          </a:p>
          <a:p>
            <a:endParaRPr lang="en-GB" b="0" dirty="0"/>
          </a:p>
        </p:txBody>
      </p:sp>
      <p:sp>
        <p:nvSpPr>
          <p:cNvPr id="5" name="Text Placeholder 4"/>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611733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36147" y="4895052"/>
            <a:ext cx="6459322" cy="1363388"/>
          </a:xfrm>
        </p:spPr>
        <p:txBody>
          <a:bodyPr/>
          <a:lstStyle/>
          <a:p>
            <a:r>
              <a:rPr lang="en-GB" dirty="0" smtClean="0"/>
              <a:t>Offering mental health and well-being and reintegration </a:t>
            </a:r>
            <a:r>
              <a:rPr lang="en-GB" dirty="0"/>
              <a:t>into </a:t>
            </a:r>
            <a:r>
              <a:rPr lang="en-GB" dirty="0" smtClean="0"/>
              <a:t>education. </a:t>
            </a:r>
          </a:p>
          <a:p>
            <a:r>
              <a:rPr lang="en-GB" dirty="0" smtClean="0"/>
              <a:t>One </a:t>
            </a:r>
            <a:r>
              <a:rPr lang="en-GB" dirty="0"/>
              <a:t>-2 one or group sessions</a:t>
            </a:r>
          </a:p>
          <a:p>
            <a:endParaRPr lang="en-GB" dirty="0"/>
          </a:p>
        </p:txBody>
      </p:sp>
      <p:sp>
        <p:nvSpPr>
          <p:cNvPr id="4" name="Text Placeholder 3"/>
          <p:cNvSpPr>
            <a:spLocks noGrp="1"/>
          </p:cNvSpPr>
          <p:nvPr>
            <p:ph type="body" sz="quarter" idx="13"/>
          </p:nvPr>
        </p:nvSpPr>
        <p:spPr>
          <a:xfrm>
            <a:off x="4498406" y="476364"/>
            <a:ext cx="7534805" cy="4462491"/>
          </a:xfrm>
        </p:spPr>
        <p:txBody>
          <a:bodyPr/>
          <a:lstStyle/>
          <a:p>
            <a:r>
              <a:rPr lang="en-GB" dirty="0" smtClean="0"/>
              <a:t>See Hear Respond</a:t>
            </a:r>
          </a:p>
          <a:p>
            <a:r>
              <a:rPr lang="en-US" sz="2400" b="0" dirty="0" smtClean="0"/>
              <a:t>Children </a:t>
            </a:r>
            <a:r>
              <a:rPr lang="en-US" sz="2400" b="0" dirty="0"/>
              <a:t>and young people will get help in one or more of four ways:</a:t>
            </a:r>
          </a:p>
          <a:p>
            <a:pPr marL="342900" indent="-342900" fontAlgn="base">
              <a:buFont typeface="Arial" panose="020B0604020202020204" pitchFamily="34" charset="0"/>
              <a:buChar char="•"/>
            </a:pPr>
            <a:r>
              <a:rPr lang="en-US" sz="2400" b="0" dirty="0"/>
              <a:t>an online hub of support and </a:t>
            </a:r>
            <a:r>
              <a:rPr lang="en-US" sz="2400" b="0" dirty="0" smtClean="0"/>
              <a:t>information,</a:t>
            </a:r>
          </a:p>
          <a:p>
            <a:pPr marL="342900" indent="-342900" fontAlgn="base">
              <a:buFont typeface="Arial" panose="020B0604020202020204" pitchFamily="34" charset="0"/>
              <a:buChar char="•"/>
            </a:pPr>
            <a:r>
              <a:rPr lang="en-US" sz="2400" b="0" dirty="0" smtClean="0"/>
              <a:t>online counselling and therapy, </a:t>
            </a:r>
          </a:p>
          <a:p>
            <a:pPr marL="342900" indent="-342900" fontAlgn="base">
              <a:buFont typeface="Arial" panose="020B0604020202020204" pitchFamily="34" charset="0"/>
              <a:buChar char="•"/>
            </a:pPr>
            <a:r>
              <a:rPr lang="en-US" sz="2400" b="0" dirty="0" smtClean="0"/>
              <a:t>face-to-face </a:t>
            </a:r>
            <a:r>
              <a:rPr lang="en-US" sz="2400" b="0" dirty="0"/>
              <a:t>support for those most affected and at risk, and</a:t>
            </a:r>
          </a:p>
          <a:p>
            <a:pPr marL="342900" indent="-342900" fontAlgn="base">
              <a:buFont typeface="Arial" panose="020B0604020202020204" pitchFamily="34" charset="0"/>
              <a:buChar char="•"/>
            </a:pPr>
            <a:r>
              <a:rPr lang="en-US" sz="2400" b="0" dirty="0"/>
              <a:t>helping children and young people reintegrate back into school</a:t>
            </a:r>
          </a:p>
          <a:p>
            <a:endParaRPr lang="en-GB" dirty="0"/>
          </a:p>
        </p:txBody>
      </p:sp>
    </p:spTree>
    <p:extLst>
      <p:ext uri="{BB962C8B-B14F-4D97-AF65-F5344CB8AC3E}">
        <p14:creationId xmlns:p14="http://schemas.microsoft.com/office/powerpoint/2010/main" val="3606208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80081" y="394232"/>
            <a:ext cx="6837615" cy="6154405"/>
          </a:xfrm>
        </p:spPr>
        <p:txBody>
          <a:bodyPr/>
          <a:lstStyle/>
          <a:p>
            <a:r>
              <a:rPr lang="en-GB" dirty="0" smtClean="0"/>
              <a:t>Further information:</a:t>
            </a:r>
          </a:p>
          <a:p>
            <a:r>
              <a:rPr lang="en-GB" dirty="0">
                <a:hlinkClick r:id="rId2"/>
              </a:rPr>
              <a:t>https://www.childrenssociety.org.uk/youngcarer/home</a:t>
            </a:r>
            <a:endParaRPr lang="en-GB" dirty="0"/>
          </a:p>
          <a:p>
            <a:r>
              <a:rPr lang="en-GB" u="sng" dirty="0">
                <a:hlinkClick r:id="rId3" tooltip="https://youngcarersinschools.com/covid-19/"/>
              </a:rPr>
              <a:t>https://</a:t>
            </a:r>
            <a:r>
              <a:rPr lang="en-GB" u="sng" dirty="0" smtClean="0">
                <a:hlinkClick r:id="rId3" tooltip="https://youngcarersinschools.com/covid-19/"/>
              </a:rPr>
              <a:t>youngcarersinschools.com/covid-19/</a:t>
            </a:r>
            <a:r>
              <a:rPr lang="en-GB" u="sng" dirty="0" smtClean="0"/>
              <a:t>   </a:t>
            </a:r>
          </a:p>
          <a:p>
            <a:endParaRPr lang="en-GB" u="sng" dirty="0"/>
          </a:p>
          <a:p>
            <a:r>
              <a:rPr lang="en-GB" u="sng" dirty="0" smtClean="0"/>
              <a:t>Email: </a:t>
            </a:r>
            <a:r>
              <a:rPr lang="en-GB" u="sng" dirty="0" smtClean="0">
                <a:hlinkClick r:id="rId4"/>
              </a:rPr>
              <a:t>YCiS@childrenssociety.org.uk</a:t>
            </a:r>
            <a:endParaRPr lang="en-GB" u="sng" dirty="0" smtClean="0"/>
          </a:p>
          <a:p>
            <a:r>
              <a:rPr lang="en-GB" u="sng" dirty="0" smtClean="0">
                <a:hlinkClick r:id="rId5"/>
              </a:rPr>
              <a:t>Rebecca.Rolfe@childrenssociety.org.uk</a:t>
            </a:r>
            <a:endParaRPr lang="en-GB" u="sng" dirty="0" smtClean="0"/>
          </a:p>
          <a:p>
            <a:r>
              <a:rPr lang="en-GB" u="sng" dirty="0" smtClean="0">
                <a:hlinkClick r:id="rId6"/>
              </a:rPr>
              <a:t>Michelle.Gregory@childrenssociety.org.uk</a:t>
            </a:r>
            <a:endParaRPr lang="en-GB" u="sng" dirty="0" smtClean="0"/>
          </a:p>
          <a:p>
            <a:endParaRPr lang="en-GB" u="sng" dirty="0" smtClean="0"/>
          </a:p>
          <a:p>
            <a:r>
              <a:rPr lang="en-GB" dirty="0" smtClean="0"/>
              <a:t>SHR referrals:</a:t>
            </a:r>
            <a:r>
              <a:rPr lang="en-US" sz="1800" i="0" dirty="0"/>
              <a:t>Refer any child you are worried about, and who is not already supported by a statutory agency. You can call 0800 157 7015 to make a referral from 9am to 9pm Monday to Friday, and 10am – 6pm at weekends, or go to </a:t>
            </a:r>
            <a:r>
              <a:rPr lang="en-US" sz="1800" i="0" u="sng" dirty="0">
                <a:hlinkClick r:id="rId7"/>
              </a:rPr>
              <a:t>barnardos.org.uk/see-hear-respond</a:t>
            </a:r>
            <a:r>
              <a:rPr lang="en-US" sz="1800" i="0" dirty="0"/>
              <a:t> to use our secure referral form.</a:t>
            </a:r>
            <a:r>
              <a:rPr lang="en-US" dirty="0"/>
              <a:t/>
            </a:r>
            <a:br>
              <a:rPr lang="en-US" dirty="0"/>
            </a:br>
            <a:endParaRPr lang="en-GB" dirty="0"/>
          </a:p>
        </p:txBody>
      </p:sp>
      <p:sp>
        <p:nvSpPr>
          <p:cNvPr id="6" name="Slide Number Placeholder 5"/>
          <p:cNvSpPr>
            <a:spLocks noGrp="1"/>
          </p:cNvSpPr>
          <p:nvPr>
            <p:ph type="sldNum" sz="quarter" idx="16"/>
          </p:nvPr>
        </p:nvSpPr>
        <p:spPr/>
        <p:txBody>
          <a:bodyPr/>
          <a:lstStyle/>
          <a:p>
            <a:fld id="{B8817222-55F2-441D-A0EB-8F7163804036}" type="slidenum">
              <a:rPr lang="en-GB" altLang="en-US" smtClean="0"/>
              <a:pPr/>
              <a:t>22</a:t>
            </a:fld>
            <a:endParaRPr lang="en-GB" altLang="en-US"/>
          </a:p>
        </p:txBody>
      </p:sp>
    </p:spTree>
    <p:extLst>
      <p:ext uri="{BB962C8B-B14F-4D97-AF65-F5344CB8AC3E}">
        <p14:creationId xmlns:p14="http://schemas.microsoft.com/office/powerpoint/2010/main" val="387015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1"/>
          <p:cNvPicPr>
            <a:picLocks noChangeAspect="1"/>
          </p:cNvPicPr>
          <p:nvPr/>
        </p:nvPicPr>
        <p:blipFill>
          <a:blip r:embed="rId5">
            <a:extLst>
              <a:ext uri="{28A0092B-C50C-407E-A947-70E740481C1C}">
                <a14:useLocalDpi xmlns:a14="http://schemas.microsoft.com/office/drawing/2010/main" val="0"/>
              </a:ext>
            </a:extLst>
          </a:blip>
          <a:srcRect l="23276" r="15024"/>
          <a:stretch>
            <a:fillRect/>
          </a:stretch>
        </p:blipFill>
        <p:spPr bwMode="auto">
          <a:xfrm>
            <a:off x="6064250" y="0"/>
            <a:ext cx="460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Text Placeholder 2"/>
          <p:cNvSpPr>
            <a:spLocks noGrp="1"/>
          </p:cNvSpPr>
          <p:nvPr>
            <p:ph type="body" sz="quarter" idx="19"/>
          </p:nvPr>
        </p:nvSpPr>
        <p:spPr>
          <a:xfrm>
            <a:off x="1847851" y="2278064"/>
            <a:ext cx="3598863" cy="4319587"/>
          </a:xfrm>
        </p:spPr>
        <p:txBody>
          <a:bodyPr/>
          <a:lstStyle/>
          <a:p>
            <a:pPr marL="0" indent="0">
              <a:buNone/>
            </a:pPr>
            <a:r>
              <a:rPr lang="en-GB" altLang="en-US" dirty="0" smtClean="0"/>
              <a:t>“…a person under 18 who provides or intends to provide care for another person (of any age, except where that care is provided for payment, pursuant to a contract or as voluntary work).”</a:t>
            </a:r>
          </a:p>
          <a:p>
            <a:pPr marL="0" indent="0">
              <a:buNone/>
            </a:pPr>
            <a:endParaRPr lang="en-GB" altLang="en-US" dirty="0" smtClean="0"/>
          </a:p>
          <a:p>
            <a:pPr marL="0" indent="0">
              <a:buNone/>
            </a:pPr>
            <a:r>
              <a:rPr lang="en-GB" altLang="en-US" dirty="0" smtClean="0"/>
              <a:t>Up to 800,000 young carers in the UK. That’s up to 1 in 5 in the classroom.</a:t>
            </a:r>
          </a:p>
        </p:txBody>
      </p:sp>
      <p:sp>
        <p:nvSpPr>
          <p:cNvPr id="4" name="Text Placeholder 3"/>
          <p:cNvSpPr>
            <a:spLocks noGrp="1"/>
          </p:cNvSpPr>
          <p:nvPr>
            <p:ph type="body" sz="quarter" idx="13"/>
          </p:nvPr>
        </p:nvSpPr>
        <p:spPr>
          <a:xfrm>
            <a:off x="1919288" y="1196976"/>
            <a:ext cx="3960812" cy="360363"/>
          </a:xfrm>
        </p:spPr>
        <p:txBody>
          <a:bodyPr/>
          <a:lstStyle/>
          <a:p>
            <a:pPr>
              <a:defRPr/>
            </a:pPr>
            <a:r>
              <a:rPr lang="en-GB" dirty="0" smtClean="0"/>
              <a:t>Children and Families Act 2014 Section 96</a:t>
            </a:r>
            <a:endParaRPr lang="en-GB" dirty="0"/>
          </a:p>
        </p:txBody>
      </p:sp>
      <p:sp>
        <p:nvSpPr>
          <p:cNvPr id="5" name="Text Placeholder 4"/>
          <p:cNvSpPr>
            <a:spLocks noGrp="1"/>
          </p:cNvSpPr>
          <p:nvPr>
            <p:ph type="body" sz="quarter" idx="27"/>
          </p:nvPr>
        </p:nvSpPr>
        <p:spPr>
          <a:xfrm>
            <a:off x="1919288" y="333375"/>
            <a:ext cx="3960812" cy="863600"/>
          </a:xfrm>
        </p:spPr>
        <p:txBody>
          <a:bodyPr/>
          <a:lstStyle/>
          <a:p>
            <a:pPr>
              <a:defRPr/>
            </a:pPr>
            <a:r>
              <a:rPr lang="en-GB" dirty="0" smtClean="0"/>
              <a:t>Young Carers -Definition</a:t>
            </a:r>
            <a:endParaRPr lang="en-GB" dirty="0"/>
          </a:p>
        </p:txBody>
      </p:sp>
      <p:sp>
        <p:nvSpPr>
          <p:cNvPr id="6" name="Date Placeholder 5"/>
          <p:cNvSpPr>
            <a:spLocks noGrp="1"/>
          </p:cNvSpPr>
          <p:nvPr>
            <p:ph type="dt" sz="quarter" idx="28"/>
          </p:nvPr>
        </p:nvSpPr>
        <p:spPr/>
        <p:txBody>
          <a:bodyPr/>
          <a:lstStyle/>
          <a:p>
            <a:pPr>
              <a:defRPr/>
            </a:pPr>
            <a:fld id="{6C07B190-E24F-41B3-92C6-D66C5BC29EF4}" type="datetime4">
              <a:rPr lang="en-GB" smtClean="0"/>
              <a:pPr>
                <a:defRPr/>
              </a:pPr>
              <a:t>08 October 2020</a:t>
            </a:fld>
            <a:endParaRPr lang="en-GB" dirty="0"/>
          </a:p>
        </p:txBody>
      </p:sp>
      <p:sp>
        <p:nvSpPr>
          <p:cNvPr id="220167" name="Slide Number Placeholder 6"/>
          <p:cNvSpPr>
            <a:spLocks noGrp="1"/>
          </p:cNvSpPr>
          <p:nvPr>
            <p:ph type="sldNum" sz="quarter" idx="2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ts val="1200"/>
              </a:spcBef>
              <a:spcAft>
                <a:spcPts val="1200"/>
              </a:spcAft>
              <a:buSzPct val="12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SzTx/>
              <a:buFontTx/>
              <a:buNone/>
            </a:pPr>
            <a:fld id="{6DF0D680-F535-479A-BFBE-6592AE64D200}" type="slidenum">
              <a:rPr lang="en-GB" altLang="en-US" smtClean="0">
                <a:solidFill>
                  <a:srgbClr val="FFFFFF"/>
                </a:solidFill>
              </a:rPr>
              <a:pPr>
                <a:lnSpc>
                  <a:spcPct val="100000"/>
                </a:lnSpc>
                <a:spcBef>
                  <a:spcPct val="0"/>
                </a:spcBef>
                <a:spcAft>
                  <a:spcPct val="0"/>
                </a:spcAft>
                <a:buSzTx/>
                <a:buFontTx/>
                <a:buNone/>
              </a:pPr>
              <a:t>3</a:t>
            </a:fld>
            <a:endParaRPr lang="en-GB" altLang="en-US" smtClean="0">
              <a:solidFill>
                <a:srgbClr val="FFFFFF"/>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85395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B8817222-55F2-441D-A0EB-8F7163804036}" type="slidenum">
              <a:rPr lang="en-GB" altLang="en-US" smtClean="0"/>
              <a:pPr/>
              <a:t>4</a:t>
            </a:fld>
            <a:endParaRPr lang="en-GB" alt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254" y="1959430"/>
            <a:ext cx="5595121" cy="2612570"/>
          </a:xfrm>
          <a:prstGeom prst="rect">
            <a:avLst/>
          </a:prstGeom>
        </p:spPr>
      </p:pic>
      <p:sp>
        <p:nvSpPr>
          <p:cNvPr id="2" name="TextBox 1"/>
          <p:cNvSpPr txBox="1"/>
          <p:nvPr/>
        </p:nvSpPr>
        <p:spPr>
          <a:xfrm>
            <a:off x="3345227" y="834886"/>
            <a:ext cx="7809317" cy="830997"/>
          </a:xfrm>
          <a:prstGeom prst="rect">
            <a:avLst/>
          </a:prstGeom>
          <a:noFill/>
        </p:spPr>
        <p:txBody>
          <a:bodyPr wrap="square" rtlCol="0">
            <a:spAutoFit/>
          </a:bodyPr>
          <a:lstStyle/>
          <a:p>
            <a:r>
              <a:rPr lang="en-GB" sz="2400" dirty="0" smtClean="0">
                <a:latin typeface="Georgia" panose="02040502050405020303" pitchFamily="18" charset="0"/>
              </a:rPr>
              <a:t>Entitled to Assessment of Need &amp; Transition Assessment</a:t>
            </a:r>
          </a:p>
          <a:p>
            <a:r>
              <a:rPr lang="en-GB" sz="2400" dirty="0" smtClean="0">
                <a:latin typeface="Georgia" panose="02040502050405020303" pitchFamily="18" charset="0"/>
              </a:rPr>
              <a:t>If a child is caring then there is an unmet need.</a:t>
            </a:r>
            <a:endParaRPr lang="en-GB" sz="2400" dirty="0">
              <a:latin typeface="Georgia" panose="02040502050405020303" pitchFamily="18" charset="0"/>
            </a:endParaRPr>
          </a:p>
        </p:txBody>
      </p:sp>
    </p:spTree>
    <p:extLst>
      <p:ext uri="{BB962C8B-B14F-4D97-AF65-F5344CB8AC3E}">
        <p14:creationId xmlns:p14="http://schemas.microsoft.com/office/powerpoint/2010/main" val="160420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87687" y="2221776"/>
            <a:ext cx="7478283" cy="4189413"/>
          </a:xfrm>
        </p:spPr>
        <p:txBody>
          <a:bodyPr/>
          <a:lstStyle/>
          <a:p>
            <a:pPr marL="171450" indent="-17145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Physical care such as lifting, helping a parent on stairs, physiotherapy</a:t>
            </a:r>
            <a:r>
              <a:rPr lang="en-GB"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Practical tasks such as cooking, housework, shopping</a:t>
            </a:r>
            <a:r>
              <a:rPr lang="en-GB"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Personal care such as dressing, washing, helping with toileting needs. Giving medication</a:t>
            </a:r>
            <a:r>
              <a:rPr lang="en-GB"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Managing the family budget, collecting benefits and prescriptions. </a:t>
            </a:r>
            <a:endParaRPr lang="en-GB" sz="200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GB" sz="2000" dirty="0" smtClean="0">
                <a:latin typeface="Calibri" panose="020F0502020204030204" pitchFamily="34" charset="0"/>
                <a:cs typeface="Calibri" panose="020F0502020204030204" pitchFamily="34" charset="0"/>
              </a:rPr>
              <a:t>Looking </a:t>
            </a:r>
            <a:r>
              <a:rPr lang="en-GB" sz="2000" dirty="0">
                <a:latin typeface="Calibri" panose="020F0502020204030204" pitchFamily="34" charset="0"/>
                <a:cs typeface="Calibri" panose="020F0502020204030204" pitchFamily="34" charset="0"/>
              </a:rPr>
              <a:t>after younger siblings.</a:t>
            </a:r>
          </a:p>
          <a:p>
            <a:pPr marL="171450" indent="-17145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Emotional support.</a:t>
            </a:r>
          </a:p>
          <a:p>
            <a:pPr marL="171450" indent="-17145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Interpreting.</a:t>
            </a:r>
          </a:p>
          <a:p>
            <a:endParaRPr lang="en-GB" sz="1200" dirty="0"/>
          </a:p>
        </p:txBody>
      </p:sp>
      <p:sp>
        <p:nvSpPr>
          <p:cNvPr id="4" name="Text Placeholder 3"/>
          <p:cNvSpPr>
            <a:spLocks noGrp="1"/>
          </p:cNvSpPr>
          <p:nvPr>
            <p:ph type="body" sz="quarter" idx="13"/>
          </p:nvPr>
        </p:nvSpPr>
        <p:spPr>
          <a:xfrm>
            <a:off x="4655840" y="371271"/>
            <a:ext cx="7536160" cy="1037246"/>
          </a:xfrm>
        </p:spPr>
        <p:txBody>
          <a:bodyPr/>
          <a:lstStyle/>
          <a:p>
            <a:endParaRPr lang="en-GB" altLang="en-US" sz="3200" dirty="0" smtClean="0"/>
          </a:p>
          <a:p>
            <a:r>
              <a:rPr lang="en-GB" altLang="en-US" sz="3200" dirty="0" smtClean="0"/>
              <a:t>What </a:t>
            </a:r>
            <a:r>
              <a:rPr lang="en-GB" altLang="en-US" sz="3200" dirty="0"/>
              <a:t>do young carers do?</a:t>
            </a:r>
            <a:endParaRPr lang="en-GB" sz="3200" dirty="0"/>
          </a:p>
        </p:txBody>
      </p:sp>
    </p:spTree>
    <p:extLst>
      <p:ext uri="{BB962C8B-B14F-4D97-AF65-F5344CB8AC3E}">
        <p14:creationId xmlns:p14="http://schemas.microsoft.com/office/powerpoint/2010/main" val="1802378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992313" y="1773239"/>
            <a:ext cx="3598862" cy="4319587"/>
          </a:xfrm>
        </p:spPr>
        <p:txBody>
          <a:bodyPr>
            <a:normAutofit/>
          </a:bodyPr>
          <a:lstStyle/>
          <a:p>
            <a:pPr>
              <a:defRPr/>
            </a:pPr>
            <a:r>
              <a:rPr lang="en-GB" dirty="0" smtClean="0"/>
              <a:t>Physical injury/illness/developmental</a:t>
            </a:r>
            <a:endParaRPr lang="en-GB" dirty="0"/>
          </a:p>
          <a:p>
            <a:pPr>
              <a:defRPr/>
            </a:pPr>
            <a:r>
              <a:rPr lang="en-GB" dirty="0"/>
              <a:t>Emotional – </a:t>
            </a:r>
            <a:r>
              <a:rPr lang="en-GB" dirty="0" smtClean="0"/>
              <a:t>anxiety/behaviour problems/mental ill health</a:t>
            </a:r>
            <a:endParaRPr lang="en-GB" dirty="0"/>
          </a:p>
          <a:p>
            <a:pPr>
              <a:defRPr/>
            </a:pPr>
            <a:r>
              <a:rPr lang="en-GB" dirty="0" smtClean="0"/>
              <a:t>Worry</a:t>
            </a:r>
            <a:endParaRPr lang="en-GB" dirty="0"/>
          </a:p>
          <a:p>
            <a:pPr>
              <a:defRPr/>
            </a:pPr>
            <a:r>
              <a:rPr lang="en-GB" dirty="0"/>
              <a:t>Social – isolation/bullying</a:t>
            </a:r>
          </a:p>
          <a:p>
            <a:pPr>
              <a:defRPr/>
            </a:pPr>
            <a:r>
              <a:rPr lang="en-GB" dirty="0" smtClean="0"/>
              <a:t>Educational </a:t>
            </a:r>
            <a:r>
              <a:rPr lang="en-GB" dirty="0"/>
              <a:t>– </a:t>
            </a:r>
            <a:r>
              <a:rPr lang="en-GB" dirty="0" smtClean="0"/>
              <a:t> attendance and achievement</a:t>
            </a:r>
            <a:endParaRPr lang="en-GB" dirty="0"/>
          </a:p>
          <a:p>
            <a:pPr>
              <a:defRPr/>
            </a:pPr>
            <a:r>
              <a:rPr lang="en-GB" dirty="0"/>
              <a:t>Future life chances </a:t>
            </a:r>
            <a:endParaRPr lang="en-GB" dirty="0" smtClean="0"/>
          </a:p>
          <a:p>
            <a:pPr>
              <a:defRPr/>
            </a:pPr>
            <a:r>
              <a:rPr lang="en-GB" dirty="0" smtClean="0"/>
              <a:t>Increased risk of CE &amp; CSE</a:t>
            </a:r>
            <a:endParaRPr lang="en-GB" dirty="0"/>
          </a:p>
          <a:p>
            <a:pPr>
              <a:defRPr/>
            </a:pPr>
            <a:endParaRPr lang="en-GB" dirty="0"/>
          </a:p>
          <a:p>
            <a:pPr>
              <a:defRPr/>
            </a:pPr>
            <a:endParaRPr lang="en-GB" dirty="0"/>
          </a:p>
        </p:txBody>
      </p:sp>
      <p:sp>
        <p:nvSpPr>
          <p:cNvPr id="4" name="Text Placeholder 3"/>
          <p:cNvSpPr>
            <a:spLocks noGrp="1"/>
          </p:cNvSpPr>
          <p:nvPr>
            <p:ph type="body" sz="quarter" idx="13"/>
          </p:nvPr>
        </p:nvSpPr>
        <p:spPr>
          <a:xfrm>
            <a:off x="1919288" y="981076"/>
            <a:ext cx="3960812" cy="360363"/>
          </a:xfrm>
        </p:spPr>
        <p:txBody>
          <a:bodyPr/>
          <a:lstStyle/>
          <a:p>
            <a:pPr>
              <a:defRPr/>
            </a:pPr>
            <a:r>
              <a:rPr lang="en-GB" dirty="0" smtClean="0"/>
              <a:t>On young carers living in the UK.</a:t>
            </a:r>
            <a:endParaRPr lang="en-GB" dirty="0"/>
          </a:p>
        </p:txBody>
      </p:sp>
      <p:sp>
        <p:nvSpPr>
          <p:cNvPr id="5" name="Text Placeholder 4"/>
          <p:cNvSpPr>
            <a:spLocks noGrp="1"/>
          </p:cNvSpPr>
          <p:nvPr>
            <p:ph type="body" sz="quarter" idx="27"/>
          </p:nvPr>
        </p:nvSpPr>
        <p:spPr>
          <a:xfrm>
            <a:off x="1919288" y="333375"/>
            <a:ext cx="3960812" cy="863600"/>
          </a:xfrm>
        </p:spPr>
        <p:txBody>
          <a:bodyPr/>
          <a:lstStyle/>
          <a:p>
            <a:pPr>
              <a:defRPr/>
            </a:pPr>
            <a:r>
              <a:rPr lang="en-GB" dirty="0" smtClean="0"/>
              <a:t>Impacts</a:t>
            </a:r>
            <a:endParaRPr lang="en-GB" dirty="0"/>
          </a:p>
        </p:txBody>
      </p:sp>
      <p:sp>
        <p:nvSpPr>
          <p:cNvPr id="6" name="Date Placeholder 5"/>
          <p:cNvSpPr>
            <a:spLocks noGrp="1"/>
          </p:cNvSpPr>
          <p:nvPr>
            <p:ph type="dt" sz="quarter" idx="28"/>
          </p:nvPr>
        </p:nvSpPr>
        <p:spPr/>
        <p:txBody>
          <a:bodyPr/>
          <a:lstStyle/>
          <a:p>
            <a:pPr>
              <a:defRPr/>
            </a:pPr>
            <a:fld id="{6C07B190-E24F-41B3-92C6-D66C5BC29EF4}" type="datetime4">
              <a:rPr lang="en-GB" smtClean="0"/>
              <a:pPr>
                <a:defRPr/>
              </a:pPr>
              <a:t>08 October 2020</a:t>
            </a:fld>
            <a:endParaRPr lang="en-GB" dirty="0"/>
          </a:p>
        </p:txBody>
      </p:sp>
      <p:sp>
        <p:nvSpPr>
          <p:cNvPr id="228358" name="Slide Number Placeholder 6"/>
          <p:cNvSpPr>
            <a:spLocks noGrp="1"/>
          </p:cNvSpPr>
          <p:nvPr>
            <p:ph type="sldNum" sz="quarter" idx="2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ts val="1200"/>
              </a:spcBef>
              <a:spcAft>
                <a:spcPts val="1200"/>
              </a:spcAft>
              <a:buSzPct val="12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SzTx/>
              <a:buFontTx/>
              <a:buNone/>
            </a:pPr>
            <a:fld id="{4B1C8935-865F-43E8-8CB6-A1E0B2AAE661}" type="slidenum">
              <a:rPr lang="en-GB" altLang="en-US" smtClean="0">
                <a:solidFill>
                  <a:srgbClr val="FFFFFF"/>
                </a:solidFill>
              </a:rPr>
              <a:pPr>
                <a:lnSpc>
                  <a:spcPct val="100000"/>
                </a:lnSpc>
                <a:spcBef>
                  <a:spcPct val="0"/>
                </a:spcBef>
                <a:spcAft>
                  <a:spcPct val="0"/>
                </a:spcAft>
                <a:buSzTx/>
                <a:buFontTx/>
                <a:buNone/>
              </a:pPr>
              <a:t>6</a:t>
            </a:fld>
            <a:endParaRPr lang="en-GB" altLang="en-US" smtClean="0">
              <a:solidFill>
                <a:srgbClr val="FFFFFF"/>
              </a:solidFill>
            </a:endParaRPr>
          </a:p>
        </p:txBody>
      </p:sp>
      <p:pic>
        <p:nvPicPr>
          <p:cNvPr id="228359" name="Picture 1"/>
          <p:cNvPicPr>
            <a:picLocks noChangeAspect="1"/>
          </p:cNvPicPr>
          <p:nvPr/>
        </p:nvPicPr>
        <p:blipFill>
          <a:blip r:embed="rId3">
            <a:extLst>
              <a:ext uri="{28A0092B-C50C-407E-A947-70E740481C1C}">
                <a14:useLocalDpi xmlns:a14="http://schemas.microsoft.com/office/drawing/2010/main" val="0"/>
              </a:ext>
            </a:extLst>
          </a:blip>
          <a:srcRect l="4344" t="4520"/>
          <a:stretch>
            <a:fillRect/>
          </a:stretch>
        </p:blipFill>
        <p:spPr bwMode="auto">
          <a:xfrm>
            <a:off x="6080126" y="1"/>
            <a:ext cx="4575175"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46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57195" y="1814692"/>
            <a:ext cx="7534805" cy="1200329"/>
          </a:xfrm>
        </p:spPr>
        <p:txBody>
          <a:bodyPr/>
          <a:lstStyle/>
          <a:p>
            <a:r>
              <a:rPr lang="en-GB" altLang="en-US" dirty="0">
                <a:solidFill>
                  <a:srgbClr val="1B2C5D"/>
                </a:solidFill>
                <a:latin typeface="Arial" panose="020B0604020202020204" pitchFamily="34" charset="0"/>
              </a:rPr>
              <a:t>Young Carers </a:t>
            </a:r>
            <a:r>
              <a:rPr lang="en-GB" altLang="en-US" dirty="0" smtClean="0">
                <a:solidFill>
                  <a:srgbClr val="1B2C5D"/>
                </a:solidFill>
                <a:latin typeface="Arial" panose="020B0604020202020204" pitchFamily="34" charset="0"/>
              </a:rPr>
              <a:t>and School</a:t>
            </a:r>
            <a:endParaRPr lang="en-GB" altLang="en-US" dirty="0">
              <a:solidFill>
                <a:srgbClr val="1B2C5D"/>
              </a:solidFill>
              <a:latin typeface="Arial" panose="020B0604020202020204" pitchFamily="34" charset="0"/>
            </a:endParaRPr>
          </a:p>
          <a:p>
            <a:endParaRPr lang="en-GB"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6482" y="2868614"/>
            <a:ext cx="410845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27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591565" y="1389535"/>
            <a:ext cx="4799508" cy="4320480"/>
          </a:xfrm>
        </p:spPr>
        <p:txBody>
          <a:bodyPr>
            <a:normAutofit fontScale="77500" lnSpcReduction="20000"/>
          </a:bodyPr>
          <a:lstStyle/>
          <a:p>
            <a:pPr marL="0" indent="0">
              <a:buNone/>
              <a:defRPr/>
            </a:pPr>
            <a:r>
              <a:rPr lang="en-GB" altLang="en-US" b="1" dirty="0"/>
              <a:t>Evidence shows that being a young carer can impact on attendance, attainment, personal development and welfare: </a:t>
            </a:r>
          </a:p>
          <a:p>
            <a:pPr>
              <a:defRPr/>
            </a:pPr>
            <a:endParaRPr lang="en-GB" sz="1600" dirty="0"/>
          </a:p>
          <a:p>
            <a:pPr>
              <a:buFont typeface="Arial" panose="020B0604020202020204" pitchFamily="34" charset="0"/>
              <a:buChar char="•"/>
              <a:defRPr/>
            </a:pPr>
            <a:r>
              <a:rPr lang="en-GB" altLang="en-US" dirty="0"/>
              <a:t>Over ¼ miss school regularly </a:t>
            </a:r>
          </a:p>
          <a:p>
            <a:pPr>
              <a:buFont typeface="Arial" panose="020B0604020202020204" pitchFamily="34" charset="0"/>
              <a:buChar char="•"/>
              <a:defRPr/>
            </a:pPr>
            <a:endParaRPr lang="en-GB" altLang="en-US" dirty="0"/>
          </a:p>
          <a:p>
            <a:pPr>
              <a:buFont typeface="Arial" panose="020B0604020202020204" pitchFamily="34" charset="0"/>
              <a:buChar char="•"/>
              <a:defRPr/>
            </a:pPr>
            <a:r>
              <a:rPr lang="en-US" dirty="0"/>
              <a:t>Significantly lower educational attainment at GCSE level – an average one grade lower across all subjects.</a:t>
            </a:r>
          </a:p>
          <a:p>
            <a:pPr>
              <a:buFont typeface="Arial" panose="020B0604020202020204" pitchFamily="34" charset="0"/>
              <a:buChar char="•"/>
              <a:defRPr/>
            </a:pPr>
            <a:endParaRPr lang="en-GB" altLang="en-US" dirty="0"/>
          </a:p>
          <a:p>
            <a:pPr>
              <a:buFont typeface="Arial" panose="020B0604020202020204" pitchFamily="34" charset="0"/>
              <a:buChar char="•"/>
              <a:defRPr/>
            </a:pPr>
            <a:r>
              <a:rPr lang="en-GB" altLang="en-US" dirty="0"/>
              <a:t>On average young carers miss or cut short 48 school days a year</a:t>
            </a:r>
          </a:p>
          <a:p>
            <a:pPr>
              <a:buFont typeface="Arial" panose="020B0604020202020204" pitchFamily="34" charset="0"/>
              <a:buChar char="•"/>
              <a:defRPr/>
            </a:pPr>
            <a:endParaRPr lang="en-GB" altLang="en-US" dirty="0"/>
          </a:p>
          <a:p>
            <a:pPr>
              <a:buFont typeface="Arial" panose="020B0604020202020204" pitchFamily="34" charset="0"/>
              <a:buChar char="•"/>
              <a:defRPr/>
            </a:pPr>
            <a:r>
              <a:rPr lang="en-GB" altLang="en-US" dirty="0" smtClean="0"/>
              <a:t>62% said </a:t>
            </a:r>
            <a:r>
              <a:rPr lang="en-GB" altLang="en-US" dirty="0"/>
              <a:t>they were bullied</a:t>
            </a:r>
          </a:p>
          <a:p>
            <a:pPr>
              <a:buFont typeface="Arial" panose="020B0604020202020204" pitchFamily="34" charset="0"/>
              <a:buChar char="•"/>
              <a:defRPr/>
            </a:pPr>
            <a:endParaRPr lang="en-GB" altLang="en-US" dirty="0"/>
          </a:p>
          <a:p>
            <a:pPr>
              <a:buFont typeface="Arial" panose="020B0604020202020204" pitchFamily="34" charset="0"/>
              <a:buChar char="•"/>
              <a:defRPr/>
            </a:pPr>
            <a:r>
              <a:rPr lang="en-GB" altLang="en-US" dirty="0"/>
              <a:t>42% say there is not a particular person at school who recognised them as a carer</a:t>
            </a:r>
          </a:p>
          <a:p>
            <a:endParaRPr lang="en-GB" dirty="0"/>
          </a:p>
        </p:txBody>
      </p:sp>
      <p:sp>
        <p:nvSpPr>
          <p:cNvPr id="5" name="Text Placeholder 4"/>
          <p:cNvSpPr>
            <a:spLocks noGrp="1"/>
          </p:cNvSpPr>
          <p:nvPr>
            <p:ph type="body" sz="quarter" idx="27"/>
          </p:nvPr>
        </p:nvSpPr>
        <p:spPr/>
        <p:txBody>
          <a:bodyPr/>
          <a:lstStyle/>
          <a:p>
            <a:r>
              <a:rPr lang="en-GB" dirty="0" smtClean="0"/>
              <a:t>Impact of being a Young Carer</a:t>
            </a:r>
            <a:endParaRPr lang="en-GB" dirty="0"/>
          </a:p>
        </p:txBody>
      </p:sp>
      <p:pic>
        <p:nvPicPr>
          <p:cNvPr id="6" name="Picture 4"/>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5509" b="5509"/>
          <a:stretch>
            <a:fillRect/>
          </a:stretch>
        </p:blipFill>
        <p:spPr bwMode="auto">
          <a:xfrm>
            <a:off x="6702487" y="211174"/>
            <a:ext cx="5223436" cy="587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513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ubtitle 1"/>
          <p:cNvSpPr txBox="1">
            <a:spLocks/>
          </p:cNvSpPr>
          <p:nvPr/>
        </p:nvSpPr>
        <p:spPr bwMode="auto">
          <a:xfrm>
            <a:off x="3309938" y="2060575"/>
            <a:ext cx="5321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17145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a:buFont typeface="Arial" panose="020B0604020202020204" pitchFamily="34" charset="0"/>
              <a:buNone/>
            </a:pPr>
            <a:r>
              <a:rPr lang="en-GB" altLang="en-US" sz="3300" b="1" dirty="0">
                <a:solidFill>
                  <a:srgbClr val="1B2C5D"/>
                </a:solidFill>
                <a:latin typeface="Arial" panose="020B0604020202020204" pitchFamily="34" charset="0"/>
              </a:rPr>
              <a:t>Young Carers in Schools</a:t>
            </a:r>
          </a:p>
          <a:p>
            <a:pPr algn="ctr">
              <a:buFont typeface="Arial" panose="020B0604020202020204" pitchFamily="34" charset="0"/>
              <a:buNone/>
            </a:pPr>
            <a:r>
              <a:rPr lang="en-GB" altLang="en-US" sz="3300" dirty="0">
                <a:solidFill>
                  <a:srgbClr val="1B2C5D"/>
                </a:solidFill>
                <a:latin typeface="Arial" panose="020B0604020202020204" pitchFamily="34" charset="0"/>
              </a:rPr>
              <a:t>The Award</a:t>
            </a:r>
          </a:p>
        </p:txBody>
      </p:sp>
      <p:pic>
        <p:nvPicPr>
          <p:cNvPr id="2344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3571876"/>
            <a:ext cx="788511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2835" y="125192"/>
            <a:ext cx="3794683" cy="1935383"/>
          </a:xfrm>
          <a:prstGeom prst="rect">
            <a:avLst/>
          </a:prstGeom>
        </p:spPr>
      </p:pic>
      <p:pic>
        <p:nvPicPr>
          <p:cNvPr id="1026" name="Picture 1" descr="A picture containing plat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20" y="541760"/>
            <a:ext cx="2462147" cy="128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09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1768</Words>
  <Application>Microsoft Office PowerPoint</Application>
  <PresentationFormat>Widescreen</PresentationFormat>
  <Paragraphs>192</Paragraphs>
  <Slides>22</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Arial</vt:lpstr>
      <vt:lpstr>Calibri</vt:lpstr>
      <vt:lpstr>Calibri Light</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NIIT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Rolfe</dc:creator>
  <cp:lastModifiedBy>Rebecca Rolfe</cp:lastModifiedBy>
  <cp:revision>49</cp:revision>
  <dcterms:created xsi:type="dcterms:W3CDTF">2020-09-21T09:23:57Z</dcterms:created>
  <dcterms:modified xsi:type="dcterms:W3CDTF">2020-10-08T17:36:05Z</dcterms:modified>
</cp:coreProperties>
</file>